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256" r:id="rId2"/>
    <p:sldId id="856" r:id="rId3"/>
    <p:sldId id="863" r:id="rId4"/>
    <p:sldId id="875" r:id="rId5"/>
    <p:sldId id="892" r:id="rId6"/>
    <p:sldId id="840" r:id="rId7"/>
    <p:sldId id="843" r:id="rId8"/>
    <p:sldId id="890" r:id="rId9"/>
    <p:sldId id="878" r:id="rId10"/>
    <p:sldId id="874" r:id="rId11"/>
    <p:sldId id="886" r:id="rId12"/>
    <p:sldId id="891" r:id="rId13"/>
    <p:sldId id="894" r:id="rId14"/>
    <p:sldId id="906" r:id="rId15"/>
    <p:sldId id="895" r:id="rId16"/>
    <p:sldId id="883" r:id="rId17"/>
    <p:sldId id="887" r:id="rId18"/>
    <p:sldId id="889" r:id="rId19"/>
    <p:sldId id="893" r:id="rId20"/>
    <p:sldId id="888" r:id="rId21"/>
    <p:sldId id="842" r:id="rId22"/>
    <p:sldId id="841" r:id="rId23"/>
    <p:sldId id="845" r:id="rId24"/>
    <p:sldId id="865" r:id="rId25"/>
    <p:sldId id="838" r:id="rId26"/>
    <p:sldId id="846" r:id="rId27"/>
    <p:sldId id="762" r:id="rId28"/>
    <p:sldId id="794" r:id="rId29"/>
    <p:sldId id="805" r:id="rId30"/>
    <p:sldId id="832" r:id="rId31"/>
    <p:sldId id="870" r:id="rId32"/>
    <p:sldId id="795" r:id="rId33"/>
    <p:sldId id="796" r:id="rId34"/>
    <p:sldId id="824" r:id="rId35"/>
    <p:sldId id="867" r:id="rId36"/>
    <p:sldId id="868" r:id="rId37"/>
    <p:sldId id="869" r:id="rId38"/>
    <p:sldId id="871" r:id="rId39"/>
    <p:sldId id="763" r:id="rId40"/>
    <p:sldId id="799" r:id="rId41"/>
    <p:sldId id="800" r:id="rId42"/>
    <p:sldId id="904" r:id="rId43"/>
    <p:sldId id="905" r:id="rId44"/>
    <p:sldId id="726" r:id="rId45"/>
    <p:sldId id="801" r:id="rId46"/>
    <p:sldId id="833" r:id="rId47"/>
    <p:sldId id="831" r:id="rId48"/>
    <p:sldId id="764" r:id="rId49"/>
    <p:sldId id="810" r:id="rId50"/>
    <p:sldId id="873" r:id="rId51"/>
    <p:sldId id="806" r:id="rId52"/>
    <p:sldId id="901" r:id="rId53"/>
    <p:sldId id="902" r:id="rId54"/>
    <p:sldId id="903" r:id="rId55"/>
    <p:sldId id="835" r:id="rId56"/>
    <p:sldId id="876" r:id="rId57"/>
    <p:sldId id="807" r:id="rId58"/>
    <p:sldId id="765" r:id="rId59"/>
    <p:sldId id="813" r:id="rId60"/>
    <p:sldId id="814" r:id="rId61"/>
    <p:sldId id="647" r:id="rId62"/>
    <p:sldId id="791" r:id="rId63"/>
    <p:sldId id="792" r:id="rId64"/>
    <p:sldId id="793" r:id="rId65"/>
    <p:sldId id="733" r:id="rId66"/>
    <p:sldId id="700" r:id="rId67"/>
    <p:sldId id="897" r:id="rId68"/>
    <p:sldId id="898" r:id="rId69"/>
    <p:sldId id="899" r:id="rId70"/>
    <p:sldId id="847" r:id="rId71"/>
    <p:sldId id="848" r:id="rId72"/>
    <p:sldId id="849" r:id="rId73"/>
    <p:sldId id="850" r:id="rId74"/>
    <p:sldId id="768" r:id="rId75"/>
    <p:sldId id="852" r:id="rId76"/>
    <p:sldId id="675" r:id="rId77"/>
    <p:sldId id="900" r:id="rId78"/>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3399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2923" autoAdjust="0"/>
    <p:restoredTop sz="93957" autoAdjust="0"/>
  </p:normalViewPr>
  <p:slideViewPr>
    <p:cSldViewPr>
      <p:cViewPr varScale="1">
        <p:scale>
          <a:sx n="70" d="100"/>
          <a:sy n="70" d="100"/>
        </p:scale>
        <p:origin x="14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3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0F4CF1-6B74-4753-B925-F16D78745C0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8EFEA8D2-7D2F-485B-A009-EA88B30F4326}">
      <dgm:prSet phldrT="[Text]" custT="1"/>
      <dgm:spPr/>
      <dgm:t>
        <a:bodyPr/>
        <a:lstStyle/>
        <a:p>
          <a:r>
            <a:rPr lang="en-US" sz="2400" dirty="0" smtClean="0"/>
            <a:t>World Bank</a:t>
          </a:r>
          <a:endParaRPr lang="en-US" sz="2400" dirty="0"/>
        </a:p>
      </dgm:t>
    </dgm:pt>
    <dgm:pt modelId="{2BF0261E-7DBA-4FCE-BB2C-8864AA2D97C7}" type="parTrans" cxnId="{59884B3D-4A03-4D35-8DEC-4A8CF26379F0}">
      <dgm:prSet/>
      <dgm:spPr/>
      <dgm:t>
        <a:bodyPr/>
        <a:lstStyle/>
        <a:p>
          <a:endParaRPr lang="en-US" sz="2800"/>
        </a:p>
      </dgm:t>
    </dgm:pt>
    <dgm:pt modelId="{E21FB235-AB69-4430-AB07-41F5B60E3F48}" type="sibTrans" cxnId="{59884B3D-4A03-4D35-8DEC-4A8CF26379F0}">
      <dgm:prSet/>
      <dgm:spPr/>
      <dgm:t>
        <a:bodyPr/>
        <a:lstStyle/>
        <a:p>
          <a:endParaRPr lang="en-US" sz="2800"/>
        </a:p>
      </dgm:t>
    </dgm:pt>
    <dgm:pt modelId="{B6A38035-8D6A-41C4-ACC4-85696E9E43AD}">
      <dgm:prSet phldrT="[Text]" custT="1"/>
      <dgm:spPr/>
      <dgm:t>
        <a:bodyPr/>
        <a:lstStyle/>
        <a:p>
          <a:r>
            <a:rPr lang="en-US" sz="2400" b="1" dirty="0" smtClean="0">
              <a:effectLst>
                <a:outerShdw blurRad="38100" dist="38100" dir="2700000" algn="tl">
                  <a:srgbClr val="000000">
                    <a:alpha val="43137"/>
                  </a:srgbClr>
                </a:outerShdw>
              </a:effectLst>
            </a:rPr>
            <a:t>State </a:t>
          </a:r>
        </a:p>
        <a:p>
          <a:r>
            <a:rPr lang="en-US" sz="1800" b="1" dirty="0" smtClean="0">
              <a:effectLst>
                <a:outerShdw blurRad="38100" dist="38100" dir="2700000" algn="tl">
                  <a:srgbClr val="000000">
                    <a:alpha val="43137"/>
                  </a:srgbClr>
                </a:outerShdw>
              </a:effectLst>
            </a:rPr>
            <a:t>(with counterpart funding)</a:t>
          </a:r>
        </a:p>
      </dgm:t>
    </dgm:pt>
    <dgm:pt modelId="{7817AFD9-525A-410D-8F04-DFDADB7FC05D}" type="parTrans" cxnId="{61A16593-331D-4318-B1AC-21FDD4FCE4D9}">
      <dgm:prSet/>
      <dgm:spPr/>
      <dgm:t>
        <a:bodyPr/>
        <a:lstStyle/>
        <a:p>
          <a:endParaRPr lang="en-US" sz="2800"/>
        </a:p>
      </dgm:t>
    </dgm:pt>
    <dgm:pt modelId="{A7C9463C-575B-42B2-8130-4FD0A83DCB26}" type="sibTrans" cxnId="{61A16593-331D-4318-B1AC-21FDD4FCE4D9}">
      <dgm:prSet/>
      <dgm:spPr/>
      <dgm:t>
        <a:bodyPr/>
        <a:lstStyle/>
        <a:p>
          <a:endParaRPr lang="en-US" sz="2800"/>
        </a:p>
      </dgm:t>
    </dgm:pt>
    <dgm:pt modelId="{EF3CFDAA-C8C8-40D7-9E88-49D333851FAF}">
      <dgm:prSet phldrT="[Text]" custT="1"/>
      <dgm:spPr/>
      <dgm:t>
        <a:bodyPr/>
        <a:lstStyle/>
        <a:p>
          <a:r>
            <a:rPr lang="en-US" sz="2000" b="1" dirty="0" smtClean="0">
              <a:effectLst>
                <a:outerShdw blurRad="38100" dist="38100" dir="2700000" algn="tl">
                  <a:srgbClr val="000000">
                    <a:alpha val="43137"/>
                  </a:srgbClr>
                </a:outerShdw>
              </a:effectLst>
            </a:rPr>
            <a:t>RBO/</a:t>
          </a:r>
        </a:p>
        <a:p>
          <a:r>
            <a:rPr lang="en-US" sz="2000" b="1" dirty="0" smtClean="0">
              <a:effectLst>
                <a:outerShdw blurRad="38100" dist="38100" dir="2700000" algn="tl">
                  <a:srgbClr val="000000">
                    <a:alpha val="43137"/>
                  </a:srgbClr>
                </a:outerShdw>
              </a:effectLst>
            </a:rPr>
            <a:t>Non-</a:t>
          </a:r>
          <a:r>
            <a:rPr lang="en-US" sz="2000" b="1" dirty="0" err="1" smtClean="0">
              <a:effectLst>
                <a:outerShdw blurRad="38100" dist="38100" dir="2700000" algn="tl">
                  <a:srgbClr val="000000">
                    <a:alpha val="43137"/>
                  </a:srgbClr>
                </a:outerShdw>
              </a:effectLst>
            </a:rPr>
            <a:t>MoWR</a:t>
          </a:r>
          <a:r>
            <a:rPr lang="en-US" sz="2000" b="1" dirty="0" smtClean="0">
              <a:effectLst>
                <a:outerShdw blurRad="38100" dist="38100" dir="2700000" algn="tl">
                  <a:srgbClr val="000000">
                    <a:alpha val="43137"/>
                  </a:srgbClr>
                </a:outerShdw>
              </a:effectLst>
            </a:rPr>
            <a:t> organizations</a:t>
          </a:r>
        </a:p>
        <a:p>
          <a:r>
            <a:rPr lang="en-US" sz="2000" b="1" dirty="0" smtClean="0">
              <a:effectLst>
                <a:outerShdw blurRad="38100" dist="38100" dir="2700000" algn="tl">
                  <a:srgbClr val="000000">
                    <a:alpha val="43137"/>
                  </a:srgbClr>
                </a:outerShdw>
              </a:effectLst>
            </a:rPr>
            <a:t>(Grant in aid)</a:t>
          </a:r>
          <a:endParaRPr lang="en-US" sz="2000" b="1" dirty="0">
            <a:effectLst>
              <a:outerShdw blurRad="38100" dist="38100" dir="2700000" algn="tl">
                <a:srgbClr val="000000">
                  <a:alpha val="43137"/>
                </a:srgbClr>
              </a:outerShdw>
            </a:effectLst>
          </a:endParaRPr>
        </a:p>
      </dgm:t>
    </dgm:pt>
    <dgm:pt modelId="{C6D07723-C05A-4FB7-8030-073D3A0C6FC2}" type="parTrans" cxnId="{CC34FE3D-6ACE-4B0B-A2B5-688A186D65D6}">
      <dgm:prSet/>
      <dgm:spPr/>
      <dgm:t>
        <a:bodyPr/>
        <a:lstStyle/>
        <a:p>
          <a:endParaRPr lang="en-US" sz="2800"/>
        </a:p>
      </dgm:t>
    </dgm:pt>
    <dgm:pt modelId="{AD29269C-35F6-4E98-AD5A-D25979561D36}" type="sibTrans" cxnId="{CC34FE3D-6ACE-4B0B-A2B5-688A186D65D6}">
      <dgm:prSet/>
      <dgm:spPr/>
      <dgm:t>
        <a:bodyPr/>
        <a:lstStyle/>
        <a:p>
          <a:endParaRPr lang="en-US" sz="2800"/>
        </a:p>
      </dgm:t>
    </dgm:pt>
    <dgm:pt modelId="{4BB3CFF6-AAB9-4B16-B2C6-AA769E0B702B}">
      <dgm:prSet phldrT="[Text]" custT="1"/>
      <dgm:spPr/>
      <dgm:t>
        <a:bodyPr/>
        <a:lstStyle/>
        <a:p>
          <a:r>
            <a:rPr lang="en-US" sz="2400" dirty="0" smtClean="0"/>
            <a:t>Central Organization</a:t>
          </a:r>
          <a:endParaRPr lang="en-US" sz="2400" dirty="0"/>
        </a:p>
      </dgm:t>
    </dgm:pt>
    <dgm:pt modelId="{A2FD16A7-5AA9-44BF-B2C8-A97CD22DB2FB}" type="parTrans" cxnId="{317BBC7F-7935-4158-9CFA-766576820DAA}">
      <dgm:prSet/>
      <dgm:spPr/>
      <dgm:t>
        <a:bodyPr/>
        <a:lstStyle/>
        <a:p>
          <a:endParaRPr lang="en-US" sz="2800"/>
        </a:p>
      </dgm:t>
    </dgm:pt>
    <dgm:pt modelId="{4D0AF610-3794-45C5-8C85-27B654DF2011}" type="sibTrans" cxnId="{317BBC7F-7935-4158-9CFA-766576820DAA}">
      <dgm:prSet/>
      <dgm:spPr/>
      <dgm:t>
        <a:bodyPr/>
        <a:lstStyle/>
        <a:p>
          <a:endParaRPr lang="en-US" sz="2800"/>
        </a:p>
      </dgm:t>
    </dgm:pt>
    <dgm:pt modelId="{3712E328-76C4-4B72-A6A8-EA0E1EA9A82E}">
      <dgm:prSet phldrT="[Text]" custT="1"/>
      <dgm:spPr/>
      <dgm:t>
        <a:bodyPr/>
        <a:lstStyle/>
        <a:p>
          <a:r>
            <a:rPr lang="en-US" sz="2400" dirty="0" err="1" smtClean="0"/>
            <a:t>MoWR</a:t>
          </a:r>
          <a:r>
            <a:rPr lang="en-US" sz="2400" dirty="0" smtClean="0"/>
            <a:t>,</a:t>
          </a:r>
        </a:p>
        <a:p>
          <a:r>
            <a:rPr lang="en-US" sz="2400" dirty="0" smtClean="0"/>
            <a:t>RD&amp;GR</a:t>
          </a:r>
          <a:endParaRPr lang="en-US" sz="2400" dirty="0"/>
        </a:p>
      </dgm:t>
    </dgm:pt>
    <dgm:pt modelId="{1144D4DF-4A47-4AF6-932C-BF62C720E6DB}" type="parTrans" cxnId="{7E27E576-BDCF-4AD6-81AD-2DD60EF37A7A}">
      <dgm:prSet/>
      <dgm:spPr/>
      <dgm:t>
        <a:bodyPr/>
        <a:lstStyle/>
        <a:p>
          <a:endParaRPr lang="en-US" sz="2800"/>
        </a:p>
      </dgm:t>
    </dgm:pt>
    <dgm:pt modelId="{746EA0BA-990E-4758-879F-8512D7C7081A}" type="sibTrans" cxnId="{7E27E576-BDCF-4AD6-81AD-2DD60EF37A7A}">
      <dgm:prSet/>
      <dgm:spPr/>
      <dgm:t>
        <a:bodyPr/>
        <a:lstStyle/>
        <a:p>
          <a:endParaRPr lang="en-US" sz="2800"/>
        </a:p>
      </dgm:t>
    </dgm:pt>
    <dgm:pt modelId="{C6B2B847-6BDB-4DF7-A96C-1E1C5F7F856A}">
      <dgm:prSet phldrT="[Text]" custT="1"/>
      <dgm:spPr/>
      <dgm:t>
        <a:bodyPr/>
        <a:lstStyle/>
        <a:p>
          <a:r>
            <a:rPr lang="en-US" sz="2400" dirty="0" smtClean="0"/>
            <a:t>CAAA</a:t>
          </a:r>
          <a:endParaRPr lang="en-US" sz="2400" dirty="0"/>
        </a:p>
      </dgm:t>
    </dgm:pt>
    <dgm:pt modelId="{33CD2D22-A498-4952-9401-1E9B96469402}" type="parTrans" cxnId="{9E1C55EE-90A6-4833-8957-527885584711}">
      <dgm:prSet/>
      <dgm:spPr/>
      <dgm:t>
        <a:bodyPr/>
        <a:lstStyle/>
        <a:p>
          <a:endParaRPr lang="en-US" sz="2800"/>
        </a:p>
      </dgm:t>
    </dgm:pt>
    <dgm:pt modelId="{F78B3BD1-CC0A-44B6-ADC0-63F202CC90B5}" type="sibTrans" cxnId="{9E1C55EE-90A6-4833-8957-527885584711}">
      <dgm:prSet/>
      <dgm:spPr/>
      <dgm:t>
        <a:bodyPr/>
        <a:lstStyle/>
        <a:p>
          <a:endParaRPr lang="en-US" sz="2800"/>
        </a:p>
      </dgm:t>
    </dgm:pt>
    <dgm:pt modelId="{31A02DF1-1B68-42CF-8276-B45191C9B0CE}" type="pres">
      <dgm:prSet presAssocID="{790F4CF1-6B74-4753-B925-F16D78745C08}" presName="hierChild1" presStyleCnt="0">
        <dgm:presLayoutVars>
          <dgm:orgChart val="1"/>
          <dgm:chPref val="1"/>
          <dgm:dir/>
          <dgm:animOne val="branch"/>
          <dgm:animLvl val="lvl"/>
          <dgm:resizeHandles/>
        </dgm:presLayoutVars>
      </dgm:prSet>
      <dgm:spPr/>
      <dgm:t>
        <a:bodyPr/>
        <a:lstStyle/>
        <a:p>
          <a:endParaRPr lang="en-US"/>
        </a:p>
      </dgm:t>
    </dgm:pt>
    <dgm:pt modelId="{CE55C474-49BD-4045-B379-DF05AEDD2FCE}" type="pres">
      <dgm:prSet presAssocID="{8EFEA8D2-7D2F-485B-A009-EA88B30F4326}" presName="hierRoot1" presStyleCnt="0">
        <dgm:presLayoutVars>
          <dgm:hierBranch val="init"/>
        </dgm:presLayoutVars>
      </dgm:prSet>
      <dgm:spPr/>
    </dgm:pt>
    <dgm:pt modelId="{0571688F-0402-4834-AEF6-48FB3B4D32C2}" type="pres">
      <dgm:prSet presAssocID="{8EFEA8D2-7D2F-485B-A009-EA88B30F4326}" presName="rootComposite1" presStyleCnt="0"/>
      <dgm:spPr/>
    </dgm:pt>
    <dgm:pt modelId="{4EBEA1C6-4E4F-4B54-B827-CF5E42305FA1}" type="pres">
      <dgm:prSet presAssocID="{8EFEA8D2-7D2F-485B-A009-EA88B30F4326}" presName="rootText1" presStyleLbl="node0" presStyleIdx="0" presStyleCnt="2" custLinFactY="-35210" custLinFactNeighborX="2085" custLinFactNeighborY="-100000">
        <dgm:presLayoutVars>
          <dgm:chPref val="3"/>
        </dgm:presLayoutVars>
      </dgm:prSet>
      <dgm:spPr/>
      <dgm:t>
        <a:bodyPr/>
        <a:lstStyle/>
        <a:p>
          <a:endParaRPr lang="en-US"/>
        </a:p>
      </dgm:t>
    </dgm:pt>
    <dgm:pt modelId="{DF57A9FE-C7D0-4A4A-9245-E5C57C8FF127}" type="pres">
      <dgm:prSet presAssocID="{8EFEA8D2-7D2F-485B-A009-EA88B30F4326}" presName="rootConnector1" presStyleLbl="node1" presStyleIdx="0" presStyleCnt="0"/>
      <dgm:spPr/>
      <dgm:t>
        <a:bodyPr/>
        <a:lstStyle/>
        <a:p>
          <a:endParaRPr lang="en-US"/>
        </a:p>
      </dgm:t>
    </dgm:pt>
    <dgm:pt modelId="{F868E6E5-6D7C-479C-A3D4-7BF47A863DA0}" type="pres">
      <dgm:prSet presAssocID="{8EFEA8D2-7D2F-485B-A009-EA88B30F4326}" presName="hierChild2" presStyleCnt="0"/>
      <dgm:spPr/>
    </dgm:pt>
    <dgm:pt modelId="{2A59900C-EF17-4667-AFCC-9F7322E0E5AC}" type="pres">
      <dgm:prSet presAssocID="{33CD2D22-A498-4952-9401-1E9B96469402}" presName="Name37" presStyleLbl="parChTrans1D2" presStyleIdx="0" presStyleCnt="4"/>
      <dgm:spPr/>
      <dgm:t>
        <a:bodyPr/>
        <a:lstStyle/>
        <a:p>
          <a:endParaRPr lang="en-US"/>
        </a:p>
      </dgm:t>
    </dgm:pt>
    <dgm:pt modelId="{FC2C1A08-B447-435E-B9D5-0E481F4A1B74}" type="pres">
      <dgm:prSet presAssocID="{C6B2B847-6BDB-4DF7-A96C-1E1C5F7F856A}" presName="hierRoot2" presStyleCnt="0">
        <dgm:presLayoutVars>
          <dgm:hierBranch val="init"/>
        </dgm:presLayoutVars>
      </dgm:prSet>
      <dgm:spPr/>
    </dgm:pt>
    <dgm:pt modelId="{3D9E29E6-9999-46CA-BDC2-2692009D342A}" type="pres">
      <dgm:prSet presAssocID="{C6B2B847-6BDB-4DF7-A96C-1E1C5F7F856A}" presName="rootComposite" presStyleCnt="0"/>
      <dgm:spPr/>
    </dgm:pt>
    <dgm:pt modelId="{FF6D14E5-93CE-4A8E-B224-CE11723AD2E0}" type="pres">
      <dgm:prSet presAssocID="{C6B2B847-6BDB-4DF7-A96C-1E1C5F7F856A}" presName="rootText" presStyleLbl="node2" presStyleIdx="0" presStyleCnt="4" custLinFactY="-66197" custLinFactNeighborX="98630" custLinFactNeighborY="-100000">
        <dgm:presLayoutVars>
          <dgm:chPref val="3"/>
        </dgm:presLayoutVars>
      </dgm:prSet>
      <dgm:spPr/>
      <dgm:t>
        <a:bodyPr/>
        <a:lstStyle/>
        <a:p>
          <a:endParaRPr lang="en-US"/>
        </a:p>
      </dgm:t>
    </dgm:pt>
    <dgm:pt modelId="{9E756064-6BB5-48C8-9B4F-22B995331B2F}" type="pres">
      <dgm:prSet presAssocID="{C6B2B847-6BDB-4DF7-A96C-1E1C5F7F856A}" presName="rootConnector" presStyleLbl="node2" presStyleIdx="0" presStyleCnt="4"/>
      <dgm:spPr/>
      <dgm:t>
        <a:bodyPr/>
        <a:lstStyle/>
        <a:p>
          <a:endParaRPr lang="en-US"/>
        </a:p>
      </dgm:t>
    </dgm:pt>
    <dgm:pt modelId="{E919AB71-9ED7-4AD0-A1DB-0814DC3C804C}" type="pres">
      <dgm:prSet presAssocID="{C6B2B847-6BDB-4DF7-A96C-1E1C5F7F856A}" presName="hierChild4" presStyleCnt="0"/>
      <dgm:spPr/>
    </dgm:pt>
    <dgm:pt modelId="{5454606C-6BA2-4739-A26E-FB9DBC97E004}" type="pres">
      <dgm:prSet presAssocID="{C6B2B847-6BDB-4DF7-A96C-1E1C5F7F856A}" presName="hierChild5" presStyleCnt="0"/>
      <dgm:spPr/>
    </dgm:pt>
    <dgm:pt modelId="{C6BFF605-5F7B-474E-BCA2-BAD2A666AFF7}" type="pres">
      <dgm:prSet presAssocID="{8EFEA8D2-7D2F-485B-A009-EA88B30F4326}" presName="hierChild3" presStyleCnt="0"/>
      <dgm:spPr/>
    </dgm:pt>
    <dgm:pt modelId="{24477C87-3F4A-4261-82DE-93C323561A92}" type="pres">
      <dgm:prSet presAssocID="{3712E328-76C4-4B72-A6A8-EA0E1EA9A82E}" presName="hierRoot1" presStyleCnt="0">
        <dgm:presLayoutVars>
          <dgm:hierBranch val="init"/>
        </dgm:presLayoutVars>
      </dgm:prSet>
      <dgm:spPr/>
    </dgm:pt>
    <dgm:pt modelId="{5BF742EA-61EB-4103-A12D-67BFDCB680E6}" type="pres">
      <dgm:prSet presAssocID="{3712E328-76C4-4B72-A6A8-EA0E1EA9A82E}" presName="rootComposite1" presStyleCnt="0"/>
      <dgm:spPr/>
    </dgm:pt>
    <dgm:pt modelId="{A6871BBF-5E69-472D-881E-46DF1AEBC0D4}" type="pres">
      <dgm:prSet presAssocID="{3712E328-76C4-4B72-A6A8-EA0E1EA9A82E}" presName="rootText1" presStyleLbl="node0" presStyleIdx="1" presStyleCnt="2" custLinFactY="-57447" custLinFactNeighborX="-32057" custLinFactNeighborY="-100000">
        <dgm:presLayoutVars>
          <dgm:chPref val="3"/>
        </dgm:presLayoutVars>
      </dgm:prSet>
      <dgm:spPr/>
      <dgm:t>
        <a:bodyPr/>
        <a:lstStyle/>
        <a:p>
          <a:endParaRPr lang="en-US"/>
        </a:p>
      </dgm:t>
    </dgm:pt>
    <dgm:pt modelId="{18CF3DC8-1BC3-4C67-8AA6-146DDBABC53B}" type="pres">
      <dgm:prSet presAssocID="{3712E328-76C4-4B72-A6A8-EA0E1EA9A82E}" presName="rootConnector1" presStyleLbl="node1" presStyleIdx="0" presStyleCnt="0"/>
      <dgm:spPr/>
      <dgm:t>
        <a:bodyPr/>
        <a:lstStyle/>
        <a:p>
          <a:endParaRPr lang="en-US"/>
        </a:p>
      </dgm:t>
    </dgm:pt>
    <dgm:pt modelId="{C322B921-A0D0-40F0-9E05-AFA283C84F0E}" type="pres">
      <dgm:prSet presAssocID="{3712E328-76C4-4B72-A6A8-EA0E1EA9A82E}" presName="hierChild2" presStyleCnt="0"/>
      <dgm:spPr/>
    </dgm:pt>
    <dgm:pt modelId="{9B40E343-FFC7-4AB0-ABDB-5ACAA3AE68DE}" type="pres">
      <dgm:prSet presAssocID="{7817AFD9-525A-410D-8F04-DFDADB7FC05D}" presName="Name37" presStyleLbl="parChTrans1D2" presStyleIdx="1" presStyleCnt="4"/>
      <dgm:spPr/>
      <dgm:t>
        <a:bodyPr/>
        <a:lstStyle/>
        <a:p>
          <a:endParaRPr lang="en-US"/>
        </a:p>
      </dgm:t>
    </dgm:pt>
    <dgm:pt modelId="{B9F966B9-818C-4B76-88BD-5E469D66F182}" type="pres">
      <dgm:prSet presAssocID="{B6A38035-8D6A-41C4-ACC4-85696E9E43AD}" presName="hierRoot2" presStyleCnt="0">
        <dgm:presLayoutVars>
          <dgm:hierBranch val="init"/>
        </dgm:presLayoutVars>
      </dgm:prSet>
      <dgm:spPr/>
    </dgm:pt>
    <dgm:pt modelId="{786F15C6-D378-48BD-852B-C0021B8A4ECD}" type="pres">
      <dgm:prSet presAssocID="{B6A38035-8D6A-41C4-ACC4-85696E9E43AD}" presName="rootComposite" presStyleCnt="0"/>
      <dgm:spPr/>
    </dgm:pt>
    <dgm:pt modelId="{3A44D163-C807-46B5-9B03-892A4DCE3E90}" type="pres">
      <dgm:prSet presAssocID="{B6A38035-8D6A-41C4-ACC4-85696E9E43AD}" presName="rootText" presStyleLbl="node2" presStyleIdx="1" presStyleCnt="4" custScaleX="106437" custScaleY="239118" custLinFactNeighborX="-71323" custLinFactNeighborY="7715">
        <dgm:presLayoutVars>
          <dgm:chPref val="3"/>
        </dgm:presLayoutVars>
      </dgm:prSet>
      <dgm:spPr/>
      <dgm:t>
        <a:bodyPr/>
        <a:lstStyle/>
        <a:p>
          <a:endParaRPr lang="en-US"/>
        </a:p>
      </dgm:t>
    </dgm:pt>
    <dgm:pt modelId="{AE81B11A-7678-4047-B53C-346B4C56D518}" type="pres">
      <dgm:prSet presAssocID="{B6A38035-8D6A-41C4-ACC4-85696E9E43AD}" presName="rootConnector" presStyleLbl="node2" presStyleIdx="1" presStyleCnt="4"/>
      <dgm:spPr/>
      <dgm:t>
        <a:bodyPr/>
        <a:lstStyle/>
        <a:p>
          <a:endParaRPr lang="en-US"/>
        </a:p>
      </dgm:t>
    </dgm:pt>
    <dgm:pt modelId="{44EB3589-06C9-46A0-AAA9-F522D078C420}" type="pres">
      <dgm:prSet presAssocID="{B6A38035-8D6A-41C4-ACC4-85696E9E43AD}" presName="hierChild4" presStyleCnt="0"/>
      <dgm:spPr/>
    </dgm:pt>
    <dgm:pt modelId="{69A2F051-F5BF-4873-87DD-78FD6546446A}" type="pres">
      <dgm:prSet presAssocID="{B6A38035-8D6A-41C4-ACC4-85696E9E43AD}" presName="hierChild5" presStyleCnt="0"/>
      <dgm:spPr/>
    </dgm:pt>
    <dgm:pt modelId="{C13D223D-9155-4C4C-83F3-A6567BAF91BF}" type="pres">
      <dgm:prSet presAssocID="{C6D07723-C05A-4FB7-8030-073D3A0C6FC2}" presName="Name37" presStyleLbl="parChTrans1D2" presStyleIdx="2" presStyleCnt="4"/>
      <dgm:spPr/>
      <dgm:t>
        <a:bodyPr/>
        <a:lstStyle/>
        <a:p>
          <a:endParaRPr lang="en-US"/>
        </a:p>
      </dgm:t>
    </dgm:pt>
    <dgm:pt modelId="{7CD28EE4-C0A9-421D-ABAC-301D1D29155D}" type="pres">
      <dgm:prSet presAssocID="{EF3CFDAA-C8C8-40D7-9E88-49D333851FAF}" presName="hierRoot2" presStyleCnt="0">
        <dgm:presLayoutVars>
          <dgm:hierBranch val="init"/>
        </dgm:presLayoutVars>
      </dgm:prSet>
      <dgm:spPr/>
    </dgm:pt>
    <dgm:pt modelId="{68A9E7F6-D7E4-47D9-BA3E-8EDEBAABD77E}" type="pres">
      <dgm:prSet presAssocID="{EF3CFDAA-C8C8-40D7-9E88-49D333851FAF}" presName="rootComposite" presStyleCnt="0"/>
      <dgm:spPr/>
    </dgm:pt>
    <dgm:pt modelId="{3EE07AFF-12C0-4ACB-89BE-1BA456A36D71}" type="pres">
      <dgm:prSet presAssocID="{EF3CFDAA-C8C8-40D7-9E88-49D333851FAF}" presName="rootText" presStyleLbl="node2" presStyleIdx="2" presStyleCnt="4" custAng="0" custScaleX="145309" custScaleY="180623" custLinFactNeighborX="-36065" custLinFactNeighborY="61881">
        <dgm:presLayoutVars>
          <dgm:chPref val="3"/>
        </dgm:presLayoutVars>
      </dgm:prSet>
      <dgm:spPr/>
      <dgm:t>
        <a:bodyPr/>
        <a:lstStyle/>
        <a:p>
          <a:endParaRPr lang="en-US"/>
        </a:p>
      </dgm:t>
    </dgm:pt>
    <dgm:pt modelId="{4E4CE1BA-71C1-44B4-A7EF-56588ED6B575}" type="pres">
      <dgm:prSet presAssocID="{EF3CFDAA-C8C8-40D7-9E88-49D333851FAF}" presName="rootConnector" presStyleLbl="node2" presStyleIdx="2" presStyleCnt="4"/>
      <dgm:spPr/>
      <dgm:t>
        <a:bodyPr/>
        <a:lstStyle/>
        <a:p>
          <a:endParaRPr lang="en-US"/>
        </a:p>
      </dgm:t>
    </dgm:pt>
    <dgm:pt modelId="{956EAC68-C465-40DC-A3A2-EE9FDE6F2C98}" type="pres">
      <dgm:prSet presAssocID="{EF3CFDAA-C8C8-40D7-9E88-49D333851FAF}" presName="hierChild4" presStyleCnt="0"/>
      <dgm:spPr/>
    </dgm:pt>
    <dgm:pt modelId="{C1610F84-6A29-44D6-AA13-3FCBC75EB1D3}" type="pres">
      <dgm:prSet presAssocID="{EF3CFDAA-C8C8-40D7-9E88-49D333851FAF}" presName="hierChild5" presStyleCnt="0"/>
      <dgm:spPr/>
    </dgm:pt>
    <dgm:pt modelId="{23FD3FD9-ABB7-4BB1-BA6B-9A1764C28B22}" type="pres">
      <dgm:prSet presAssocID="{A2FD16A7-5AA9-44BF-B2C8-A97CD22DB2FB}" presName="Name37" presStyleLbl="parChTrans1D2" presStyleIdx="3" presStyleCnt="4"/>
      <dgm:spPr/>
      <dgm:t>
        <a:bodyPr/>
        <a:lstStyle/>
        <a:p>
          <a:endParaRPr lang="en-US"/>
        </a:p>
      </dgm:t>
    </dgm:pt>
    <dgm:pt modelId="{63A359F3-E0D7-48FC-802A-E6CFB9ED616C}" type="pres">
      <dgm:prSet presAssocID="{4BB3CFF6-AAB9-4B16-B2C6-AA769E0B702B}" presName="hierRoot2" presStyleCnt="0">
        <dgm:presLayoutVars>
          <dgm:hierBranch val="init"/>
        </dgm:presLayoutVars>
      </dgm:prSet>
      <dgm:spPr/>
    </dgm:pt>
    <dgm:pt modelId="{7BEFC6EB-466D-4888-9071-838F2A0F0714}" type="pres">
      <dgm:prSet presAssocID="{4BB3CFF6-AAB9-4B16-B2C6-AA769E0B702B}" presName="rootComposite" presStyleCnt="0"/>
      <dgm:spPr/>
    </dgm:pt>
    <dgm:pt modelId="{C0ABC5EE-F51F-4B99-A9CB-6C85FA3277D9}" type="pres">
      <dgm:prSet presAssocID="{4BB3CFF6-AAB9-4B16-B2C6-AA769E0B702B}" presName="rootText" presStyleLbl="node2" presStyleIdx="3" presStyleCnt="4" custLinFactNeighborX="-29103" custLinFactNeighborY="2420">
        <dgm:presLayoutVars>
          <dgm:chPref val="3"/>
        </dgm:presLayoutVars>
      </dgm:prSet>
      <dgm:spPr/>
      <dgm:t>
        <a:bodyPr/>
        <a:lstStyle/>
        <a:p>
          <a:endParaRPr lang="en-US"/>
        </a:p>
      </dgm:t>
    </dgm:pt>
    <dgm:pt modelId="{E9CD9C10-8142-46C6-A8C7-3906B8E9BF96}" type="pres">
      <dgm:prSet presAssocID="{4BB3CFF6-AAB9-4B16-B2C6-AA769E0B702B}" presName="rootConnector" presStyleLbl="node2" presStyleIdx="3" presStyleCnt="4"/>
      <dgm:spPr/>
      <dgm:t>
        <a:bodyPr/>
        <a:lstStyle/>
        <a:p>
          <a:endParaRPr lang="en-US"/>
        </a:p>
      </dgm:t>
    </dgm:pt>
    <dgm:pt modelId="{86C5A6A1-BEA7-4942-A8AB-9926F532EF71}" type="pres">
      <dgm:prSet presAssocID="{4BB3CFF6-AAB9-4B16-B2C6-AA769E0B702B}" presName="hierChild4" presStyleCnt="0"/>
      <dgm:spPr/>
    </dgm:pt>
    <dgm:pt modelId="{0A3C48D2-C497-467D-90BE-6E240EBE7691}" type="pres">
      <dgm:prSet presAssocID="{4BB3CFF6-AAB9-4B16-B2C6-AA769E0B702B}" presName="hierChild5" presStyleCnt="0"/>
      <dgm:spPr/>
    </dgm:pt>
    <dgm:pt modelId="{3C96BCC2-B61B-4EE6-9A4B-7A2AC47B24A6}" type="pres">
      <dgm:prSet presAssocID="{3712E328-76C4-4B72-A6A8-EA0E1EA9A82E}" presName="hierChild3" presStyleCnt="0"/>
      <dgm:spPr/>
    </dgm:pt>
  </dgm:ptLst>
  <dgm:cxnLst>
    <dgm:cxn modelId="{E026A3A0-9752-4170-9F82-C0D5F115CF56}" type="presOf" srcId="{C6D07723-C05A-4FB7-8030-073D3A0C6FC2}" destId="{C13D223D-9155-4C4C-83F3-A6567BAF91BF}" srcOrd="0" destOrd="0" presId="urn:microsoft.com/office/officeart/2005/8/layout/orgChart1"/>
    <dgm:cxn modelId="{957F9252-A9AB-4E6C-8982-4C5C676FCDA3}" type="presOf" srcId="{A2FD16A7-5AA9-44BF-B2C8-A97CD22DB2FB}" destId="{23FD3FD9-ABB7-4BB1-BA6B-9A1764C28B22}" srcOrd="0" destOrd="0" presId="urn:microsoft.com/office/officeart/2005/8/layout/orgChart1"/>
    <dgm:cxn modelId="{AF411875-05BC-4130-BCB6-B7498A0C2720}" type="presOf" srcId="{4BB3CFF6-AAB9-4B16-B2C6-AA769E0B702B}" destId="{C0ABC5EE-F51F-4B99-A9CB-6C85FA3277D9}" srcOrd="0" destOrd="0" presId="urn:microsoft.com/office/officeart/2005/8/layout/orgChart1"/>
    <dgm:cxn modelId="{61A16593-331D-4318-B1AC-21FDD4FCE4D9}" srcId="{3712E328-76C4-4B72-A6A8-EA0E1EA9A82E}" destId="{B6A38035-8D6A-41C4-ACC4-85696E9E43AD}" srcOrd="0" destOrd="0" parTransId="{7817AFD9-525A-410D-8F04-DFDADB7FC05D}" sibTransId="{A7C9463C-575B-42B2-8130-4FD0A83DCB26}"/>
    <dgm:cxn modelId="{9E1C55EE-90A6-4833-8957-527885584711}" srcId="{8EFEA8D2-7D2F-485B-A009-EA88B30F4326}" destId="{C6B2B847-6BDB-4DF7-A96C-1E1C5F7F856A}" srcOrd="0" destOrd="0" parTransId="{33CD2D22-A498-4952-9401-1E9B96469402}" sibTransId="{F78B3BD1-CC0A-44B6-ADC0-63F202CC90B5}"/>
    <dgm:cxn modelId="{1891FB8F-E252-4303-BA3F-544F935FEDC2}" type="presOf" srcId="{4BB3CFF6-AAB9-4B16-B2C6-AA769E0B702B}" destId="{E9CD9C10-8142-46C6-A8C7-3906B8E9BF96}" srcOrd="1" destOrd="0" presId="urn:microsoft.com/office/officeart/2005/8/layout/orgChart1"/>
    <dgm:cxn modelId="{FBD7F169-989C-4D17-AC0C-B8FB1DFDE50F}" type="presOf" srcId="{EF3CFDAA-C8C8-40D7-9E88-49D333851FAF}" destId="{4E4CE1BA-71C1-44B4-A7EF-56588ED6B575}" srcOrd="1" destOrd="0" presId="urn:microsoft.com/office/officeart/2005/8/layout/orgChart1"/>
    <dgm:cxn modelId="{C69BD27E-71B2-408A-ABFC-3B04D6BE48B0}" type="presOf" srcId="{8EFEA8D2-7D2F-485B-A009-EA88B30F4326}" destId="{DF57A9FE-C7D0-4A4A-9245-E5C57C8FF127}" srcOrd="1" destOrd="0" presId="urn:microsoft.com/office/officeart/2005/8/layout/orgChart1"/>
    <dgm:cxn modelId="{BFD60A5F-5374-4FBB-94DD-BF7059BE2D8F}" type="presOf" srcId="{B6A38035-8D6A-41C4-ACC4-85696E9E43AD}" destId="{3A44D163-C807-46B5-9B03-892A4DCE3E90}" srcOrd="0" destOrd="0" presId="urn:microsoft.com/office/officeart/2005/8/layout/orgChart1"/>
    <dgm:cxn modelId="{558294E5-A447-400B-A861-A7FF116EFBC3}" type="presOf" srcId="{C6B2B847-6BDB-4DF7-A96C-1E1C5F7F856A}" destId="{9E756064-6BB5-48C8-9B4F-22B995331B2F}" srcOrd="1" destOrd="0" presId="urn:microsoft.com/office/officeart/2005/8/layout/orgChart1"/>
    <dgm:cxn modelId="{CC34FE3D-6ACE-4B0B-A2B5-688A186D65D6}" srcId="{3712E328-76C4-4B72-A6A8-EA0E1EA9A82E}" destId="{EF3CFDAA-C8C8-40D7-9E88-49D333851FAF}" srcOrd="1" destOrd="0" parTransId="{C6D07723-C05A-4FB7-8030-073D3A0C6FC2}" sibTransId="{AD29269C-35F6-4E98-AD5A-D25979561D36}"/>
    <dgm:cxn modelId="{5ADA43EA-55F6-4A41-9B39-DF1D132143A3}" type="presOf" srcId="{3712E328-76C4-4B72-A6A8-EA0E1EA9A82E}" destId="{A6871BBF-5E69-472D-881E-46DF1AEBC0D4}" srcOrd="0" destOrd="0" presId="urn:microsoft.com/office/officeart/2005/8/layout/orgChart1"/>
    <dgm:cxn modelId="{AF45B9FB-62A1-4496-825F-EA16068162C0}" type="presOf" srcId="{3712E328-76C4-4B72-A6A8-EA0E1EA9A82E}" destId="{18CF3DC8-1BC3-4C67-8AA6-146DDBABC53B}" srcOrd="1" destOrd="0" presId="urn:microsoft.com/office/officeart/2005/8/layout/orgChart1"/>
    <dgm:cxn modelId="{ADC49B1F-7466-4EFB-B517-7DB3B180FB71}" type="presOf" srcId="{C6B2B847-6BDB-4DF7-A96C-1E1C5F7F856A}" destId="{FF6D14E5-93CE-4A8E-B224-CE11723AD2E0}" srcOrd="0" destOrd="0" presId="urn:microsoft.com/office/officeart/2005/8/layout/orgChart1"/>
    <dgm:cxn modelId="{6D83B92E-AF53-4389-AF8D-F602EE4B59A2}" type="presOf" srcId="{33CD2D22-A498-4952-9401-1E9B96469402}" destId="{2A59900C-EF17-4667-AFCC-9F7322E0E5AC}" srcOrd="0" destOrd="0" presId="urn:microsoft.com/office/officeart/2005/8/layout/orgChart1"/>
    <dgm:cxn modelId="{0CEAB199-2C9F-480E-B428-1517B3FE1D6A}" type="presOf" srcId="{B6A38035-8D6A-41C4-ACC4-85696E9E43AD}" destId="{AE81B11A-7678-4047-B53C-346B4C56D518}" srcOrd="1" destOrd="0" presId="urn:microsoft.com/office/officeart/2005/8/layout/orgChart1"/>
    <dgm:cxn modelId="{D1A54B71-22D2-46DC-BCAE-36508CAE8CAB}" type="presOf" srcId="{7817AFD9-525A-410D-8F04-DFDADB7FC05D}" destId="{9B40E343-FFC7-4AB0-ABDB-5ACAA3AE68DE}" srcOrd="0" destOrd="0" presId="urn:microsoft.com/office/officeart/2005/8/layout/orgChart1"/>
    <dgm:cxn modelId="{59884B3D-4A03-4D35-8DEC-4A8CF26379F0}" srcId="{790F4CF1-6B74-4753-B925-F16D78745C08}" destId="{8EFEA8D2-7D2F-485B-A009-EA88B30F4326}" srcOrd="0" destOrd="0" parTransId="{2BF0261E-7DBA-4FCE-BB2C-8864AA2D97C7}" sibTransId="{E21FB235-AB69-4430-AB07-41F5B60E3F48}"/>
    <dgm:cxn modelId="{7E27E576-BDCF-4AD6-81AD-2DD60EF37A7A}" srcId="{790F4CF1-6B74-4753-B925-F16D78745C08}" destId="{3712E328-76C4-4B72-A6A8-EA0E1EA9A82E}" srcOrd="1" destOrd="0" parTransId="{1144D4DF-4A47-4AF6-932C-BF62C720E6DB}" sibTransId="{746EA0BA-990E-4758-879F-8512D7C7081A}"/>
    <dgm:cxn modelId="{3DAB8F35-EC5A-4B9F-9A8C-3556013BBDE3}" type="presOf" srcId="{8EFEA8D2-7D2F-485B-A009-EA88B30F4326}" destId="{4EBEA1C6-4E4F-4B54-B827-CF5E42305FA1}" srcOrd="0" destOrd="0" presId="urn:microsoft.com/office/officeart/2005/8/layout/orgChart1"/>
    <dgm:cxn modelId="{08CC2928-8843-4CF0-A58A-6E24AEEB3F4B}" type="presOf" srcId="{790F4CF1-6B74-4753-B925-F16D78745C08}" destId="{31A02DF1-1B68-42CF-8276-B45191C9B0CE}" srcOrd="0" destOrd="0" presId="urn:microsoft.com/office/officeart/2005/8/layout/orgChart1"/>
    <dgm:cxn modelId="{317BBC7F-7935-4158-9CFA-766576820DAA}" srcId="{3712E328-76C4-4B72-A6A8-EA0E1EA9A82E}" destId="{4BB3CFF6-AAB9-4B16-B2C6-AA769E0B702B}" srcOrd="2" destOrd="0" parTransId="{A2FD16A7-5AA9-44BF-B2C8-A97CD22DB2FB}" sibTransId="{4D0AF610-3794-45C5-8C85-27B654DF2011}"/>
    <dgm:cxn modelId="{AA9BCDF1-0B05-4F25-8842-E00B9228E06B}" type="presOf" srcId="{EF3CFDAA-C8C8-40D7-9E88-49D333851FAF}" destId="{3EE07AFF-12C0-4ACB-89BE-1BA456A36D71}" srcOrd="0" destOrd="0" presId="urn:microsoft.com/office/officeart/2005/8/layout/orgChart1"/>
    <dgm:cxn modelId="{693A59E0-42CF-4D59-A10B-0B8AF9210343}" type="presParOf" srcId="{31A02DF1-1B68-42CF-8276-B45191C9B0CE}" destId="{CE55C474-49BD-4045-B379-DF05AEDD2FCE}" srcOrd="0" destOrd="0" presId="urn:microsoft.com/office/officeart/2005/8/layout/orgChart1"/>
    <dgm:cxn modelId="{5D55B113-5208-46CE-B1E8-393C4CC3FD86}" type="presParOf" srcId="{CE55C474-49BD-4045-B379-DF05AEDD2FCE}" destId="{0571688F-0402-4834-AEF6-48FB3B4D32C2}" srcOrd="0" destOrd="0" presId="urn:microsoft.com/office/officeart/2005/8/layout/orgChart1"/>
    <dgm:cxn modelId="{34640B55-A0DE-4AB7-A35A-2A16C24A9E3D}" type="presParOf" srcId="{0571688F-0402-4834-AEF6-48FB3B4D32C2}" destId="{4EBEA1C6-4E4F-4B54-B827-CF5E42305FA1}" srcOrd="0" destOrd="0" presId="urn:microsoft.com/office/officeart/2005/8/layout/orgChart1"/>
    <dgm:cxn modelId="{996FBF4B-374F-4FFD-A66D-368C3155396A}" type="presParOf" srcId="{0571688F-0402-4834-AEF6-48FB3B4D32C2}" destId="{DF57A9FE-C7D0-4A4A-9245-E5C57C8FF127}" srcOrd="1" destOrd="0" presId="urn:microsoft.com/office/officeart/2005/8/layout/orgChart1"/>
    <dgm:cxn modelId="{96A2440C-51C6-42CA-9E2B-7B98CF9DE817}" type="presParOf" srcId="{CE55C474-49BD-4045-B379-DF05AEDD2FCE}" destId="{F868E6E5-6D7C-479C-A3D4-7BF47A863DA0}" srcOrd="1" destOrd="0" presId="urn:microsoft.com/office/officeart/2005/8/layout/orgChart1"/>
    <dgm:cxn modelId="{64446A95-D33E-4F3D-B97A-0C23877350CC}" type="presParOf" srcId="{F868E6E5-6D7C-479C-A3D4-7BF47A863DA0}" destId="{2A59900C-EF17-4667-AFCC-9F7322E0E5AC}" srcOrd="0" destOrd="0" presId="urn:microsoft.com/office/officeart/2005/8/layout/orgChart1"/>
    <dgm:cxn modelId="{34F80A11-D050-4780-969F-0838D92A7DA5}" type="presParOf" srcId="{F868E6E5-6D7C-479C-A3D4-7BF47A863DA0}" destId="{FC2C1A08-B447-435E-B9D5-0E481F4A1B74}" srcOrd="1" destOrd="0" presId="urn:microsoft.com/office/officeart/2005/8/layout/orgChart1"/>
    <dgm:cxn modelId="{BEE9B345-95AE-4BBA-A083-02DC2628C633}" type="presParOf" srcId="{FC2C1A08-B447-435E-B9D5-0E481F4A1B74}" destId="{3D9E29E6-9999-46CA-BDC2-2692009D342A}" srcOrd="0" destOrd="0" presId="urn:microsoft.com/office/officeart/2005/8/layout/orgChart1"/>
    <dgm:cxn modelId="{4C966684-75E4-4028-8692-05164563E25F}" type="presParOf" srcId="{3D9E29E6-9999-46CA-BDC2-2692009D342A}" destId="{FF6D14E5-93CE-4A8E-B224-CE11723AD2E0}" srcOrd="0" destOrd="0" presId="urn:microsoft.com/office/officeart/2005/8/layout/orgChart1"/>
    <dgm:cxn modelId="{2C182721-6679-4BA2-BEA4-185F84B9B453}" type="presParOf" srcId="{3D9E29E6-9999-46CA-BDC2-2692009D342A}" destId="{9E756064-6BB5-48C8-9B4F-22B995331B2F}" srcOrd="1" destOrd="0" presId="urn:microsoft.com/office/officeart/2005/8/layout/orgChart1"/>
    <dgm:cxn modelId="{DA0D95E1-7C72-4DF3-9968-8C50F5DAA008}" type="presParOf" srcId="{FC2C1A08-B447-435E-B9D5-0E481F4A1B74}" destId="{E919AB71-9ED7-4AD0-A1DB-0814DC3C804C}" srcOrd="1" destOrd="0" presId="urn:microsoft.com/office/officeart/2005/8/layout/orgChart1"/>
    <dgm:cxn modelId="{260578CE-ECB4-4882-B851-729F3DE90750}" type="presParOf" srcId="{FC2C1A08-B447-435E-B9D5-0E481F4A1B74}" destId="{5454606C-6BA2-4739-A26E-FB9DBC97E004}" srcOrd="2" destOrd="0" presId="urn:microsoft.com/office/officeart/2005/8/layout/orgChart1"/>
    <dgm:cxn modelId="{259EC787-155A-43C7-9021-9D2364ED1213}" type="presParOf" srcId="{CE55C474-49BD-4045-B379-DF05AEDD2FCE}" destId="{C6BFF605-5F7B-474E-BCA2-BAD2A666AFF7}" srcOrd="2" destOrd="0" presId="urn:microsoft.com/office/officeart/2005/8/layout/orgChart1"/>
    <dgm:cxn modelId="{262F89AC-DB5D-4911-9F82-181686CE9EDA}" type="presParOf" srcId="{31A02DF1-1B68-42CF-8276-B45191C9B0CE}" destId="{24477C87-3F4A-4261-82DE-93C323561A92}" srcOrd="1" destOrd="0" presId="urn:microsoft.com/office/officeart/2005/8/layout/orgChart1"/>
    <dgm:cxn modelId="{71386952-6D95-48EE-A28F-2AD533D76E22}" type="presParOf" srcId="{24477C87-3F4A-4261-82DE-93C323561A92}" destId="{5BF742EA-61EB-4103-A12D-67BFDCB680E6}" srcOrd="0" destOrd="0" presId="urn:microsoft.com/office/officeart/2005/8/layout/orgChart1"/>
    <dgm:cxn modelId="{623FDA78-0D52-49AF-A2DB-FBCF464CA116}" type="presParOf" srcId="{5BF742EA-61EB-4103-A12D-67BFDCB680E6}" destId="{A6871BBF-5E69-472D-881E-46DF1AEBC0D4}" srcOrd="0" destOrd="0" presId="urn:microsoft.com/office/officeart/2005/8/layout/orgChart1"/>
    <dgm:cxn modelId="{84833259-B04B-4CF8-9071-CC0F1A6A2633}" type="presParOf" srcId="{5BF742EA-61EB-4103-A12D-67BFDCB680E6}" destId="{18CF3DC8-1BC3-4C67-8AA6-146DDBABC53B}" srcOrd="1" destOrd="0" presId="urn:microsoft.com/office/officeart/2005/8/layout/orgChart1"/>
    <dgm:cxn modelId="{0D9111A6-BCCA-477B-8F81-3BC3EE0C7526}" type="presParOf" srcId="{24477C87-3F4A-4261-82DE-93C323561A92}" destId="{C322B921-A0D0-40F0-9E05-AFA283C84F0E}" srcOrd="1" destOrd="0" presId="urn:microsoft.com/office/officeart/2005/8/layout/orgChart1"/>
    <dgm:cxn modelId="{EBF3FC8F-5FE6-4F2B-AC7F-DB03370773AA}" type="presParOf" srcId="{C322B921-A0D0-40F0-9E05-AFA283C84F0E}" destId="{9B40E343-FFC7-4AB0-ABDB-5ACAA3AE68DE}" srcOrd="0" destOrd="0" presId="urn:microsoft.com/office/officeart/2005/8/layout/orgChart1"/>
    <dgm:cxn modelId="{962281CB-4516-43A0-9B52-178015E6FDD9}" type="presParOf" srcId="{C322B921-A0D0-40F0-9E05-AFA283C84F0E}" destId="{B9F966B9-818C-4B76-88BD-5E469D66F182}" srcOrd="1" destOrd="0" presId="urn:microsoft.com/office/officeart/2005/8/layout/orgChart1"/>
    <dgm:cxn modelId="{9BE876FC-457C-4EAE-BBB6-9CA9095A64E5}" type="presParOf" srcId="{B9F966B9-818C-4B76-88BD-5E469D66F182}" destId="{786F15C6-D378-48BD-852B-C0021B8A4ECD}" srcOrd="0" destOrd="0" presId="urn:microsoft.com/office/officeart/2005/8/layout/orgChart1"/>
    <dgm:cxn modelId="{EC06653C-5B1D-4F03-A7E7-606EE818BC54}" type="presParOf" srcId="{786F15C6-D378-48BD-852B-C0021B8A4ECD}" destId="{3A44D163-C807-46B5-9B03-892A4DCE3E90}" srcOrd="0" destOrd="0" presId="urn:microsoft.com/office/officeart/2005/8/layout/orgChart1"/>
    <dgm:cxn modelId="{F8F2F3A9-A5EE-40B7-89A6-115D71232CE5}" type="presParOf" srcId="{786F15C6-D378-48BD-852B-C0021B8A4ECD}" destId="{AE81B11A-7678-4047-B53C-346B4C56D518}" srcOrd="1" destOrd="0" presId="urn:microsoft.com/office/officeart/2005/8/layout/orgChart1"/>
    <dgm:cxn modelId="{CCFA7A7A-B3E7-4DD3-B346-8C38D0AD87A5}" type="presParOf" srcId="{B9F966B9-818C-4B76-88BD-5E469D66F182}" destId="{44EB3589-06C9-46A0-AAA9-F522D078C420}" srcOrd="1" destOrd="0" presId="urn:microsoft.com/office/officeart/2005/8/layout/orgChart1"/>
    <dgm:cxn modelId="{12FE50B3-05FE-4C10-9662-4C69A2FC01F6}" type="presParOf" srcId="{B9F966B9-818C-4B76-88BD-5E469D66F182}" destId="{69A2F051-F5BF-4873-87DD-78FD6546446A}" srcOrd="2" destOrd="0" presId="urn:microsoft.com/office/officeart/2005/8/layout/orgChart1"/>
    <dgm:cxn modelId="{FDBC0AA8-AFBF-4FD2-82E7-500B5FDB2A21}" type="presParOf" srcId="{C322B921-A0D0-40F0-9E05-AFA283C84F0E}" destId="{C13D223D-9155-4C4C-83F3-A6567BAF91BF}" srcOrd="2" destOrd="0" presId="urn:microsoft.com/office/officeart/2005/8/layout/orgChart1"/>
    <dgm:cxn modelId="{809C694E-2818-4247-968B-6106DA3CFB58}" type="presParOf" srcId="{C322B921-A0D0-40F0-9E05-AFA283C84F0E}" destId="{7CD28EE4-C0A9-421D-ABAC-301D1D29155D}" srcOrd="3" destOrd="0" presId="urn:microsoft.com/office/officeart/2005/8/layout/orgChart1"/>
    <dgm:cxn modelId="{A4E30B1D-3DE9-4D36-9F02-1FAD2243E864}" type="presParOf" srcId="{7CD28EE4-C0A9-421D-ABAC-301D1D29155D}" destId="{68A9E7F6-D7E4-47D9-BA3E-8EDEBAABD77E}" srcOrd="0" destOrd="0" presId="urn:microsoft.com/office/officeart/2005/8/layout/orgChart1"/>
    <dgm:cxn modelId="{5BA23C24-D19F-4148-BD80-E90DE0301C6A}" type="presParOf" srcId="{68A9E7F6-D7E4-47D9-BA3E-8EDEBAABD77E}" destId="{3EE07AFF-12C0-4ACB-89BE-1BA456A36D71}" srcOrd="0" destOrd="0" presId="urn:microsoft.com/office/officeart/2005/8/layout/orgChart1"/>
    <dgm:cxn modelId="{6C5EEA05-2AAE-47BB-84E4-6B401122EEA9}" type="presParOf" srcId="{68A9E7F6-D7E4-47D9-BA3E-8EDEBAABD77E}" destId="{4E4CE1BA-71C1-44B4-A7EF-56588ED6B575}" srcOrd="1" destOrd="0" presId="urn:microsoft.com/office/officeart/2005/8/layout/orgChart1"/>
    <dgm:cxn modelId="{A6FE9C56-6B44-4775-821E-551BE62D949F}" type="presParOf" srcId="{7CD28EE4-C0A9-421D-ABAC-301D1D29155D}" destId="{956EAC68-C465-40DC-A3A2-EE9FDE6F2C98}" srcOrd="1" destOrd="0" presId="urn:microsoft.com/office/officeart/2005/8/layout/orgChart1"/>
    <dgm:cxn modelId="{99F11E15-3138-4F72-B860-577B017DEA94}" type="presParOf" srcId="{7CD28EE4-C0A9-421D-ABAC-301D1D29155D}" destId="{C1610F84-6A29-44D6-AA13-3FCBC75EB1D3}" srcOrd="2" destOrd="0" presId="urn:microsoft.com/office/officeart/2005/8/layout/orgChart1"/>
    <dgm:cxn modelId="{5BBD721E-79C1-4CFD-9B64-3974CA6577F2}" type="presParOf" srcId="{C322B921-A0D0-40F0-9E05-AFA283C84F0E}" destId="{23FD3FD9-ABB7-4BB1-BA6B-9A1764C28B22}" srcOrd="4" destOrd="0" presId="urn:microsoft.com/office/officeart/2005/8/layout/orgChart1"/>
    <dgm:cxn modelId="{3AEBCB15-7C54-449E-A0B4-0702140BDA04}" type="presParOf" srcId="{C322B921-A0D0-40F0-9E05-AFA283C84F0E}" destId="{63A359F3-E0D7-48FC-802A-E6CFB9ED616C}" srcOrd="5" destOrd="0" presId="urn:microsoft.com/office/officeart/2005/8/layout/orgChart1"/>
    <dgm:cxn modelId="{9A68BBA9-E4A9-4D84-8F5D-2F058EB5B3F7}" type="presParOf" srcId="{63A359F3-E0D7-48FC-802A-E6CFB9ED616C}" destId="{7BEFC6EB-466D-4888-9071-838F2A0F0714}" srcOrd="0" destOrd="0" presId="urn:microsoft.com/office/officeart/2005/8/layout/orgChart1"/>
    <dgm:cxn modelId="{FF2D114F-14D0-4B2A-91D9-1B4A9EBBE266}" type="presParOf" srcId="{7BEFC6EB-466D-4888-9071-838F2A0F0714}" destId="{C0ABC5EE-F51F-4B99-A9CB-6C85FA3277D9}" srcOrd="0" destOrd="0" presId="urn:microsoft.com/office/officeart/2005/8/layout/orgChart1"/>
    <dgm:cxn modelId="{2902B5A1-D136-4B73-A374-CC16D4731003}" type="presParOf" srcId="{7BEFC6EB-466D-4888-9071-838F2A0F0714}" destId="{E9CD9C10-8142-46C6-A8C7-3906B8E9BF96}" srcOrd="1" destOrd="0" presId="urn:microsoft.com/office/officeart/2005/8/layout/orgChart1"/>
    <dgm:cxn modelId="{62371335-0A68-42E9-84E0-CECB513396D8}" type="presParOf" srcId="{63A359F3-E0D7-48FC-802A-E6CFB9ED616C}" destId="{86C5A6A1-BEA7-4942-A8AB-9926F532EF71}" srcOrd="1" destOrd="0" presId="urn:microsoft.com/office/officeart/2005/8/layout/orgChart1"/>
    <dgm:cxn modelId="{6353295C-5C62-48FC-BB31-B39BC99F073B}" type="presParOf" srcId="{63A359F3-E0D7-48FC-802A-E6CFB9ED616C}" destId="{0A3C48D2-C497-467D-90BE-6E240EBE7691}" srcOrd="2" destOrd="0" presId="urn:microsoft.com/office/officeart/2005/8/layout/orgChart1"/>
    <dgm:cxn modelId="{3201AE0B-D889-4457-AAE0-CBE32EF4D1E4}" type="presParOf" srcId="{24477C87-3F4A-4261-82DE-93C323561A92}" destId="{3C96BCC2-B61B-4EE6-9A4B-7A2AC47B24A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png"/><Relationship Id="rId1" Type="http://schemas.openxmlformats.org/officeDocument/2006/relationships/image" Target="../media/image44.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27639" cy="464503"/>
          </a:xfrm>
          <a:prstGeom prst="rect">
            <a:avLst/>
          </a:prstGeom>
        </p:spPr>
        <p:txBody>
          <a:bodyPr vert="horz" lIns="91969" tIns="45985" rIns="91969" bIns="45985" rtlCol="0"/>
          <a:lstStyle>
            <a:lvl1pPr algn="l">
              <a:defRPr sz="1200"/>
            </a:lvl1pPr>
          </a:lstStyle>
          <a:p>
            <a:endParaRPr lang="en-US"/>
          </a:p>
        </p:txBody>
      </p:sp>
      <p:sp>
        <p:nvSpPr>
          <p:cNvPr id="3" name="Date Placeholder 2"/>
          <p:cNvSpPr>
            <a:spLocks noGrp="1"/>
          </p:cNvSpPr>
          <p:nvPr>
            <p:ph type="dt" sz="quarter" idx="1"/>
          </p:nvPr>
        </p:nvSpPr>
        <p:spPr>
          <a:xfrm>
            <a:off x="3955751" y="1"/>
            <a:ext cx="3027638" cy="464503"/>
          </a:xfrm>
          <a:prstGeom prst="rect">
            <a:avLst/>
          </a:prstGeom>
        </p:spPr>
        <p:txBody>
          <a:bodyPr vert="horz" lIns="91969" tIns="45985" rIns="91969" bIns="45985" rtlCol="0"/>
          <a:lstStyle>
            <a:lvl1pPr algn="r">
              <a:defRPr sz="1200"/>
            </a:lvl1pPr>
          </a:lstStyle>
          <a:p>
            <a:fld id="{B2301502-EEF8-4914-B6E4-373B8A85B348}" type="datetimeFigureOut">
              <a:rPr lang="en-US" smtClean="0"/>
              <a:pPr/>
              <a:t>10/8/2015</a:t>
            </a:fld>
            <a:endParaRPr lang="en-US"/>
          </a:p>
        </p:txBody>
      </p:sp>
      <p:sp>
        <p:nvSpPr>
          <p:cNvPr id="4" name="Footer Placeholder 3"/>
          <p:cNvSpPr>
            <a:spLocks noGrp="1"/>
          </p:cNvSpPr>
          <p:nvPr>
            <p:ph type="ftr" sz="quarter" idx="2"/>
          </p:nvPr>
        </p:nvSpPr>
        <p:spPr>
          <a:xfrm>
            <a:off x="2" y="8817614"/>
            <a:ext cx="3027639" cy="464503"/>
          </a:xfrm>
          <a:prstGeom prst="rect">
            <a:avLst/>
          </a:prstGeom>
        </p:spPr>
        <p:txBody>
          <a:bodyPr vert="horz" lIns="91969" tIns="45985" rIns="91969" bIns="45985" rtlCol="0" anchor="b"/>
          <a:lstStyle>
            <a:lvl1pPr algn="l">
              <a:defRPr sz="1200"/>
            </a:lvl1pPr>
          </a:lstStyle>
          <a:p>
            <a:endParaRPr lang="en-US"/>
          </a:p>
        </p:txBody>
      </p:sp>
      <p:sp>
        <p:nvSpPr>
          <p:cNvPr id="5" name="Slide Number Placeholder 4"/>
          <p:cNvSpPr>
            <a:spLocks noGrp="1"/>
          </p:cNvSpPr>
          <p:nvPr>
            <p:ph type="sldNum" sz="quarter" idx="3"/>
          </p:nvPr>
        </p:nvSpPr>
        <p:spPr>
          <a:xfrm>
            <a:off x="3955751" y="8817614"/>
            <a:ext cx="3027638" cy="464503"/>
          </a:xfrm>
          <a:prstGeom prst="rect">
            <a:avLst/>
          </a:prstGeom>
        </p:spPr>
        <p:txBody>
          <a:bodyPr vert="horz" lIns="91969" tIns="45985" rIns="91969" bIns="45985" rtlCol="0" anchor="b"/>
          <a:lstStyle>
            <a:lvl1pPr algn="r">
              <a:defRPr sz="1200"/>
            </a:lvl1pPr>
          </a:lstStyle>
          <a:p>
            <a:fld id="{907DC824-04A6-4063-A9D7-06923D607E23}" type="slidenum">
              <a:rPr lang="en-US" smtClean="0"/>
              <a:pPr/>
              <a:t>‹#›</a:t>
            </a:fld>
            <a:endParaRPr lang="en-US"/>
          </a:p>
        </p:txBody>
      </p:sp>
    </p:spTree>
    <p:extLst>
      <p:ext uri="{BB962C8B-B14F-4D97-AF65-F5344CB8AC3E}">
        <p14:creationId xmlns:p14="http://schemas.microsoft.com/office/powerpoint/2010/main" val="1077905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27466" cy="464503"/>
          </a:xfrm>
          <a:prstGeom prst="rect">
            <a:avLst/>
          </a:prstGeom>
        </p:spPr>
        <p:txBody>
          <a:bodyPr vert="horz" lIns="91969" tIns="45985" rIns="91969" bIns="45985" rtlCol="0"/>
          <a:lstStyle>
            <a:lvl1pPr algn="l">
              <a:defRPr sz="1200"/>
            </a:lvl1pPr>
          </a:lstStyle>
          <a:p>
            <a:endParaRPr lang="en-US"/>
          </a:p>
        </p:txBody>
      </p:sp>
      <p:sp>
        <p:nvSpPr>
          <p:cNvPr id="3" name="Date Placeholder 2"/>
          <p:cNvSpPr>
            <a:spLocks noGrp="1"/>
          </p:cNvSpPr>
          <p:nvPr>
            <p:ph type="dt" idx="1"/>
          </p:nvPr>
        </p:nvSpPr>
        <p:spPr>
          <a:xfrm>
            <a:off x="3955952" y="1"/>
            <a:ext cx="3027466" cy="464503"/>
          </a:xfrm>
          <a:prstGeom prst="rect">
            <a:avLst/>
          </a:prstGeom>
        </p:spPr>
        <p:txBody>
          <a:bodyPr vert="horz" lIns="91969" tIns="45985" rIns="91969" bIns="45985" rtlCol="0"/>
          <a:lstStyle>
            <a:lvl1pPr algn="r">
              <a:defRPr sz="1200"/>
            </a:lvl1pPr>
          </a:lstStyle>
          <a:p>
            <a:fld id="{E5F38932-D781-4B94-AA8B-71D19E57078C}" type="datetimeFigureOut">
              <a:rPr lang="en-US" smtClean="0"/>
              <a:pPr/>
              <a:t>10/8/2015</a:t>
            </a:fld>
            <a:endParaRPr lang="en-US"/>
          </a:p>
        </p:txBody>
      </p:sp>
      <p:sp>
        <p:nvSpPr>
          <p:cNvPr id="4" name="Slide Image Placeholder 3"/>
          <p:cNvSpPr>
            <a:spLocks noGrp="1" noRot="1" noChangeAspect="1"/>
          </p:cNvSpPr>
          <p:nvPr>
            <p:ph type="sldImg" idx="2"/>
          </p:nvPr>
        </p:nvSpPr>
        <p:spPr>
          <a:xfrm>
            <a:off x="1171575" y="695325"/>
            <a:ext cx="4641850" cy="3481388"/>
          </a:xfrm>
          <a:prstGeom prst="rect">
            <a:avLst/>
          </a:prstGeom>
          <a:noFill/>
          <a:ln w="12700">
            <a:solidFill>
              <a:prstClr val="black"/>
            </a:solidFill>
          </a:ln>
        </p:spPr>
        <p:txBody>
          <a:bodyPr vert="horz" lIns="91969" tIns="45985" rIns="91969" bIns="45985" rtlCol="0" anchor="ctr"/>
          <a:lstStyle/>
          <a:p>
            <a:endParaRPr lang="en-US"/>
          </a:p>
        </p:txBody>
      </p:sp>
      <p:sp>
        <p:nvSpPr>
          <p:cNvPr id="5" name="Notes Placeholder 4"/>
          <p:cNvSpPr>
            <a:spLocks noGrp="1"/>
          </p:cNvSpPr>
          <p:nvPr>
            <p:ph type="body" sz="quarter" idx="3"/>
          </p:nvPr>
        </p:nvSpPr>
        <p:spPr>
          <a:xfrm>
            <a:off x="699133" y="4410393"/>
            <a:ext cx="5586735" cy="4177349"/>
          </a:xfrm>
          <a:prstGeom prst="rect">
            <a:avLst/>
          </a:prstGeom>
        </p:spPr>
        <p:txBody>
          <a:bodyPr vert="horz" lIns="91969" tIns="45985" rIns="91969" bIns="459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17614"/>
            <a:ext cx="3027466" cy="464503"/>
          </a:xfrm>
          <a:prstGeom prst="rect">
            <a:avLst/>
          </a:prstGeom>
        </p:spPr>
        <p:txBody>
          <a:bodyPr vert="horz" lIns="91969" tIns="45985" rIns="91969" bIns="45985" rtlCol="0" anchor="b"/>
          <a:lstStyle>
            <a:lvl1pPr algn="l">
              <a:defRPr sz="1200"/>
            </a:lvl1pPr>
          </a:lstStyle>
          <a:p>
            <a:endParaRPr lang="en-US"/>
          </a:p>
        </p:txBody>
      </p:sp>
      <p:sp>
        <p:nvSpPr>
          <p:cNvPr id="7" name="Slide Number Placeholder 6"/>
          <p:cNvSpPr>
            <a:spLocks noGrp="1"/>
          </p:cNvSpPr>
          <p:nvPr>
            <p:ph type="sldNum" sz="quarter" idx="5"/>
          </p:nvPr>
        </p:nvSpPr>
        <p:spPr>
          <a:xfrm>
            <a:off x="3955952" y="8817614"/>
            <a:ext cx="3027466" cy="464503"/>
          </a:xfrm>
          <a:prstGeom prst="rect">
            <a:avLst/>
          </a:prstGeom>
        </p:spPr>
        <p:txBody>
          <a:bodyPr vert="horz" lIns="91969" tIns="45985" rIns="91969" bIns="45985" rtlCol="0" anchor="b"/>
          <a:lstStyle>
            <a:lvl1pPr algn="r">
              <a:defRPr sz="1200"/>
            </a:lvl1pPr>
          </a:lstStyle>
          <a:p>
            <a:fld id="{D4E3D0C4-7345-404C-9F30-313144C022C1}" type="slidenum">
              <a:rPr lang="en-US" smtClean="0"/>
              <a:pPr/>
              <a:t>‹#›</a:t>
            </a:fld>
            <a:endParaRPr lang="en-US"/>
          </a:p>
        </p:txBody>
      </p:sp>
    </p:spTree>
    <p:extLst>
      <p:ext uri="{BB962C8B-B14F-4D97-AF65-F5344CB8AC3E}">
        <p14:creationId xmlns:p14="http://schemas.microsoft.com/office/powerpoint/2010/main" val="4024510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E3D0C4-7345-404C-9F30-313144C022C1}" type="slidenum">
              <a:rPr lang="en-US" smtClean="0"/>
              <a:pPr/>
              <a:t>1</a:t>
            </a:fld>
            <a:endParaRPr lang="en-US" dirty="0"/>
          </a:p>
        </p:txBody>
      </p:sp>
    </p:spTree>
    <p:extLst>
      <p:ext uri="{BB962C8B-B14F-4D97-AF65-F5344CB8AC3E}">
        <p14:creationId xmlns:p14="http://schemas.microsoft.com/office/powerpoint/2010/main" val="815273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32</a:t>
            </a:fld>
            <a:endParaRPr lang="en-US"/>
          </a:p>
        </p:txBody>
      </p:sp>
    </p:spTree>
    <p:extLst>
      <p:ext uri="{BB962C8B-B14F-4D97-AF65-F5344CB8AC3E}">
        <p14:creationId xmlns:p14="http://schemas.microsoft.com/office/powerpoint/2010/main" val="3710281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33</a:t>
            </a:fld>
            <a:endParaRPr lang="en-US"/>
          </a:p>
        </p:txBody>
      </p:sp>
    </p:spTree>
    <p:extLst>
      <p:ext uri="{BB962C8B-B14F-4D97-AF65-F5344CB8AC3E}">
        <p14:creationId xmlns:p14="http://schemas.microsoft.com/office/powerpoint/2010/main" val="3710281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34</a:t>
            </a:fld>
            <a:endParaRPr lang="en-US"/>
          </a:p>
        </p:txBody>
      </p:sp>
    </p:spTree>
    <p:extLst>
      <p:ext uri="{BB962C8B-B14F-4D97-AF65-F5344CB8AC3E}">
        <p14:creationId xmlns:p14="http://schemas.microsoft.com/office/powerpoint/2010/main" val="2384661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39</a:t>
            </a:fld>
            <a:endParaRPr lang="en-US"/>
          </a:p>
        </p:txBody>
      </p:sp>
    </p:spTree>
    <p:extLst>
      <p:ext uri="{BB962C8B-B14F-4D97-AF65-F5344CB8AC3E}">
        <p14:creationId xmlns:p14="http://schemas.microsoft.com/office/powerpoint/2010/main" val="3238804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40</a:t>
            </a:fld>
            <a:endParaRPr lang="en-US"/>
          </a:p>
        </p:txBody>
      </p:sp>
    </p:spTree>
    <p:extLst>
      <p:ext uri="{BB962C8B-B14F-4D97-AF65-F5344CB8AC3E}">
        <p14:creationId xmlns:p14="http://schemas.microsoft.com/office/powerpoint/2010/main" val="3238804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41</a:t>
            </a:fld>
            <a:endParaRPr lang="en-US"/>
          </a:p>
        </p:txBody>
      </p:sp>
    </p:spTree>
    <p:extLst>
      <p:ext uri="{BB962C8B-B14F-4D97-AF65-F5344CB8AC3E}">
        <p14:creationId xmlns:p14="http://schemas.microsoft.com/office/powerpoint/2010/main" val="3238804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45</a:t>
            </a:fld>
            <a:endParaRPr lang="en-US"/>
          </a:p>
        </p:txBody>
      </p:sp>
    </p:spTree>
    <p:extLst>
      <p:ext uri="{BB962C8B-B14F-4D97-AF65-F5344CB8AC3E}">
        <p14:creationId xmlns:p14="http://schemas.microsoft.com/office/powerpoint/2010/main" val="3238804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46</a:t>
            </a:fld>
            <a:endParaRPr lang="en-US"/>
          </a:p>
        </p:txBody>
      </p:sp>
    </p:spTree>
    <p:extLst>
      <p:ext uri="{BB962C8B-B14F-4D97-AF65-F5344CB8AC3E}">
        <p14:creationId xmlns:p14="http://schemas.microsoft.com/office/powerpoint/2010/main" val="428598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47</a:t>
            </a:fld>
            <a:endParaRPr lang="en-US"/>
          </a:p>
        </p:txBody>
      </p:sp>
    </p:spTree>
    <p:extLst>
      <p:ext uri="{BB962C8B-B14F-4D97-AF65-F5344CB8AC3E}">
        <p14:creationId xmlns:p14="http://schemas.microsoft.com/office/powerpoint/2010/main" val="1796952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48</a:t>
            </a:fld>
            <a:endParaRPr lang="en-US"/>
          </a:p>
        </p:txBody>
      </p:sp>
    </p:spTree>
    <p:extLst>
      <p:ext uri="{BB962C8B-B14F-4D97-AF65-F5344CB8AC3E}">
        <p14:creationId xmlns:p14="http://schemas.microsoft.com/office/powerpoint/2010/main" val="619934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E3D0C4-7345-404C-9F30-313144C022C1}" type="slidenum">
              <a:rPr lang="en-US" smtClean="0"/>
              <a:pPr/>
              <a:t>3</a:t>
            </a:fld>
            <a:endParaRPr lang="en-US"/>
          </a:p>
        </p:txBody>
      </p:sp>
    </p:spTree>
    <p:extLst>
      <p:ext uri="{BB962C8B-B14F-4D97-AF65-F5344CB8AC3E}">
        <p14:creationId xmlns:p14="http://schemas.microsoft.com/office/powerpoint/2010/main" val="2529455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49</a:t>
            </a:fld>
            <a:endParaRPr lang="en-US"/>
          </a:p>
        </p:txBody>
      </p:sp>
    </p:spTree>
    <p:extLst>
      <p:ext uri="{BB962C8B-B14F-4D97-AF65-F5344CB8AC3E}">
        <p14:creationId xmlns:p14="http://schemas.microsoft.com/office/powerpoint/2010/main" val="619934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51</a:t>
            </a:fld>
            <a:endParaRPr lang="en-US"/>
          </a:p>
        </p:txBody>
      </p:sp>
    </p:spTree>
    <p:extLst>
      <p:ext uri="{BB962C8B-B14F-4D97-AF65-F5344CB8AC3E}">
        <p14:creationId xmlns:p14="http://schemas.microsoft.com/office/powerpoint/2010/main" val="619934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55</a:t>
            </a:fld>
            <a:endParaRPr lang="en-US"/>
          </a:p>
        </p:txBody>
      </p:sp>
    </p:spTree>
    <p:extLst>
      <p:ext uri="{BB962C8B-B14F-4D97-AF65-F5344CB8AC3E}">
        <p14:creationId xmlns:p14="http://schemas.microsoft.com/office/powerpoint/2010/main" val="1042815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56</a:t>
            </a:fld>
            <a:endParaRPr lang="en-US"/>
          </a:p>
        </p:txBody>
      </p:sp>
    </p:spTree>
    <p:extLst>
      <p:ext uri="{BB962C8B-B14F-4D97-AF65-F5344CB8AC3E}">
        <p14:creationId xmlns:p14="http://schemas.microsoft.com/office/powerpoint/2010/main" val="2663310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57</a:t>
            </a:fld>
            <a:endParaRPr lang="en-US"/>
          </a:p>
        </p:txBody>
      </p:sp>
    </p:spTree>
    <p:extLst>
      <p:ext uri="{BB962C8B-B14F-4D97-AF65-F5344CB8AC3E}">
        <p14:creationId xmlns:p14="http://schemas.microsoft.com/office/powerpoint/2010/main" val="619934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58</a:t>
            </a:fld>
            <a:endParaRPr lang="en-US"/>
          </a:p>
        </p:txBody>
      </p:sp>
    </p:spTree>
    <p:extLst>
      <p:ext uri="{BB962C8B-B14F-4D97-AF65-F5344CB8AC3E}">
        <p14:creationId xmlns:p14="http://schemas.microsoft.com/office/powerpoint/2010/main" val="1787631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59</a:t>
            </a:fld>
            <a:endParaRPr lang="en-US"/>
          </a:p>
        </p:txBody>
      </p:sp>
    </p:spTree>
    <p:extLst>
      <p:ext uri="{BB962C8B-B14F-4D97-AF65-F5344CB8AC3E}">
        <p14:creationId xmlns:p14="http://schemas.microsoft.com/office/powerpoint/2010/main" val="1787631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60</a:t>
            </a:fld>
            <a:endParaRPr lang="en-US"/>
          </a:p>
        </p:txBody>
      </p:sp>
    </p:spTree>
    <p:extLst>
      <p:ext uri="{BB962C8B-B14F-4D97-AF65-F5344CB8AC3E}">
        <p14:creationId xmlns:p14="http://schemas.microsoft.com/office/powerpoint/2010/main" val="1787631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E3D0C4-7345-404C-9F30-313144C022C1}" type="slidenum">
              <a:rPr lang="en-US" smtClean="0"/>
              <a:pPr/>
              <a:t>62</a:t>
            </a:fld>
            <a:endParaRPr lang="en-US"/>
          </a:p>
        </p:txBody>
      </p:sp>
    </p:spTree>
    <p:extLst>
      <p:ext uri="{BB962C8B-B14F-4D97-AF65-F5344CB8AC3E}">
        <p14:creationId xmlns:p14="http://schemas.microsoft.com/office/powerpoint/2010/main" val="685692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1929AB-0B27-4A66-8186-D4D8C65AFA5C}" type="slidenum">
              <a:rPr lang="en-US" smtClean="0"/>
              <a:t>64</a:t>
            </a:fld>
            <a:endParaRPr lang="en-US"/>
          </a:p>
        </p:txBody>
      </p:sp>
    </p:spTree>
    <p:extLst>
      <p:ext uri="{BB962C8B-B14F-4D97-AF65-F5344CB8AC3E}">
        <p14:creationId xmlns:p14="http://schemas.microsoft.com/office/powerpoint/2010/main" val="2071766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15</a:t>
            </a:fld>
            <a:endParaRPr lang="en-US"/>
          </a:p>
        </p:txBody>
      </p:sp>
    </p:spTree>
    <p:extLst>
      <p:ext uri="{BB962C8B-B14F-4D97-AF65-F5344CB8AC3E}">
        <p14:creationId xmlns:p14="http://schemas.microsoft.com/office/powerpoint/2010/main" val="181490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70</a:t>
            </a:fld>
            <a:endParaRPr lang="en-US"/>
          </a:p>
        </p:txBody>
      </p:sp>
    </p:spTree>
    <p:extLst>
      <p:ext uri="{BB962C8B-B14F-4D97-AF65-F5344CB8AC3E}">
        <p14:creationId xmlns:p14="http://schemas.microsoft.com/office/powerpoint/2010/main" val="4099699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71</a:t>
            </a:fld>
            <a:endParaRPr lang="en-US"/>
          </a:p>
        </p:txBody>
      </p:sp>
    </p:spTree>
    <p:extLst>
      <p:ext uri="{BB962C8B-B14F-4D97-AF65-F5344CB8AC3E}">
        <p14:creationId xmlns:p14="http://schemas.microsoft.com/office/powerpoint/2010/main" val="698542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72</a:t>
            </a:fld>
            <a:endParaRPr lang="en-US"/>
          </a:p>
        </p:txBody>
      </p:sp>
    </p:spTree>
    <p:extLst>
      <p:ext uri="{BB962C8B-B14F-4D97-AF65-F5344CB8AC3E}">
        <p14:creationId xmlns:p14="http://schemas.microsoft.com/office/powerpoint/2010/main" val="886348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73</a:t>
            </a:fld>
            <a:endParaRPr lang="en-US"/>
          </a:p>
        </p:txBody>
      </p:sp>
    </p:spTree>
    <p:extLst>
      <p:ext uri="{BB962C8B-B14F-4D97-AF65-F5344CB8AC3E}">
        <p14:creationId xmlns:p14="http://schemas.microsoft.com/office/powerpoint/2010/main" val="2362606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25</a:t>
            </a:fld>
            <a:endParaRPr lang="en-US"/>
          </a:p>
        </p:txBody>
      </p:sp>
    </p:spTree>
    <p:extLst>
      <p:ext uri="{BB962C8B-B14F-4D97-AF65-F5344CB8AC3E}">
        <p14:creationId xmlns:p14="http://schemas.microsoft.com/office/powerpoint/2010/main" val="3649394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26</a:t>
            </a:fld>
            <a:endParaRPr lang="en-US"/>
          </a:p>
        </p:txBody>
      </p:sp>
    </p:spTree>
    <p:extLst>
      <p:ext uri="{BB962C8B-B14F-4D97-AF65-F5344CB8AC3E}">
        <p14:creationId xmlns:p14="http://schemas.microsoft.com/office/powerpoint/2010/main" val="3863671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27</a:t>
            </a:fld>
            <a:endParaRPr lang="en-US"/>
          </a:p>
        </p:txBody>
      </p:sp>
    </p:spTree>
    <p:extLst>
      <p:ext uri="{BB962C8B-B14F-4D97-AF65-F5344CB8AC3E}">
        <p14:creationId xmlns:p14="http://schemas.microsoft.com/office/powerpoint/2010/main" val="3710281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28</a:t>
            </a:fld>
            <a:endParaRPr lang="en-US"/>
          </a:p>
        </p:txBody>
      </p:sp>
    </p:spTree>
    <p:extLst>
      <p:ext uri="{BB962C8B-B14F-4D97-AF65-F5344CB8AC3E}">
        <p14:creationId xmlns:p14="http://schemas.microsoft.com/office/powerpoint/2010/main" val="3710281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29</a:t>
            </a:fld>
            <a:endParaRPr lang="en-US"/>
          </a:p>
        </p:txBody>
      </p:sp>
    </p:spTree>
    <p:extLst>
      <p:ext uri="{BB962C8B-B14F-4D97-AF65-F5344CB8AC3E}">
        <p14:creationId xmlns:p14="http://schemas.microsoft.com/office/powerpoint/2010/main" val="3710281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30</a:t>
            </a:fld>
            <a:endParaRPr lang="en-US"/>
          </a:p>
        </p:txBody>
      </p:sp>
    </p:spTree>
    <p:extLst>
      <p:ext uri="{BB962C8B-B14F-4D97-AF65-F5344CB8AC3E}">
        <p14:creationId xmlns:p14="http://schemas.microsoft.com/office/powerpoint/2010/main" val="1960780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59929F-05F5-4865-9348-69FE4E37338E}"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59929F-05F5-4865-9348-69FE4E37338E}"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59929F-05F5-4865-9348-69FE4E37338E}"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59929F-05F5-4865-9348-69FE4E37338E}"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59929F-05F5-4865-9348-69FE4E37338E}"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59929F-05F5-4865-9348-69FE4E37338E}" type="datetimeFigureOut">
              <a:rPr lang="en-US" smtClean="0"/>
              <a:pPr/>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59929F-05F5-4865-9348-69FE4E37338E}" type="datetimeFigureOut">
              <a:rPr lang="en-US" smtClean="0"/>
              <a:pPr/>
              <a:t>10/8/2015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59929F-05F5-4865-9348-69FE4E37338E}" type="datetimeFigureOut">
              <a:rPr lang="en-US" smtClean="0"/>
              <a:pPr/>
              <a:t>10/8/2015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59929F-05F5-4865-9348-69FE4E37338E}" type="datetimeFigureOut">
              <a:rPr lang="en-US" smtClean="0"/>
              <a:pPr/>
              <a:t>10/8/2015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59929F-05F5-4865-9348-69FE4E37338E}" type="datetimeFigureOut">
              <a:rPr lang="en-US" smtClean="0"/>
              <a:pPr/>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59929F-05F5-4865-9348-69FE4E37338E}" type="datetimeFigureOut">
              <a:rPr lang="en-US" smtClean="0"/>
              <a:pPr/>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59929F-05F5-4865-9348-69FE4E37338E}" type="datetimeFigureOut">
              <a:rPr lang="en-US" smtClean="0"/>
              <a:pPr/>
              <a:t>10/8/2015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EE1D8A-D0EC-4F93-A60A-BFDF95BED46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jpeg"/><Relationship Id="rId11" Type="http://schemas.openxmlformats.org/officeDocument/2006/relationships/image" Target="../media/image7.jpeg"/><Relationship Id="rId5" Type="http://schemas.openxmlformats.org/officeDocument/2006/relationships/image" Target="../media/image3.emf"/><Relationship Id="rId10" Type="http://schemas.openxmlformats.org/officeDocument/2006/relationships/image" Target="../media/image6.jpeg"/><Relationship Id="rId4" Type="http://schemas.openxmlformats.org/officeDocument/2006/relationships/image" Target="../media/image2.JPG"/><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6.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18" Type="http://schemas.openxmlformats.org/officeDocument/2006/relationships/image" Target="../media/image30.gif"/><Relationship Id="rId3" Type="http://schemas.openxmlformats.org/officeDocument/2006/relationships/image" Target="../media/image16.jpeg"/><Relationship Id="rId21" Type="http://schemas.openxmlformats.org/officeDocument/2006/relationships/oleObject" Target="../embeddings/oleObject3.bin"/><Relationship Id="rId7" Type="http://schemas.microsoft.com/office/2007/relationships/hdphoto" Target="../media/hdphoto1.wdp"/><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slideLayout" Target="../slideLayouts/slideLayout1.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vmlDrawing" Target="../drawings/vmlDrawing3.vml"/><Relationship Id="rId6" Type="http://schemas.openxmlformats.org/officeDocument/2006/relationships/image" Target="../media/image19.jpeg"/><Relationship Id="rId11" Type="http://schemas.openxmlformats.org/officeDocument/2006/relationships/image" Target="../media/image23.png"/><Relationship Id="rId5" Type="http://schemas.openxmlformats.org/officeDocument/2006/relationships/image" Target="../media/image18.gif"/><Relationship Id="rId15" Type="http://schemas.openxmlformats.org/officeDocument/2006/relationships/image" Target="../media/image27.png"/><Relationship Id="rId10" Type="http://schemas.openxmlformats.org/officeDocument/2006/relationships/image" Target="../media/image22.wmf"/><Relationship Id="rId19" Type="http://schemas.openxmlformats.org/officeDocument/2006/relationships/image" Target="../media/image31.jpeg"/><Relationship Id="rId4" Type="http://schemas.openxmlformats.org/officeDocument/2006/relationships/image" Target="../media/image17.emf"/><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33.png"/><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3.png"/><Relationship Id="rId7"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14.jpe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4.jpe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4.bin"/><Relationship Id="rId7" Type="http://schemas.openxmlformats.org/officeDocument/2006/relationships/image" Target="../media/image47.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5.png"/><Relationship Id="rId11" Type="http://schemas.openxmlformats.org/officeDocument/2006/relationships/image" Target="../media/image49.jpeg"/><Relationship Id="rId5" Type="http://schemas.openxmlformats.org/officeDocument/2006/relationships/oleObject" Target="../embeddings/oleObject5.bin"/><Relationship Id="rId10" Type="http://schemas.openxmlformats.org/officeDocument/2006/relationships/image" Target="../media/image48.jpeg"/><Relationship Id="rId4" Type="http://schemas.openxmlformats.org/officeDocument/2006/relationships/image" Target="../media/image44.png"/><Relationship Id="rId9" Type="http://schemas.openxmlformats.org/officeDocument/2006/relationships/image" Target="../media/image46.w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oleObject" Target="../embeddings/oleObject7.bin"/><Relationship Id="rId7"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8.jpeg"/><Relationship Id="rId5" Type="http://schemas.openxmlformats.org/officeDocument/2006/relationships/image" Target="../media/image47.wmf"/><Relationship Id="rId4" Type="http://schemas.openxmlformats.org/officeDocument/2006/relationships/image" Target="../media/image44.png"/><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51.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9.jpeg"/><Relationship Id="rId5" Type="http://schemas.openxmlformats.org/officeDocument/2006/relationships/image" Target="../media/image47.wmf"/><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14.jpe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14.jpeg"/></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9.emf"/><Relationship Id="rId4" Type="http://schemas.openxmlformats.org/officeDocument/2006/relationships/image" Target="../media/image14.jpe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4.jpe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gif"/><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package" Target="../embeddings/Microsoft_Excel_Worksheet1.xlsx"/></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5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gif"/><Relationship Id="rId1" Type="http://schemas.openxmlformats.org/officeDocument/2006/relationships/slideLayout" Target="../slideLayouts/slideLayout2.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5.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Microsoft_Excel_97-2003_Worksheet1.xls"/><Relationship Id="rId5" Type="http://schemas.openxmlformats.org/officeDocument/2006/relationships/oleObject" Target="../embeddings/oleObject10.bin"/><Relationship Id="rId4" Type="http://schemas.openxmlformats.org/officeDocument/2006/relationships/image" Target="../media/image65.gif"/></Relationships>
</file>

<file path=ppt/slides/_rels/slide54.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4.png"/><Relationship Id="rId5" Type="http://schemas.microsoft.com/office/2007/relationships/hdphoto" Target="../media/hdphoto2.wdp"/><Relationship Id="rId4" Type="http://schemas.openxmlformats.org/officeDocument/2006/relationships/image" Target="../media/image83.jpeg"/></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6.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313" y="870512"/>
            <a:ext cx="2171700" cy="2895600"/>
          </a:xfrm>
          <a:prstGeom prst="rect">
            <a:avLst/>
          </a:prstGeom>
        </p:spPr>
      </p:pic>
      <p:pic>
        <p:nvPicPr>
          <p:cNvPr id="13" name="Picture 1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51" y="0"/>
            <a:ext cx="2606250" cy="609600"/>
          </a:xfrm>
          <a:prstGeom prst="rect">
            <a:avLst/>
          </a:prstGeom>
          <a:noFill/>
          <a:ln w="9525">
            <a:noFill/>
            <a:miter lim="800000"/>
            <a:headEnd/>
            <a:tailEnd/>
          </a:ln>
        </p:spPr>
      </p:pic>
      <p:sp>
        <p:nvSpPr>
          <p:cNvPr id="6" name="TextBox 5"/>
          <p:cNvSpPr txBox="1"/>
          <p:nvPr/>
        </p:nvSpPr>
        <p:spPr>
          <a:xfrm>
            <a:off x="1363876" y="6221441"/>
            <a:ext cx="6941924" cy="584775"/>
          </a:xfrm>
          <a:prstGeom prst="rect">
            <a:avLst/>
          </a:prstGeom>
          <a:noFill/>
        </p:spPr>
        <p:txBody>
          <a:bodyPr wrap="square" rtlCol="0">
            <a:spAutoFit/>
          </a:bodyPr>
          <a:lstStyle/>
          <a:p>
            <a:pPr algn="ctr"/>
            <a:r>
              <a:rPr lang="en-US" sz="1600" b="1" i="1" dirty="0" smtClean="0">
                <a:solidFill>
                  <a:srgbClr val="FF0000"/>
                </a:solidFill>
                <a:latin typeface="Arial Black" pitchFamily="34" charset="0"/>
              </a:rPr>
              <a:t>RELIABLE, TIMELY, QUALITY, CONSISTENT, PUBLIC DATA</a:t>
            </a:r>
          </a:p>
          <a:p>
            <a:pPr algn="ctr"/>
            <a:r>
              <a:rPr lang="en-US" sz="1600" b="1" i="1" dirty="0" smtClean="0">
                <a:solidFill>
                  <a:srgbClr val="FF0000"/>
                </a:solidFill>
                <a:latin typeface="Arial Black" pitchFamily="34" charset="0"/>
              </a:rPr>
              <a:t>(www.indiawrm.org)</a:t>
            </a:r>
            <a:endParaRPr lang="en-US" sz="1600" b="1" i="1" dirty="0">
              <a:solidFill>
                <a:srgbClr val="FF0000"/>
              </a:solidFill>
              <a:latin typeface="Arial Black" pitchFamily="34" charset="0"/>
            </a:endParaRPr>
          </a:p>
        </p:txBody>
      </p:sp>
      <p:sp>
        <p:nvSpPr>
          <p:cNvPr id="5" name="TextBox 4"/>
          <p:cNvSpPr txBox="1"/>
          <p:nvPr/>
        </p:nvSpPr>
        <p:spPr>
          <a:xfrm>
            <a:off x="152604" y="5653204"/>
            <a:ext cx="9191832" cy="400110"/>
          </a:xfrm>
          <a:prstGeom prst="rect">
            <a:avLst/>
          </a:prstGeom>
          <a:noFill/>
        </p:spPr>
        <p:txBody>
          <a:bodyPr wrap="square" rtlCol="0">
            <a:spAutoFit/>
          </a:bodyPr>
          <a:lstStyle/>
          <a:p>
            <a:pPr algn="ctr"/>
            <a:r>
              <a:rPr lang="en-US" sz="2000" b="1" dirty="0" smtClean="0">
                <a:solidFill>
                  <a:srgbClr val="FF0000"/>
                </a:solidFill>
                <a:effectLst>
                  <a:outerShdw blurRad="38100" dist="38100" dir="2700000" algn="tl">
                    <a:srgbClr val="000000">
                      <a:alpha val="43137"/>
                    </a:srgbClr>
                  </a:outerShdw>
                </a:effectLst>
              </a:rPr>
              <a:t>September 2015</a:t>
            </a:r>
            <a:endParaRPr lang="en-US" sz="2000" b="1" dirty="0">
              <a:solidFill>
                <a:srgbClr val="FF0000"/>
              </a:solidFill>
              <a:effectLst>
                <a:outerShdw blurRad="38100" dist="38100" dir="2700000" algn="tl">
                  <a:srgbClr val="000000">
                    <a:alpha val="43137"/>
                  </a:srgbClr>
                </a:outerShdw>
              </a:effectLst>
            </a:endParaRPr>
          </a:p>
        </p:txBody>
      </p:sp>
      <p:pic>
        <p:nvPicPr>
          <p:cNvPr id="7" name="Picture 6" descr="pandoh spillway.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6275" y="26243"/>
            <a:ext cx="2251396" cy="1332076"/>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3363308887"/>
              </p:ext>
            </p:extLst>
          </p:nvPr>
        </p:nvGraphicFramePr>
        <p:xfrm>
          <a:off x="2362970" y="1752600"/>
          <a:ext cx="4697318" cy="2613852"/>
        </p:xfrm>
        <a:graphic>
          <a:graphicData uri="http://schemas.openxmlformats.org/presentationml/2006/ole">
            <mc:AlternateContent xmlns:mc="http://schemas.openxmlformats.org/markup-compatibility/2006">
              <mc:Choice xmlns:v="urn:schemas-microsoft-com:vml" Requires="v">
                <p:oleObj spid="_x0000_s1271" name="Photo Editor Photo" r:id="rId7" imgW="8085521" imgH="5311600" progId="">
                  <p:embed/>
                </p:oleObj>
              </mc:Choice>
              <mc:Fallback>
                <p:oleObj name="Photo Editor Photo" r:id="rId7" imgW="8085521" imgH="5311600" progId="">
                  <p:embed/>
                  <p:pic>
                    <p:nvPicPr>
                      <p:cNvPr id="0" name="Picture 14"/>
                      <p:cNvPicPr>
                        <a:picLocks noChangeAspect="1" noChangeArrowheads="1"/>
                      </p:cNvPicPr>
                      <p:nvPr/>
                    </p:nvPicPr>
                    <p:blipFill>
                      <a:blip r:embed="rId8">
                        <a:extLst>
                          <a:ext uri="{28A0092B-C50C-407E-A947-70E740481C1C}">
                            <a14:useLocalDpi xmlns:a14="http://schemas.microsoft.com/office/drawing/2010/main" val="0"/>
                          </a:ext>
                        </a:extLst>
                      </a:blip>
                      <a:srcRect l="2597" t="5663" r="1299" b="2246"/>
                      <a:stretch>
                        <a:fillRect/>
                      </a:stretch>
                    </p:blipFill>
                    <p:spPr bwMode="auto">
                      <a:xfrm>
                        <a:off x="2362970" y="1752600"/>
                        <a:ext cx="4697318" cy="261385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p:cNvSpPr/>
          <p:nvPr/>
        </p:nvSpPr>
        <p:spPr>
          <a:xfrm>
            <a:off x="-59762" y="781264"/>
            <a:ext cx="9311355" cy="954107"/>
          </a:xfrm>
          <a:prstGeom prst="rect">
            <a:avLst/>
          </a:prstGeom>
        </p:spPr>
        <p:txBody>
          <a:bodyPr wrap="square">
            <a:spAutoFit/>
          </a:bodyPr>
          <a:lstStyle/>
          <a:p>
            <a:pPr algn="ctr"/>
            <a:r>
              <a:rPr lang="en-US" sz="2800" b="1" dirty="0" smtClean="0">
                <a:solidFill>
                  <a:srgbClr val="FF0000"/>
                </a:solidFill>
                <a:effectLst>
                  <a:outerShdw blurRad="38100" dist="38100" dir="2700000" algn="tl">
                    <a:srgbClr val="000000">
                      <a:alpha val="43137"/>
                    </a:srgbClr>
                  </a:outerShdw>
                </a:effectLst>
              </a:rPr>
              <a:t>National </a:t>
            </a:r>
            <a:r>
              <a:rPr lang="en-US" sz="2800" b="1" dirty="0">
                <a:solidFill>
                  <a:srgbClr val="FF0000"/>
                </a:solidFill>
                <a:effectLst>
                  <a:outerShdw blurRad="38100" dist="38100" dir="2700000" algn="tl">
                    <a:srgbClr val="000000">
                      <a:alpha val="43137"/>
                    </a:srgbClr>
                  </a:outerShdw>
                </a:effectLst>
              </a:rPr>
              <a:t>Hydrology </a:t>
            </a:r>
            <a:r>
              <a:rPr lang="en-US" sz="2800" b="1" dirty="0" smtClean="0">
                <a:solidFill>
                  <a:srgbClr val="FF0000"/>
                </a:solidFill>
                <a:effectLst>
                  <a:outerShdw blurRad="38100" dist="38100" dir="2700000" algn="tl">
                    <a:srgbClr val="000000">
                      <a:alpha val="43137"/>
                    </a:srgbClr>
                  </a:outerShdw>
                </a:effectLst>
              </a:rPr>
              <a:t>Project:</a:t>
            </a:r>
          </a:p>
          <a:p>
            <a:pPr algn="ctr"/>
            <a:r>
              <a:rPr lang="en-US" sz="2800" b="1" dirty="0">
                <a:solidFill>
                  <a:srgbClr val="FF0000"/>
                </a:solidFill>
                <a:effectLst>
                  <a:outerShdw blurRad="38100" dist="38100" dir="2700000" algn="tl">
                    <a:srgbClr val="000000">
                      <a:alpha val="43137"/>
                    </a:srgbClr>
                  </a:outerShdw>
                </a:effectLst>
              </a:rPr>
              <a:t>Integrated Water Resources </a:t>
            </a:r>
            <a:r>
              <a:rPr lang="en-US" sz="2800" b="1" dirty="0" smtClean="0">
                <a:solidFill>
                  <a:srgbClr val="FF0000"/>
                </a:solidFill>
                <a:effectLst>
                  <a:outerShdw blurRad="38100" dist="38100" dir="2700000" algn="tl">
                    <a:srgbClr val="000000">
                      <a:alpha val="43137"/>
                    </a:srgbClr>
                  </a:outerShdw>
                </a:effectLst>
              </a:rPr>
              <a:t>Management</a:t>
            </a:r>
            <a:endParaRPr lang="en-US" sz="2800" b="1" dirty="0">
              <a:solidFill>
                <a:srgbClr val="FF0000"/>
              </a:solidFill>
              <a:effectLst>
                <a:outerShdw blurRad="38100" dist="38100" dir="2700000" algn="tl">
                  <a:srgbClr val="000000">
                    <a:alpha val="43137"/>
                  </a:srgbClr>
                </a:outerShdw>
              </a:effectLst>
            </a:endParaRPr>
          </a:p>
        </p:txBody>
      </p:sp>
      <p:pic>
        <p:nvPicPr>
          <p:cNvPr id="12" name="Picture 2" descr="C:\Users\WB189165\AppData\Local\Microsoft\Windows\Temporary Internet Files\Content.Outlook\MGB3EX7I\IMG_11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8718" y="3276600"/>
            <a:ext cx="2196541" cy="16474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p:nvPr/>
        </p:nvPicPr>
        <p:blipFill>
          <a:blip r:embed="rId10" cstate="print">
            <a:extLst>
              <a:ext uri="{28A0092B-C50C-407E-A947-70E740481C1C}">
                <a14:useLocalDpi xmlns:a14="http://schemas.microsoft.com/office/drawing/2010/main" val="0"/>
              </a:ext>
            </a:extLst>
          </a:blip>
          <a:stretch>
            <a:fillRect/>
          </a:stretch>
        </p:blipFill>
        <p:spPr>
          <a:xfrm>
            <a:off x="6777493" y="4354891"/>
            <a:ext cx="2198474" cy="1341438"/>
          </a:xfrm>
          <a:prstGeom prst="rect">
            <a:avLst/>
          </a:prstGeom>
        </p:spPr>
      </p:pic>
      <p:sp>
        <p:nvSpPr>
          <p:cNvPr id="4" name="Right Arrow 3"/>
          <p:cNvSpPr/>
          <p:nvPr/>
        </p:nvSpPr>
        <p:spPr>
          <a:xfrm>
            <a:off x="2528054" y="4416010"/>
            <a:ext cx="4084356"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G:\UploadImages\401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88145" y="1723038"/>
            <a:ext cx="1967657" cy="239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10</a:t>
            </a:fld>
            <a:endParaRPr lang="en-US" sz="1000">
              <a:latin typeface="+mn-lt"/>
            </a:endParaRPr>
          </a:p>
        </p:txBody>
      </p:sp>
      <p:sp>
        <p:nvSpPr>
          <p:cNvPr id="3" name="Rectangle 2"/>
          <p:cNvSpPr/>
          <p:nvPr/>
        </p:nvSpPr>
        <p:spPr>
          <a:xfrm>
            <a:off x="228600" y="112506"/>
            <a:ext cx="8305800" cy="553998"/>
          </a:xfrm>
          <a:prstGeom prst="rect">
            <a:avLst/>
          </a:prstGeom>
        </p:spPr>
        <p:txBody>
          <a:bodyPr wrap="square">
            <a:spAutoFit/>
          </a:bodyPr>
          <a:lstStyle/>
          <a:p>
            <a:pPr algn="ctr"/>
            <a:r>
              <a:rPr lang="en-IN" sz="3000" b="1" dirty="0" smtClean="0">
                <a:solidFill>
                  <a:srgbClr val="FF0000"/>
                </a:solidFill>
                <a:effectLst>
                  <a:outerShdw blurRad="38100" dist="38100" dir="2700000" algn="tl">
                    <a:srgbClr val="000000">
                      <a:alpha val="43137"/>
                    </a:srgbClr>
                  </a:outerShdw>
                </a:effectLst>
                <a:latin typeface="+mj-lt"/>
                <a:ea typeface="+mj-ea"/>
                <a:cs typeface="+mj-cs"/>
              </a:rPr>
              <a:t>DEA Readiness: Criteria 2 (Procurement)</a:t>
            </a:r>
            <a:endParaRPr lang="en-GB" sz="3000" b="1" dirty="0">
              <a:solidFill>
                <a:srgbClr val="FF0000"/>
              </a:solidFill>
              <a:effectLst>
                <a:outerShdw blurRad="38100" dist="38100" dir="2700000" algn="tl">
                  <a:srgbClr val="000000">
                    <a:alpha val="43137"/>
                  </a:srgbClr>
                </a:outerShdw>
              </a:effectLst>
              <a:latin typeface="+mj-lt"/>
              <a:ea typeface="+mj-ea"/>
              <a:cs typeface="+mj-cs"/>
            </a:endParaRPr>
          </a:p>
        </p:txBody>
      </p:sp>
      <p:pic>
        <p:nvPicPr>
          <p:cNvPr id="7"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591560362"/>
              </p:ext>
            </p:extLst>
          </p:nvPr>
        </p:nvGraphicFramePr>
        <p:xfrm>
          <a:off x="322655" y="990600"/>
          <a:ext cx="8716120" cy="4278770"/>
        </p:xfrm>
        <a:graphic>
          <a:graphicData uri="http://schemas.openxmlformats.org/drawingml/2006/table">
            <a:tbl>
              <a:tblPr firstRow="1" bandRow="1">
                <a:tableStyleId>{5C22544A-7EE6-4342-B048-85BDC9FD1C3A}</a:tableStyleId>
              </a:tblPr>
              <a:tblGrid>
                <a:gridCol w="1743224"/>
                <a:gridCol w="1743224"/>
                <a:gridCol w="1743224"/>
                <a:gridCol w="1743224"/>
                <a:gridCol w="1743224"/>
              </a:tblGrid>
              <a:tr h="961589">
                <a:tc>
                  <a:txBody>
                    <a:bodyPr/>
                    <a:lstStyle/>
                    <a:p>
                      <a:r>
                        <a:rPr lang="en-US" dirty="0" smtClean="0"/>
                        <a:t>Agency</a:t>
                      </a:r>
                      <a:endParaRPr lang="en-US" dirty="0"/>
                    </a:p>
                  </a:txBody>
                  <a:tcPr/>
                </a:tc>
                <a:tc>
                  <a:txBody>
                    <a:bodyPr/>
                    <a:lstStyle/>
                    <a:p>
                      <a:r>
                        <a:rPr lang="en-US" dirty="0" smtClean="0"/>
                        <a:t>Type</a:t>
                      </a:r>
                      <a:endParaRPr lang="en-US" dirty="0"/>
                    </a:p>
                  </a:txBody>
                  <a:tcPr/>
                </a:tc>
                <a:tc>
                  <a:txBody>
                    <a:bodyPr/>
                    <a:lstStyle/>
                    <a:p>
                      <a:r>
                        <a:rPr lang="en-US" dirty="0" smtClean="0"/>
                        <a:t>Value of procurement (Crore)</a:t>
                      </a:r>
                      <a:endParaRPr lang="en-US" dirty="0"/>
                    </a:p>
                  </a:txBody>
                  <a:tcPr/>
                </a:tc>
                <a:tc>
                  <a:txBody>
                    <a:bodyPr/>
                    <a:lstStyle/>
                    <a:p>
                      <a:r>
                        <a:rPr lang="en-US" dirty="0" smtClean="0"/>
                        <a:t>Status/ Time</a:t>
                      </a:r>
                      <a:r>
                        <a:rPr lang="en-US" baseline="0" dirty="0" smtClean="0"/>
                        <a:t> required</a:t>
                      </a:r>
                      <a:endParaRPr lang="en-US" dirty="0"/>
                    </a:p>
                  </a:txBody>
                  <a:tcPr/>
                </a:tc>
                <a:tc>
                  <a:txBody>
                    <a:bodyPr/>
                    <a:lstStyle/>
                    <a:p>
                      <a:r>
                        <a:rPr lang="en-US" dirty="0" smtClean="0"/>
                        <a:t>Time required</a:t>
                      </a:r>
                      <a:endParaRPr lang="en-US" dirty="0"/>
                    </a:p>
                  </a:txBody>
                  <a:tcPr/>
                </a:tc>
              </a:tr>
              <a:tr h="977207">
                <a:tc>
                  <a:txBody>
                    <a:bodyPr/>
                    <a:lstStyle/>
                    <a:p>
                      <a:r>
                        <a:rPr lang="en-US" i="1" dirty="0" err="1" smtClean="0"/>
                        <a:t>MoWR</a:t>
                      </a:r>
                      <a:r>
                        <a:rPr lang="en-US" i="1" dirty="0" smtClean="0"/>
                        <a:t>/</a:t>
                      </a:r>
                    </a:p>
                    <a:p>
                      <a:r>
                        <a:rPr lang="en-US" i="1" dirty="0" smtClean="0"/>
                        <a:t>CWC</a:t>
                      </a:r>
                      <a:endParaRPr lang="en-US" i="1" dirty="0"/>
                    </a:p>
                  </a:txBody>
                  <a:tcPr/>
                </a:tc>
                <a:tc>
                  <a:txBody>
                    <a:bodyPr/>
                    <a:lstStyle/>
                    <a:p>
                      <a:r>
                        <a:rPr lang="en-US" i="1" dirty="0" smtClean="0"/>
                        <a:t>Framework</a:t>
                      </a:r>
                      <a:r>
                        <a:rPr lang="en-US" i="1" baseline="0" dirty="0" smtClean="0"/>
                        <a:t> agreement of </a:t>
                      </a:r>
                      <a:r>
                        <a:rPr lang="en-US" i="1" baseline="0" dirty="0" err="1" smtClean="0"/>
                        <a:t>Hydromet</a:t>
                      </a:r>
                      <a:r>
                        <a:rPr lang="en-US" i="1" baseline="0" dirty="0" smtClean="0"/>
                        <a:t> </a:t>
                      </a:r>
                      <a:endParaRPr lang="en-US" i="1" dirty="0"/>
                    </a:p>
                  </a:txBody>
                  <a:tcPr/>
                </a:tc>
                <a:tc>
                  <a:txBody>
                    <a:bodyPr/>
                    <a:lstStyle/>
                    <a:p>
                      <a:pPr algn="ctr"/>
                      <a:r>
                        <a:rPr lang="en-US" i="1" dirty="0" smtClean="0"/>
                        <a:t>800</a:t>
                      </a:r>
                      <a:endParaRPr lang="en-US" i="1" dirty="0"/>
                    </a:p>
                  </a:txBody>
                  <a:tcPr/>
                </a:tc>
                <a:tc>
                  <a:txBody>
                    <a:bodyPr/>
                    <a:lstStyle/>
                    <a:p>
                      <a:r>
                        <a:rPr lang="en-US" i="1" dirty="0" smtClean="0"/>
                        <a:t>Specifications</a:t>
                      </a:r>
                      <a:r>
                        <a:rPr lang="en-US" i="1" baseline="0" dirty="0" smtClean="0"/>
                        <a:t> are ready</a:t>
                      </a:r>
                      <a:endParaRPr lang="en-US" i="1" dirty="0"/>
                    </a:p>
                  </a:txBody>
                  <a:tcPr/>
                </a:tc>
                <a:tc>
                  <a:txBody>
                    <a:bodyPr/>
                    <a:lstStyle/>
                    <a:p>
                      <a:r>
                        <a:rPr lang="en-US" i="1" dirty="0" smtClean="0"/>
                        <a:t>3</a:t>
                      </a:r>
                      <a:r>
                        <a:rPr lang="en-US" i="1" baseline="0" dirty="0" smtClean="0"/>
                        <a:t> month</a:t>
                      </a:r>
                      <a:endParaRPr lang="en-US" i="1" dirty="0"/>
                    </a:p>
                  </a:txBody>
                  <a:tcPr/>
                </a:tc>
              </a:tr>
              <a:tr h="930622">
                <a:tc>
                  <a:txBody>
                    <a:bodyPr/>
                    <a:lstStyle/>
                    <a:p>
                      <a:r>
                        <a:rPr lang="en-US" dirty="0" smtClean="0"/>
                        <a:t>States</a:t>
                      </a:r>
                    </a:p>
                  </a:txBody>
                  <a:tcPr/>
                </a:tc>
                <a:tc>
                  <a:txBody>
                    <a:bodyPr/>
                    <a:lstStyle/>
                    <a:p>
                      <a:r>
                        <a:rPr lang="en-US" dirty="0" err="1" smtClean="0"/>
                        <a:t>Hydromet</a:t>
                      </a:r>
                      <a:r>
                        <a:rPr lang="en-US" dirty="0" smtClean="0"/>
                        <a:t> and SCADA</a:t>
                      </a:r>
                      <a:endParaRPr lang="en-US" dirty="0"/>
                    </a:p>
                  </a:txBody>
                  <a:tcPr/>
                </a:tc>
                <a:tc>
                  <a:txBody>
                    <a:bodyPr/>
                    <a:lstStyle/>
                    <a:p>
                      <a:pPr algn="ctr"/>
                      <a:r>
                        <a:rPr lang="en-US" dirty="0" smtClean="0"/>
                        <a:t>66</a:t>
                      </a:r>
                      <a:endParaRPr lang="en-US" dirty="0"/>
                    </a:p>
                  </a:txBody>
                  <a:tcPr/>
                </a:tc>
                <a:tc>
                  <a:txBody>
                    <a:bodyPr/>
                    <a:lstStyle/>
                    <a:p>
                      <a:r>
                        <a:rPr lang="en-US" dirty="0" smtClean="0"/>
                        <a:t>50 % of </a:t>
                      </a:r>
                      <a:r>
                        <a:rPr lang="en-US" baseline="0" dirty="0" smtClean="0"/>
                        <a:t>bids document are getting ready.*</a:t>
                      </a:r>
                      <a:endParaRPr lang="en-US" dirty="0"/>
                    </a:p>
                  </a:txBody>
                  <a:tcPr/>
                </a:tc>
                <a:tc>
                  <a:txBody>
                    <a:bodyPr/>
                    <a:lstStyle/>
                    <a:p>
                      <a:r>
                        <a:rPr lang="en-US" baseline="0" dirty="0" smtClean="0"/>
                        <a:t>3 months</a:t>
                      </a:r>
                      <a:endParaRPr lang="en-US" dirty="0"/>
                    </a:p>
                  </a:txBody>
                  <a:tcPr/>
                </a:tc>
              </a:tr>
              <a:tr h="578784">
                <a:tc>
                  <a:txBody>
                    <a:bodyPr/>
                    <a:lstStyle/>
                    <a:p>
                      <a:r>
                        <a:rPr lang="en-US" dirty="0" smtClean="0"/>
                        <a:t>States (6)</a:t>
                      </a:r>
                      <a:endParaRPr lang="en-US" dirty="0"/>
                    </a:p>
                  </a:txBody>
                  <a:tcPr/>
                </a:tc>
                <a:tc>
                  <a:txBody>
                    <a:bodyPr/>
                    <a:lstStyle/>
                    <a:p>
                      <a:r>
                        <a:rPr lang="en-US" dirty="0" smtClean="0"/>
                        <a:t>Data</a:t>
                      </a:r>
                      <a:r>
                        <a:rPr lang="en-US" baseline="0" dirty="0" smtClean="0"/>
                        <a:t> centers (</a:t>
                      </a:r>
                      <a:r>
                        <a:rPr lang="en-US" baseline="0" dirty="0" err="1" smtClean="0"/>
                        <a:t>Bldg</a:t>
                      </a:r>
                      <a:r>
                        <a:rPr lang="en-US" baseline="0" dirty="0" smtClean="0"/>
                        <a:t>)</a:t>
                      </a:r>
                      <a:endParaRPr lang="en-US" dirty="0"/>
                    </a:p>
                  </a:txBody>
                  <a:tcPr/>
                </a:tc>
                <a:tc>
                  <a:txBody>
                    <a:bodyPr/>
                    <a:lstStyle/>
                    <a:p>
                      <a:pPr algn="ctr"/>
                      <a:r>
                        <a:rPr lang="en-US" dirty="0" smtClean="0"/>
                        <a:t>42</a:t>
                      </a:r>
                      <a:endParaRPr lang="en-US" dirty="0"/>
                    </a:p>
                  </a:txBody>
                  <a:tcPr/>
                </a:tc>
                <a:tc>
                  <a:txBody>
                    <a:bodyPr/>
                    <a:lstStyle/>
                    <a:p>
                      <a:r>
                        <a:rPr lang="en-US" dirty="0" smtClean="0"/>
                        <a:t>No progress</a:t>
                      </a:r>
                      <a:endParaRPr lang="en-US" dirty="0"/>
                    </a:p>
                  </a:txBody>
                  <a:tcPr/>
                </a:tc>
                <a:tc>
                  <a:txBody>
                    <a:bodyPr/>
                    <a:lstStyle/>
                    <a:p>
                      <a:r>
                        <a:rPr lang="en-US" dirty="0" smtClean="0"/>
                        <a:t>4</a:t>
                      </a:r>
                      <a:r>
                        <a:rPr lang="en-US" baseline="0" dirty="0" smtClean="0"/>
                        <a:t> months</a:t>
                      </a:r>
                      <a:endParaRPr lang="en-US" dirty="0"/>
                    </a:p>
                  </a:txBody>
                  <a:tcPr/>
                </a:tc>
              </a:tr>
              <a:tr h="384636">
                <a:tc>
                  <a:txBody>
                    <a:bodyPr/>
                    <a:lstStyle/>
                    <a:p>
                      <a:endParaRPr lang="en-US" dirty="0"/>
                    </a:p>
                  </a:txBody>
                  <a:tcPr/>
                </a:tc>
                <a:tc>
                  <a:txBody>
                    <a:bodyPr/>
                    <a:lstStyle/>
                    <a:p>
                      <a:endParaRPr lang="en-US" dirty="0"/>
                    </a:p>
                  </a:txBody>
                  <a:tcPr/>
                </a:tc>
                <a:tc>
                  <a:txBody>
                    <a:bodyPr/>
                    <a:lstStyle/>
                    <a:p>
                      <a:pPr algn="ctr"/>
                      <a:endParaRPr lang="en-US" dirty="0"/>
                    </a:p>
                  </a:txBody>
                  <a:tcPr/>
                </a:tc>
                <a:tc>
                  <a:txBody>
                    <a:bodyPr/>
                    <a:lstStyle/>
                    <a:p>
                      <a:endParaRPr lang="en-US" dirty="0"/>
                    </a:p>
                  </a:txBody>
                  <a:tcPr/>
                </a:tc>
                <a:tc>
                  <a:txBody>
                    <a:bodyPr/>
                    <a:lstStyle/>
                    <a:p>
                      <a:endParaRPr lang="en-US" dirty="0"/>
                    </a:p>
                  </a:txBody>
                  <a:tcPr/>
                </a:tc>
              </a:tr>
              <a:tr h="384636">
                <a:tc>
                  <a:txBody>
                    <a:bodyPr/>
                    <a:lstStyle/>
                    <a:p>
                      <a:r>
                        <a:rPr lang="en-US" b="1" dirty="0" smtClean="0"/>
                        <a:t>Total</a:t>
                      </a:r>
                      <a:endParaRPr lang="en-US" b="1" dirty="0"/>
                    </a:p>
                  </a:txBody>
                  <a:tcPr/>
                </a:tc>
                <a:tc>
                  <a:txBody>
                    <a:bodyPr/>
                    <a:lstStyle/>
                    <a:p>
                      <a:endParaRPr lang="en-US" b="1" dirty="0"/>
                    </a:p>
                  </a:txBody>
                  <a:tcPr/>
                </a:tc>
                <a:tc>
                  <a:txBody>
                    <a:bodyPr/>
                    <a:lstStyle/>
                    <a:p>
                      <a:pPr algn="ctr"/>
                      <a:r>
                        <a:rPr lang="en-US" b="1" dirty="0" smtClean="0"/>
                        <a:t>108</a:t>
                      </a:r>
                      <a:endParaRPr lang="en-US" b="1" dirty="0"/>
                    </a:p>
                  </a:txBody>
                  <a:tcPr/>
                </a:tc>
                <a:tc>
                  <a:txBody>
                    <a:bodyPr/>
                    <a:lstStyle/>
                    <a:p>
                      <a:endParaRPr lang="en-US" b="1" dirty="0"/>
                    </a:p>
                  </a:txBody>
                  <a:tcPr/>
                </a:tc>
                <a:tc>
                  <a:txBody>
                    <a:bodyPr/>
                    <a:lstStyle/>
                    <a:p>
                      <a:endParaRPr lang="en-US" b="1" dirty="0"/>
                    </a:p>
                  </a:txBody>
                  <a:tcPr/>
                </a:tc>
              </a:tr>
            </a:tbl>
          </a:graphicData>
        </a:graphic>
      </p:graphicFrame>
      <p:sp>
        <p:nvSpPr>
          <p:cNvPr id="6" name="Rectangle 5"/>
          <p:cNvSpPr/>
          <p:nvPr/>
        </p:nvSpPr>
        <p:spPr>
          <a:xfrm>
            <a:off x="173941" y="5226784"/>
            <a:ext cx="8885617" cy="1631216"/>
          </a:xfrm>
          <a:prstGeom prst="rect">
            <a:avLst/>
          </a:prstGeom>
        </p:spPr>
        <p:txBody>
          <a:bodyPr wrap="square">
            <a:spAutoFit/>
          </a:bodyPr>
          <a:lstStyle/>
          <a:p>
            <a:r>
              <a:rPr lang="en-US" sz="2000" b="1" i="1" dirty="0" smtClean="0">
                <a:solidFill>
                  <a:srgbClr val="00009E"/>
                </a:solidFill>
                <a:effectLst>
                  <a:outerShdw blurRad="38100" dist="38100" dir="2700000" algn="tl">
                    <a:srgbClr val="000000">
                      <a:alpha val="43137"/>
                    </a:srgbClr>
                  </a:outerShdw>
                </a:effectLst>
              </a:rPr>
              <a:t>New States (NE) are requiring data centers, could bid using Himachal Pradesh example.</a:t>
            </a:r>
          </a:p>
          <a:p>
            <a:r>
              <a:rPr lang="en-US" sz="2000" b="1" i="1" dirty="0" err="1" smtClean="0">
                <a:solidFill>
                  <a:srgbClr val="00009E"/>
                </a:solidFill>
                <a:effectLst>
                  <a:outerShdw blurRad="38100" dist="38100" dir="2700000" algn="tl">
                    <a:srgbClr val="000000">
                      <a:alpha val="43137"/>
                    </a:srgbClr>
                  </a:outerShdw>
                </a:effectLst>
              </a:rPr>
              <a:t>Hydromet</a:t>
            </a:r>
            <a:r>
              <a:rPr lang="en-US" sz="2000" b="1" i="1" dirty="0" smtClean="0">
                <a:solidFill>
                  <a:srgbClr val="00009E"/>
                </a:solidFill>
                <a:effectLst>
                  <a:outerShdw blurRad="38100" dist="38100" dir="2700000" algn="tl">
                    <a:srgbClr val="000000">
                      <a:alpha val="43137"/>
                    </a:srgbClr>
                  </a:outerShdw>
                </a:effectLst>
              </a:rPr>
              <a:t> and SCADA: MH , RJ, </a:t>
            </a:r>
            <a:r>
              <a:rPr lang="en-US" sz="2000" b="1" i="1" dirty="0">
                <a:solidFill>
                  <a:srgbClr val="00009E"/>
                </a:solidFill>
                <a:effectLst>
                  <a:outerShdw blurRad="38100" dist="38100" dir="2700000" algn="tl">
                    <a:srgbClr val="000000">
                      <a:alpha val="43137"/>
                    </a:srgbClr>
                  </a:outerShdw>
                </a:effectLst>
              </a:rPr>
              <a:t>UP, </a:t>
            </a:r>
            <a:r>
              <a:rPr lang="en-US" sz="2000" b="1" i="1" dirty="0" smtClean="0">
                <a:solidFill>
                  <a:srgbClr val="00009E"/>
                </a:solidFill>
                <a:effectLst>
                  <a:outerShdw blurRad="38100" dist="38100" dir="2700000" algn="tl">
                    <a:srgbClr val="000000">
                      <a:alpha val="43137"/>
                    </a:srgbClr>
                  </a:outerShdw>
                </a:effectLst>
              </a:rPr>
              <a:t>KE, TN, WB can make bid documents ready in one month.</a:t>
            </a:r>
          </a:p>
          <a:p>
            <a:r>
              <a:rPr lang="en-US" sz="2000" b="1" i="1" dirty="0" smtClean="0">
                <a:solidFill>
                  <a:srgbClr val="00009E"/>
                </a:solidFill>
                <a:effectLst>
                  <a:outerShdw blurRad="38100" dist="38100" dir="2700000" algn="tl">
                    <a:srgbClr val="000000">
                      <a:alpha val="43137"/>
                    </a:srgbClr>
                  </a:outerShdw>
                </a:effectLst>
              </a:rPr>
              <a:t>* Procurement can not be initiated till Budget line is created by the IAs.</a:t>
            </a:r>
            <a:endParaRPr lang="en-US" sz="2000" dirty="0"/>
          </a:p>
        </p:txBody>
      </p:sp>
    </p:spTree>
    <p:extLst>
      <p:ext uri="{BB962C8B-B14F-4D97-AF65-F5344CB8AC3E}">
        <p14:creationId xmlns:p14="http://schemas.microsoft.com/office/powerpoint/2010/main" val="20317225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11</a:t>
            </a:fld>
            <a:endParaRPr lang="en-US" sz="1000">
              <a:latin typeface="+mn-lt"/>
            </a:endParaRPr>
          </a:p>
        </p:txBody>
      </p:sp>
      <p:sp>
        <p:nvSpPr>
          <p:cNvPr id="3" name="Rectangle 2"/>
          <p:cNvSpPr/>
          <p:nvPr/>
        </p:nvSpPr>
        <p:spPr>
          <a:xfrm>
            <a:off x="228600" y="112506"/>
            <a:ext cx="8305800" cy="553998"/>
          </a:xfrm>
          <a:prstGeom prst="rect">
            <a:avLst/>
          </a:prstGeom>
        </p:spPr>
        <p:txBody>
          <a:bodyPr wrap="square">
            <a:spAutoFit/>
          </a:bodyPr>
          <a:lstStyle/>
          <a:p>
            <a:pPr algn="ctr"/>
            <a:r>
              <a:rPr lang="en-IN" sz="3000" b="1" dirty="0" smtClean="0">
                <a:solidFill>
                  <a:srgbClr val="FF0000"/>
                </a:solidFill>
                <a:effectLst>
                  <a:outerShdw blurRad="38100" dist="38100" dir="2700000" algn="tl">
                    <a:srgbClr val="000000">
                      <a:alpha val="43137"/>
                    </a:srgbClr>
                  </a:outerShdw>
                </a:effectLst>
                <a:latin typeface="+mj-lt"/>
                <a:ea typeface="+mj-ea"/>
                <a:cs typeface="+mj-cs"/>
              </a:rPr>
              <a:t>DEA Readiness: Criteria 3 (Consultancies)</a:t>
            </a:r>
            <a:endParaRPr lang="en-GB" sz="3000" b="1" dirty="0">
              <a:solidFill>
                <a:srgbClr val="FF0000"/>
              </a:solidFill>
              <a:effectLst>
                <a:outerShdw blurRad="38100" dist="38100" dir="2700000" algn="tl">
                  <a:srgbClr val="000000">
                    <a:alpha val="43137"/>
                  </a:srgbClr>
                </a:outerShdw>
              </a:effectLst>
              <a:latin typeface="+mj-lt"/>
              <a:ea typeface="+mj-ea"/>
              <a:cs typeface="+mj-cs"/>
            </a:endParaRPr>
          </a:p>
        </p:txBody>
      </p:sp>
      <p:pic>
        <p:nvPicPr>
          <p:cNvPr id="7"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4253459707"/>
              </p:ext>
            </p:extLst>
          </p:nvPr>
        </p:nvGraphicFramePr>
        <p:xfrm>
          <a:off x="173941" y="1219200"/>
          <a:ext cx="8572500" cy="4077482"/>
        </p:xfrm>
        <a:graphic>
          <a:graphicData uri="http://schemas.openxmlformats.org/drawingml/2006/table">
            <a:tbl>
              <a:tblPr firstRow="1" bandRow="1">
                <a:tableStyleId>{5C22544A-7EE6-4342-B048-85BDC9FD1C3A}</a:tableStyleId>
              </a:tblPr>
              <a:tblGrid>
                <a:gridCol w="1714500"/>
                <a:gridCol w="1686791"/>
                <a:gridCol w="1742209"/>
                <a:gridCol w="1714500"/>
                <a:gridCol w="1714500"/>
              </a:tblGrid>
              <a:tr h="1554051">
                <a:tc>
                  <a:txBody>
                    <a:bodyPr/>
                    <a:lstStyle/>
                    <a:p>
                      <a:r>
                        <a:rPr lang="en-US" dirty="0" smtClean="0"/>
                        <a:t>Agency</a:t>
                      </a:r>
                      <a:endParaRPr lang="en-US" dirty="0"/>
                    </a:p>
                  </a:txBody>
                  <a:tcPr/>
                </a:tc>
                <a:tc>
                  <a:txBody>
                    <a:bodyPr/>
                    <a:lstStyle/>
                    <a:p>
                      <a:r>
                        <a:rPr lang="en-US" dirty="0" smtClean="0"/>
                        <a:t>Type</a:t>
                      </a:r>
                      <a:endParaRPr lang="en-US" dirty="0"/>
                    </a:p>
                  </a:txBody>
                  <a:tcPr/>
                </a:tc>
                <a:tc>
                  <a:txBody>
                    <a:bodyPr/>
                    <a:lstStyle/>
                    <a:p>
                      <a:r>
                        <a:rPr lang="en-US" dirty="0" smtClean="0"/>
                        <a:t>Value of procurement (Crore)</a:t>
                      </a:r>
                      <a:endParaRPr lang="en-US" dirty="0"/>
                    </a:p>
                  </a:txBody>
                  <a:tcPr/>
                </a:tc>
                <a:tc>
                  <a:txBody>
                    <a:bodyPr/>
                    <a:lstStyle/>
                    <a:p>
                      <a:r>
                        <a:rPr lang="en-US" dirty="0" smtClean="0"/>
                        <a:t>Status/ Time</a:t>
                      </a:r>
                      <a:r>
                        <a:rPr lang="en-US" baseline="0" dirty="0" smtClean="0"/>
                        <a:t> required</a:t>
                      </a:r>
                      <a:endParaRPr lang="en-US" dirty="0"/>
                    </a:p>
                  </a:txBody>
                  <a:tcPr/>
                </a:tc>
                <a:tc>
                  <a:txBody>
                    <a:bodyPr/>
                    <a:lstStyle/>
                    <a:p>
                      <a:r>
                        <a:rPr lang="en-US" dirty="0" smtClean="0"/>
                        <a:t>Time required</a:t>
                      </a:r>
                      <a:endParaRPr lang="en-US" dirty="0"/>
                    </a:p>
                  </a:txBody>
                  <a:tcPr/>
                </a:tc>
              </a:tr>
              <a:tr h="393909">
                <a:tc>
                  <a:txBody>
                    <a:bodyPr/>
                    <a:lstStyle/>
                    <a:p>
                      <a:r>
                        <a:rPr lang="en-US" b="1" dirty="0" err="1" smtClean="0"/>
                        <a:t>MoWR</a:t>
                      </a:r>
                      <a:endParaRPr lang="en-US" b="1" dirty="0" smtClean="0"/>
                    </a:p>
                  </a:txBody>
                  <a:tcPr/>
                </a:tc>
                <a:tc>
                  <a:txBody>
                    <a:bodyPr/>
                    <a:lstStyle/>
                    <a:p>
                      <a:r>
                        <a:rPr lang="en-US" b="1" dirty="0" smtClean="0"/>
                        <a:t>TAMC</a:t>
                      </a:r>
                      <a:endParaRPr lang="en-US" b="1" dirty="0"/>
                    </a:p>
                  </a:txBody>
                  <a:tcPr/>
                </a:tc>
                <a:tc>
                  <a:txBody>
                    <a:bodyPr/>
                    <a:lstStyle/>
                    <a:p>
                      <a:pPr algn="ctr"/>
                      <a:r>
                        <a:rPr lang="en-US" b="1" dirty="0" smtClean="0"/>
                        <a:t>100</a:t>
                      </a:r>
                      <a:endParaRPr lang="en-US" b="1" dirty="0"/>
                    </a:p>
                  </a:txBody>
                  <a:tcPr/>
                </a:tc>
                <a:tc>
                  <a:txBody>
                    <a:bodyPr/>
                    <a:lstStyle/>
                    <a:p>
                      <a:r>
                        <a:rPr lang="en-US" b="1" dirty="0" smtClean="0"/>
                        <a:t>TOR is</a:t>
                      </a:r>
                      <a:r>
                        <a:rPr lang="en-US" b="1" baseline="0" dirty="0" smtClean="0"/>
                        <a:t> in draft stage</a:t>
                      </a:r>
                      <a:endParaRPr lang="en-US" b="1" dirty="0"/>
                    </a:p>
                  </a:txBody>
                  <a:tcPr/>
                </a:tc>
                <a:tc>
                  <a:txBody>
                    <a:bodyPr/>
                    <a:lstStyle/>
                    <a:p>
                      <a:r>
                        <a:rPr lang="en-US" b="1" baseline="0" dirty="0" smtClean="0"/>
                        <a:t>5 month</a:t>
                      </a:r>
                      <a:endParaRPr lang="en-US" b="1" dirty="0"/>
                    </a:p>
                  </a:txBody>
                  <a:tcPr/>
                </a:tc>
              </a:tr>
              <a:tr h="971282">
                <a:tc>
                  <a:txBody>
                    <a:bodyPr/>
                    <a:lstStyle/>
                    <a:p>
                      <a:r>
                        <a:rPr lang="en-US" b="1" dirty="0" smtClean="0"/>
                        <a:t>CWC</a:t>
                      </a:r>
                    </a:p>
                  </a:txBody>
                  <a:tcPr/>
                </a:tc>
                <a:tc>
                  <a:txBody>
                    <a:bodyPr/>
                    <a:lstStyle/>
                    <a:p>
                      <a:r>
                        <a:rPr lang="en-US" b="1" dirty="0" smtClean="0"/>
                        <a:t>River basin FF and River assessment</a:t>
                      </a:r>
                      <a:endParaRPr lang="en-US" b="1" dirty="0"/>
                    </a:p>
                  </a:txBody>
                  <a:tcPr/>
                </a:tc>
                <a:tc>
                  <a:txBody>
                    <a:bodyPr/>
                    <a:lstStyle/>
                    <a:p>
                      <a:pPr algn="ctr"/>
                      <a:r>
                        <a:rPr lang="en-US" b="1" dirty="0" smtClean="0"/>
                        <a:t>100</a:t>
                      </a:r>
                      <a:endParaRPr lang="en-US" b="1" dirty="0"/>
                    </a:p>
                  </a:txBody>
                  <a:tcPr/>
                </a:tc>
                <a:tc>
                  <a:txBody>
                    <a:bodyPr/>
                    <a:lstStyle/>
                    <a:p>
                      <a:r>
                        <a:rPr lang="en-US" b="1" dirty="0" smtClean="0"/>
                        <a:t>TOR is in draft stage</a:t>
                      </a:r>
                      <a:endParaRPr lang="en-US" b="1" dirty="0"/>
                    </a:p>
                  </a:txBody>
                  <a:tcPr/>
                </a:tc>
                <a:tc>
                  <a:txBody>
                    <a:bodyPr/>
                    <a:lstStyle/>
                    <a:p>
                      <a:r>
                        <a:rPr lang="en-US" b="1" dirty="0" smtClean="0"/>
                        <a:t>5 month</a:t>
                      </a:r>
                      <a:endParaRPr lang="en-US" b="1" dirty="0"/>
                    </a:p>
                  </a:txBody>
                  <a:tcPr/>
                </a:tc>
              </a:tr>
              <a:tr h="393909">
                <a:tc>
                  <a:txBody>
                    <a:bodyPr/>
                    <a:lstStyle/>
                    <a:p>
                      <a:r>
                        <a:rPr lang="en-US" b="1" dirty="0" smtClean="0"/>
                        <a:t>States</a:t>
                      </a:r>
                      <a:endParaRPr lang="en-US" b="1" dirty="0"/>
                    </a:p>
                  </a:txBody>
                  <a:tcPr/>
                </a:tc>
                <a:tc>
                  <a:txBody>
                    <a:bodyPr/>
                    <a:lstStyle/>
                    <a:p>
                      <a:r>
                        <a:rPr lang="en-US" b="1" dirty="0" smtClean="0"/>
                        <a:t>Studies</a:t>
                      </a:r>
                      <a:endParaRPr lang="en-US" b="1" dirty="0"/>
                    </a:p>
                  </a:txBody>
                  <a:tcPr/>
                </a:tc>
                <a:tc>
                  <a:txBody>
                    <a:bodyPr/>
                    <a:lstStyle/>
                    <a:p>
                      <a:pPr algn="ctr"/>
                      <a:r>
                        <a:rPr lang="en-US" b="1" dirty="0" smtClean="0"/>
                        <a:t>7</a:t>
                      </a:r>
                      <a:endParaRPr lang="en-US" b="1" dirty="0"/>
                    </a:p>
                  </a:txBody>
                  <a:tcPr/>
                </a:tc>
                <a:tc>
                  <a:txBody>
                    <a:bodyPr/>
                    <a:lstStyle/>
                    <a:p>
                      <a:endParaRPr lang="en-US" b="1" dirty="0"/>
                    </a:p>
                  </a:txBody>
                  <a:tcPr/>
                </a:tc>
                <a:tc>
                  <a:txBody>
                    <a:bodyPr/>
                    <a:lstStyle/>
                    <a:p>
                      <a:r>
                        <a:rPr lang="en-US" b="1" baseline="0" dirty="0" smtClean="0"/>
                        <a:t>5 months</a:t>
                      </a:r>
                      <a:endParaRPr lang="en-US" b="1" dirty="0"/>
                    </a:p>
                  </a:txBody>
                  <a:tcPr/>
                </a:tc>
              </a:tr>
              <a:tr h="393909">
                <a:tc>
                  <a:txBody>
                    <a:bodyPr/>
                    <a:lstStyle/>
                    <a:p>
                      <a:r>
                        <a:rPr lang="en-US" sz="2800" b="1" dirty="0" smtClean="0"/>
                        <a:t>Total</a:t>
                      </a:r>
                      <a:endParaRPr lang="en-US" sz="2800" b="1" dirty="0"/>
                    </a:p>
                  </a:txBody>
                  <a:tcPr/>
                </a:tc>
                <a:tc>
                  <a:txBody>
                    <a:bodyPr/>
                    <a:lstStyle/>
                    <a:p>
                      <a:endParaRPr lang="en-US" sz="2800" b="1" dirty="0"/>
                    </a:p>
                  </a:txBody>
                  <a:tcPr/>
                </a:tc>
                <a:tc>
                  <a:txBody>
                    <a:bodyPr/>
                    <a:lstStyle/>
                    <a:p>
                      <a:pPr algn="ctr"/>
                      <a:r>
                        <a:rPr lang="en-US" sz="2800" b="1" dirty="0" smtClean="0"/>
                        <a:t>250</a:t>
                      </a:r>
                      <a:endParaRPr lang="en-US" sz="2800" b="1" dirty="0"/>
                    </a:p>
                  </a:txBody>
                  <a:tcPr/>
                </a:tc>
                <a:tc>
                  <a:txBody>
                    <a:bodyPr/>
                    <a:lstStyle/>
                    <a:p>
                      <a:endParaRPr lang="en-US" sz="2800" b="1" dirty="0"/>
                    </a:p>
                  </a:txBody>
                  <a:tcPr/>
                </a:tc>
                <a:tc>
                  <a:txBody>
                    <a:bodyPr/>
                    <a:lstStyle/>
                    <a:p>
                      <a:endParaRPr lang="en-US" sz="2800" b="1" dirty="0"/>
                    </a:p>
                  </a:txBody>
                  <a:tcPr/>
                </a:tc>
              </a:tr>
            </a:tbl>
          </a:graphicData>
        </a:graphic>
      </p:graphicFrame>
      <p:sp>
        <p:nvSpPr>
          <p:cNvPr id="8" name="Rectangle 7"/>
          <p:cNvSpPr/>
          <p:nvPr/>
        </p:nvSpPr>
        <p:spPr>
          <a:xfrm>
            <a:off x="111338" y="5486400"/>
            <a:ext cx="8885617" cy="923330"/>
          </a:xfrm>
          <a:prstGeom prst="rect">
            <a:avLst/>
          </a:prstGeom>
        </p:spPr>
        <p:txBody>
          <a:bodyPr wrap="square">
            <a:spAutoFit/>
          </a:bodyPr>
          <a:lstStyle/>
          <a:p>
            <a:r>
              <a:rPr lang="en-US" b="1" i="1" dirty="0" smtClean="0">
                <a:solidFill>
                  <a:srgbClr val="00009E"/>
                </a:solidFill>
                <a:effectLst>
                  <a:outerShdw blurRad="38100" dist="38100" dir="2700000" algn="tl">
                    <a:srgbClr val="000000">
                      <a:alpha val="43137"/>
                    </a:srgbClr>
                  </a:outerShdw>
                </a:effectLst>
              </a:rPr>
              <a:t>Goa and TE have also proposed some studies.</a:t>
            </a:r>
          </a:p>
          <a:p>
            <a:endParaRPr lang="en-US" b="1" i="1" dirty="0">
              <a:solidFill>
                <a:srgbClr val="00009E"/>
              </a:solidFill>
              <a:effectLst>
                <a:outerShdw blurRad="38100" dist="38100" dir="2700000" algn="tl">
                  <a:srgbClr val="000000">
                    <a:alpha val="43137"/>
                  </a:srgbClr>
                </a:outerShdw>
              </a:effectLst>
            </a:endParaRPr>
          </a:p>
          <a:p>
            <a:r>
              <a:rPr lang="en-US" b="1" i="1" dirty="0" smtClean="0">
                <a:solidFill>
                  <a:srgbClr val="00009E"/>
                </a:solidFill>
                <a:effectLst>
                  <a:outerShdw blurRad="38100" dist="38100" dir="2700000" algn="tl">
                    <a:srgbClr val="000000">
                      <a:alpha val="43137"/>
                    </a:srgbClr>
                  </a:outerShdw>
                </a:effectLst>
              </a:rPr>
              <a:t>Other  states also need help but they will need help in preparing TORs.</a:t>
            </a:r>
          </a:p>
        </p:txBody>
      </p:sp>
    </p:spTree>
    <p:extLst>
      <p:ext uri="{BB962C8B-B14F-4D97-AF65-F5344CB8AC3E}">
        <p14:creationId xmlns:p14="http://schemas.microsoft.com/office/powerpoint/2010/main" val="1715966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12</a:t>
            </a:fld>
            <a:endParaRPr lang="en-US" sz="1000">
              <a:latin typeface="+mn-lt"/>
            </a:endParaRPr>
          </a:p>
        </p:txBody>
      </p:sp>
      <p:sp>
        <p:nvSpPr>
          <p:cNvPr id="3" name="Rectangle 2"/>
          <p:cNvSpPr/>
          <p:nvPr/>
        </p:nvSpPr>
        <p:spPr>
          <a:xfrm>
            <a:off x="228600" y="112506"/>
            <a:ext cx="8305800" cy="553998"/>
          </a:xfrm>
          <a:prstGeom prst="rect">
            <a:avLst/>
          </a:prstGeom>
        </p:spPr>
        <p:txBody>
          <a:bodyPr wrap="square">
            <a:spAutoFit/>
          </a:bodyPr>
          <a:lstStyle/>
          <a:p>
            <a:pPr algn="ctr"/>
            <a:r>
              <a:rPr lang="en-IN" sz="3000" b="1" dirty="0" smtClean="0">
                <a:solidFill>
                  <a:srgbClr val="FF0000"/>
                </a:solidFill>
                <a:effectLst>
                  <a:outerShdw blurRad="38100" dist="38100" dir="2700000" algn="tl">
                    <a:srgbClr val="000000">
                      <a:alpha val="43137"/>
                    </a:srgbClr>
                  </a:outerShdw>
                </a:effectLst>
                <a:latin typeface="+mj-lt"/>
                <a:ea typeface="+mj-ea"/>
                <a:cs typeface="+mj-cs"/>
              </a:rPr>
              <a:t>Retroactive Financing</a:t>
            </a:r>
            <a:endParaRPr lang="en-GB" sz="3000" b="1" dirty="0">
              <a:solidFill>
                <a:srgbClr val="FF0000"/>
              </a:solidFill>
              <a:effectLst>
                <a:outerShdw blurRad="38100" dist="38100" dir="2700000" algn="tl">
                  <a:srgbClr val="000000">
                    <a:alpha val="43137"/>
                  </a:srgbClr>
                </a:outerShdw>
              </a:effectLst>
              <a:latin typeface="+mj-lt"/>
              <a:ea typeface="+mj-ea"/>
              <a:cs typeface="+mj-cs"/>
            </a:endParaRPr>
          </a:p>
        </p:txBody>
      </p:sp>
      <p:pic>
        <p:nvPicPr>
          <p:cNvPr id="7"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571500" y="1143000"/>
            <a:ext cx="8077200" cy="53879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SzPct val="100000"/>
              <a:buFont typeface="Wingdings" pitchFamily="2" charset="2"/>
              <a:buChar char="Ø"/>
              <a:defRPr/>
            </a:pPr>
            <a:r>
              <a:rPr lang="en-US" sz="2800" b="1" dirty="0" smtClean="0"/>
              <a:t>Retroactive </a:t>
            </a:r>
            <a:r>
              <a:rPr lang="en-US" sz="2800" b="1" dirty="0"/>
              <a:t>financing is permissible for agreed expenditures incurred in the year prior to project </a:t>
            </a:r>
            <a:r>
              <a:rPr lang="en-US" sz="2800" b="1" dirty="0" smtClean="0"/>
              <a:t>signing date, </a:t>
            </a:r>
            <a:r>
              <a:rPr lang="en-US" sz="2800" b="1" dirty="0"/>
              <a:t>provided procurement is compliant with World Bank procedures. </a:t>
            </a:r>
            <a:endParaRPr lang="en-US" sz="2800" b="1" dirty="0" smtClean="0"/>
          </a:p>
          <a:p>
            <a:pPr marL="514350" indent="-514350">
              <a:buSzPct val="100000"/>
              <a:buFont typeface="Wingdings" pitchFamily="2" charset="2"/>
              <a:buChar char="Ø"/>
              <a:defRPr/>
            </a:pPr>
            <a:r>
              <a:rPr lang="en-US" sz="2800" b="1" dirty="0">
                <a:solidFill>
                  <a:srgbClr val="0000FF"/>
                </a:solidFill>
              </a:rPr>
              <a:t>This would apply to the activities implemented during one year prior to signing of project. For instance </a:t>
            </a:r>
            <a:r>
              <a:rPr lang="en-US" sz="2800" b="1" dirty="0" smtClean="0">
                <a:solidFill>
                  <a:srgbClr val="0000FF"/>
                </a:solidFill>
              </a:rPr>
              <a:t>if the </a:t>
            </a:r>
            <a:r>
              <a:rPr lang="en-US" sz="2800" b="1" dirty="0">
                <a:solidFill>
                  <a:srgbClr val="0000FF"/>
                </a:solidFill>
              </a:rPr>
              <a:t>project signed on April 1, </a:t>
            </a:r>
            <a:r>
              <a:rPr lang="en-US" sz="2800" b="1" dirty="0" smtClean="0">
                <a:solidFill>
                  <a:srgbClr val="0000FF"/>
                </a:solidFill>
              </a:rPr>
              <a:t>2016, </a:t>
            </a:r>
            <a:r>
              <a:rPr lang="en-US" sz="2800" b="1" dirty="0">
                <a:solidFill>
                  <a:srgbClr val="0000FF"/>
                </a:solidFill>
              </a:rPr>
              <a:t>retroactive financing would be </a:t>
            </a:r>
            <a:r>
              <a:rPr lang="en-US" sz="2800" b="1" dirty="0" smtClean="0">
                <a:solidFill>
                  <a:srgbClr val="0000FF"/>
                </a:solidFill>
              </a:rPr>
              <a:t>available </a:t>
            </a:r>
            <a:r>
              <a:rPr lang="en-US" sz="2800" b="1" dirty="0">
                <a:solidFill>
                  <a:srgbClr val="0000FF"/>
                </a:solidFill>
              </a:rPr>
              <a:t>for the activities implemented during </a:t>
            </a:r>
            <a:r>
              <a:rPr lang="en-US" sz="2800" b="1" dirty="0" smtClean="0">
                <a:solidFill>
                  <a:srgbClr val="0000FF"/>
                </a:solidFill>
              </a:rPr>
              <a:t>April 1, 2015- March 31, 2016.</a:t>
            </a:r>
          </a:p>
          <a:p>
            <a:pPr marL="514350" indent="-514350">
              <a:buSzPct val="100000"/>
              <a:buFont typeface="Wingdings" pitchFamily="2" charset="2"/>
              <a:buChar char="Ø"/>
              <a:defRPr/>
            </a:pPr>
            <a:r>
              <a:rPr lang="en-US" sz="2800" b="1" dirty="0" smtClean="0">
                <a:solidFill>
                  <a:srgbClr val="0000FF"/>
                </a:solidFill>
              </a:rPr>
              <a:t>Line budget item of states yet to be included (some states have already done: ~5 agencies).</a:t>
            </a:r>
            <a:endParaRPr lang="en-GB" sz="2800" b="1" dirty="0">
              <a:solidFill>
                <a:srgbClr val="0000FF"/>
              </a:solidFill>
            </a:endParaRPr>
          </a:p>
        </p:txBody>
      </p:sp>
      <p:cxnSp>
        <p:nvCxnSpPr>
          <p:cNvPr id="9" name="Straight Connector 8"/>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1446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13</a:t>
            </a:fld>
            <a:endParaRPr lang="en-US" sz="1000">
              <a:latin typeface="+mn-lt"/>
            </a:endParaRPr>
          </a:p>
        </p:txBody>
      </p:sp>
      <p:sp>
        <p:nvSpPr>
          <p:cNvPr id="3" name="Rectangle 2"/>
          <p:cNvSpPr/>
          <p:nvPr/>
        </p:nvSpPr>
        <p:spPr>
          <a:xfrm>
            <a:off x="228600" y="112506"/>
            <a:ext cx="8305800" cy="553998"/>
          </a:xfrm>
          <a:prstGeom prst="rect">
            <a:avLst/>
          </a:prstGeom>
        </p:spPr>
        <p:txBody>
          <a:bodyPr wrap="square">
            <a:spAutoFit/>
          </a:bodyPr>
          <a:lstStyle/>
          <a:p>
            <a:pPr algn="ctr"/>
            <a:r>
              <a:rPr lang="en-IN" sz="3000" b="1" dirty="0" smtClean="0">
                <a:solidFill>
                  <a:srgbClr val="FF0000"/>
                </a:solidFill>
                <a:effectLst>
                  <a:outerShdw blurRad="38100" dist="38100" dir="2700000" algn="tl">
                    <a:srgbClr val="000000">
                      <a:alpha val="43137"/>
                    </a:srgbClr>
                  </a:outerShdw>
                </a:effectLst>
                <a:latin typeface="+mj-lt"/>
                <a:ea typeface="+mj-ea"/>
                <a:cs typeface="+mj-cs"/>
              </a:rPr>
              <a:t>Critical action required</a:t>
            </a:r>
            <a:endParaRPr lang="en-GB" sz="3000" b="1" dirty="0">
              <a:solidFill>
                <a:srgbClr val="FF0000"/>
              </a:solidFill>
              <a:effectLst>
                <a:outerShdw blurRad="38100" dist="38100" dir="2700000" algn="tl">
                  <a:srgbClr val="000000">
                    <a:alpha val="43137"/>
                  </a:srgbClr>
                </a:outerShdw>
              </a:effectLst>
              <a:latin typeface="+mj-lt"/>
              <a:ea typeface="+mj-ea"/>
              <a:cs typeface="+mj-cs"/>
            </a:endParaRPr>
          </a:p>
        </p:txBody>
      </p:sp>
      <p:pic>
        <p:nvPicPr>
          <p:cNvPr id="7"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571500" y="1143000"/>
            <a:ext cx="8077200" cy="5387975"/>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SzPct val="100000"/>
              <a:buFont typeface="Wingdings" pitchFamily="2" charset="2"/>
              <a:buChar char="Ø"/>
              <a:defRPr/>
            </a:pPr>
            <a:r>
              <a:rPr lang="en-US" sz="2800" b="1" dirty="0" err="1" smtClean="0"/>
              <a:t>MoUs</a:t>
            </a:r>
            <a:r>
              <a:rPr lang="en-US" sz="2800" b="1" dirty="0" smtClean="0"/>
              <a:t> with the IAs: The data integration and access protocol between India WRIS&amp; State WRIS, Real time data flow through E-SWIS, E-GEMS. Architect of </a:t>
            </a:r>
            <a:r>
              <a:rPr lang="en-US" sz="2800" b="1" dirty="0" err="1" smtClean="0"/>
              <a:t>IndiaWRIS</a:t>
            </a:r>
            <a:r>
              <a:rPr lang="en-US" sz="2800" b="1" dirty="0" smtClean="0"/>
              <a:t> and facilities for SWRIS.</a:t>
            </a:r>
          </a:p>
          <a:p>
            <a:pPr marL="514350" indent="-514350">
              <a:buSzPct val="100000"/>
              <a:buFont typeface="Wingdings" pitchFamily="2" charset="2"/>
              <a:buChar char="Ø"/>
              <a:defRPr/>
            </a:pPr>
            <a:r>
              <a:rPr lang="en-US" sz="2800" b="1" dirty="0" smtClean="0">
                <a:solidFill>
                  <a:srgbClr val="0000FF"/>
                </a:solidFill>
              </a:rPr>
              <a:t>River basin level Data integration and access protocol for classified and non-classified basins.  </a:t>
            </a:r>
          </a:p>
          <a:p>
            <a:pPr marL="514350" indent="-514350">
              <a:buSzPct val="100000"/>
              <a:buFont typeface="Wingdings" pitchFamily="2" charset="2"/>
              <a:buChar char="Ø"/>
              <a:defRPr/>
            </a:pPr>
            <a:r>
              <a:rPr lang="en-US" sz="2800" b="1" dirty="0" smtClean="0">
                <a:solidFill>
                  <a:srgbClr val="0000FF"/>
                </a:solidFill>
              </a:rPr>
              <a:t>Procurement and Financial Manual</a:t>
            </a:r>
          </a:p>
          <a:p>
            <a:pPr marL="514350" indent="-514350">
              <a:buSzPct val="100000"/>
              <a:buFont typeface="Wingdings" pitchFamily="2" charset="2"/>
              <a:buChar char="Ø"/>
              <a:defRPr/>
            </a:pPr>
            <a:r>
              <a:rPr lang="en-US" sz="2800" b="1" dirty="0" smtClean="0">
                <a:solidFill>
                  <a:srgbClr val="0000FF"/>
                </a:solidFill>
              </a:rPr>
              <a:t>Final PIP preparation (including GO orders)</a:t>
            </a:r>
          </a:p>
          <a:p>
            <a:pPr marL="0" indent="0">
              <a:buSzPct val="100000"/>
              <a:buNone/>
              <a:defRPr/>
            </a:pPr>
            <a:r>
              <a:rPr lang="en-US" sz="2800" b="1" dirty="0" smtClean="0">
                <a:solidFill>
                  <a:srgbClr val="0000FF"/>
                </a:solidFill>
              </a:rPr>
              <a:t>Coordination needed for </a:t>
            </a:r>
          </a:p>
          <a:p>
            <a:pPr marL="514350" indent="-514350">
              <a:buSzPct val="100000"/>
              <a:buFont typeface="Wingdings" pitchFamily="2" charset="2"/>
              <a:buChar char="Ø"/>
              <a:defRPr/>
            </a:pPr>
            <a:r>
              <a:rPr lang="en-US" sz="2800" b="1" dirty="0" smtClean="0">
                <a:solidFill>
                  <a:srgbClr val="0000FF"/>
                </a:solidFill>
              </a:rPr>
              <a:t>Implementation arrangement to avoid duplication of River Basin models (CWC, NIH, NRSC, and States).</a:t>
            </a:r>
          </a:p>
          <a:p>
            <a:pPr marL="514350" indent="-514350">
              <a:buSzPct val="100000"/>
              <a:buFont typeface="Wingdings" pitchFamily="2" charset="2"/>
              <a:buChar char="Ø"/>
              <a:defRPr/>
            </a:pPr>
            <a:r>
              <a:rPr lang="en-US" sz="2800" b="1" dirty="0" smtClean="0">
                <a:solidFill>
                  <a:srgbClr val="0000FF"/>
                </a:solidFill>
              </a:rPr>
              <a:t>Center of excellence arrangements where and how?</a:t>
            </a:r>
          </a:p>
          <a:p>
            <a:pPr marL="514350" indent="-514350">
              <a:buSzPct val="100000"/>
              <a:buFont typeface="Wingdings" pitchFamily="2" charset="2"/>
              <a:buChar char="Ø"/>
              <a:defRPr/>
            </a:pPr>
            <a:endParaRPr lang="en-US" sz="2800" b="1" dirty="0" smtClean="0">
              <a:solidFill>
                <a:srgbClr val="0000FF"/>
              </a:solidFill>
            </a:endParaRPr>
          </a:p>
          <a:p>
            <a:pPr marL="514350" indent="-514350">
              <a:buSzPct val="100000"/>
              <a:buFont typeface="Wingdings" pitchFamily="2" charset="2"/>
              <a:buChar char="Ø"/>
              <a:defRPr/>
            </a:pPr>
            <a:endParaRPr lang="en-US" sz="2800" b="1" dirty="0" smtClean="0">
              <a:solidFill>
                <a:srgbClr val="0000FF"/>
              </a:solidFill>
            </a:endParaRPr>
          </a:p>
        </p:txBody>
      </p:sp>
      <p:cxnSp>
        <p:nvCxnSpPr>
          <p:cNvPr id="9" name="Straight Connector 8"/>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9644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0" y="-152400"/>
            <a:ext cx="7772400" cy="838200"/>
          </a:xfrm>
        </p:spPr>
        <p:txBody>
          <a:bodyPr/>
          <a:lstStyle/>
          <a:p>
            <a:pPr eaLnBrk="1" hangingPunct="1"/>
            <a:r>
              <a:rPr lang="en-US" dirty="0" smtClean="0"/>
              <a:t>India-WRIS/NWIC</a:t>
            </a:r>
          </a:p>
        </p:txBody>
      </p:sp>
      <p:pic>
        <p:nvPicPr>
          <p:cNvPr id="2052" name="Picture 1"/>
          <p:cNvPicPr>
            <a:picLocks noChangeAspect="1" noChangeArrowheads="1"/>
          </p:cNvPicPr>
          <p:nvPr/>
        </p:nvPicPr>
        <p:blipFill>
          <a:blip r:embed="rId2">
            <a:extLst>
              <a:ext uri="{28A0092B-C50C-407E-A947-70E740481C1C}">
                <a14:useLocalDpi xmlns:a14="http://schemas.microsoft.com/office/drawing/2010/main" val="0"/>
              </a:ext>
            </a:extLst>
          </a:blip>
          <a:srcRect l="15100" t="9409" r="16055" b="2844"/>
          <a:stretch>
            <a:fillRect/>
          </a:stretch>
        </p:blipFill>
        <p:spPr bwMode="auto">
          <a:xfrm>
            <a:off x="76200" y="685800"/>
            <a:ext cx="7239000" cy="4786442"/>
          </a:xfrm>
          <a:prstGeom prst="rect">
            <a:avLst/>
          </a:prstGeom>
          <a:noFill/>
          <a:ln w="3175" algn="ctr">
            <a:solidFill>
              <a:srgbClr val="D9D9D9"/>
            </a:solidFill>
            <a:round/>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5410200"/>
            <a:ext cx="8153400" cy="1323439"/>
          </a:xfrm>
          <a:prstGeom prst="rect">
            <a:avLst/>
          </a:prstGeom>
          <a:noFill/>
        </p:spPr>
        <p:txBody>
          <a:bodyPr wrap="square" rtlCol="0">
            <a:spAutoFit/>
          </a:bodyPr>
          <a:lstStyle/>
          <a:p>
            <a:pPr marL="285750" indent="-285750">
              <a:buFont typeface="Arial" pitchFamily="34" charset="0"/>
              <a:buChar char="•"/>
            </a:pPr>
            <a:r>
              <a:rPr lang="en-US" sz="2000" b="1" dirty="0" smtClean="0"/>
              <a:t>Creation of State Nodes of India-WRIS</a:t>
            </a:r>
          </a:p>
          <a:p>
            <a:pPr marL="285750" indent="-285750">
              <a:buFont typeface="Arial" pitchFamily="34" charset="0"/>
              <a:buChar char="•"/>
            </a:pPr>
            <a:r>
              <a:rPr lang="en-US" sz="2000" b="1" dirty="0" smtClean="0"/>
              <a:t>Development of Web Services</a:t>
            </a:r>
          </a:p>
          <a:p>
            <a:pPr marL="285750" indent="-285750">
              <a:buFont typeface="Arial" pitchFamily="34" charset="0"/>
              <a:buChar char="•"/>
            </a:pPr>
            <a:r>
              <a:rPr lang="en-US" sz="2000" b="1" dirty="0" smtClean="0"/>
              <a:t>Support for creation of State-WRIS: </a:t>
            </a:r>
            <a:r>
              <a:rPr lang="en-US" sz="2000" b="1" dirty="0" smtClean="0">
                <a:solidFill>
                  <a:srgbClr val="FF0000"/>
                </a:solidFill>
              </a:rPr>
              <a:t>Prepare Standard and </a:t>
            </a:r>
            <a:r>
              <a:rPr lang="en-US" sz="2000" b="1" dirty="0" err="1" smtClean="0">
                <a:solidFill>
                  <a:srgbClr val="FF0000"/>
                </a:solidFill>
              </a:rPr>
              <a:t>Protcols</a:t>
            </a:r>
            <a:r>
              <a:rPr lang="en-US" sz="2000" b="1" dirty="0" smtClean="0">
                <a:solidFill>
                  <a:srgbClr val="FF0000"/>
                </a:solidFill>
              </a:rPr>
              <a:t> </a:t>
            </a:r>
          </a:p>
          <a:p>
            <a:pPr marL="285750" indent="-285750">
              <a:buFont typeface="Arial" pitchFamily="34" charset="0"/>
              <a:buChar char="•"/>
            </a:pPr>
            <a:r>
              <a:rPr lang="en-US" sz="2000" b="1" dirty="0" smtClean="0"/>
              <a:t>Linkages of various models/outputs</a:t>
            </a:r>
            <a:endParaRPr lang="en-US" sz="2000" b="1" dirty="0"/>
          </a:p>
        </p:txBody>
      </p:sp>
    </p:spTree>
    <p:extLst>
      <p:ext uri="{BB962C8B-B14F-4D97-AF65-F5344CB8AC3E}">
        <p14:creationId xmlns:p14="http://schemas.microsoft.com/office/powerpoint/2010/main" val="464466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190831" y="260117"/>
            <a:ext cx="8077200" cy="471116"/>
          </a:xfrm>
        </p:spPr>
        <p:txBody>
          <a:bodyPr>
            <a:normAutofit fontScale="90000"/>
          </a:bodyPr>
          <a:lstStyle/>
          <a:p>
            <a:pPr lvl="0" defTabSz="1377950">
              <a:lnSpc>
                <a:spcPct val="90000"/>
              </a:lnSpc>
              <a:spcAft>
                <a:spcPct val="35000"/>
              </a:spcAft>
            </a:pPr>
            <a:r>
              <a:rPr lang="en-US" sz="2800" dirty="0"/>
              <a:t>D1. Water Resources Knowledge Centre</a:t>
            </a:r>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264" y="56124"/>
            <a:ext cx="1414744" cy="641350"/>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p:cNvSpPr txBox="1">
            <a:spLocks/>
          </p:cNvSpPr>
          <p:nvPr/>
        </p:nvSpPr>
        <p:spPr>
          <a:xfrm>
            <a:off x="343231" y="845683"/>
            <a:ext cx="7924800" cy="5638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b="1" dirty="0" smtClean="0">
                <a:solidFill>
                  <a:srgbClr val="FF0000"/>
                </a:solidFill>
              </a:rPr>
              <a:t>River basin modelling centers (</a:t>
            </a:r>
            <a:r>
              <a:rPr lang="en-US" sz="2000" b="1" dirty="0" smtClean="0">
                <a:solidFill>
                  <a:schemeClr val="tx2">
                    <a:lumMod val="50000"/>
                  </a:schemeClr>
                </a:solidFill>
              </a:rPr>
              <a:t>river </a:t>
            </a:r>
            <a:r>
              <a:rPr lang="en-US" sz="2000" b="1" dirty="0">
                <a:solidFill>
                  <a:schemeClr val="tx2">
                    <a:lumMod val="50000"/>
                  </a:schemeClr>
                </a:solidFill>
              </a:rPr>
              <a:t>basins to pilot </a:t>
            </a:r>
            <a:r>
              <a:rPr lang="en-US" sz="2000" b="1" dirty="0" smtClean="0">
                <a:solidFill>
                  <a:schemeClr val="tx2">
                    <a:lumMod val="50000"/>
                  </a:schemeClr>
                </a:solidFill>
              </a:rPr>
              <a:t>)</a:t>
            </a:r>
            <a:r>
              <a:rPr lang="en-US" sz="2000" b="1" dirty="0" smtClean="0">
                <a:solidFill>
                  <a:srgbClr val="FF0000"/>
                </a:solidFill>
              </a:rPr>
              <a:t>: </a:t>
            </a:r>
          </a:p>
          <a:p>
            <a:pPr marL="0" lvl="1" indent="0">
              <a:buNone/>
            </a:pPr>
            <a:r>
              <a:rPr lang="en-US" sz="2000" b="1" dirty="0">
                <a:solidFill>
                  <a:srgbClr val="FF0000"/>
                </a:solidFill>
              </a:rPr>
              <a:t>	</a:t>
            </a:r>
            <a:r>
              <a:rPr lang="en-US" sz="2000" b="1" dirty="0" smtClean="0"/>
              <a:t>- </a:t>
            </a:r>
            <a:r>
              <a:rPr lang="en-US" sz="2000" b="1" dirty="0" smtClean="0">
                <a:solidFill>
                  <a:schemeClr val="tx2">
                    <a:lumMod val="50000"/>
                  </a:schemeClr>
                </a:solidFill>
              </a:rPr>
              <a:t>Krishna</a:t>
            </a:r>
          </a:p>
          <a:p>
            <a:pPr marL="0" lvl="1" indent="0">
              <a:buNone/>
            </a:pPr>
            <a:r>
              <a:rPr lang="en-US" sz="2000" b="1" dirty="0">
                <a:solidFill>
                  <a:schemeClr val="tx2">
                    <a:lumMod val="50000"/>
                  </a:schemeClr>
                </a:solidFill>
              </a:rPr>
              <a:t>	</a:t>
            </a:r>
            <a:r>
              <a:rPr lang="en-US" sz="2000" b="1" dirty="0" smtClean="0">
                <a:solidFill>
                  <a:schemeClr val="tx2">
                    <a:lumMod val="50000"/>
                  </a:schemeClr>
                </a:solidFill>
              </a:rPr>
              <a:t>- Mahanadi</a:t>
            </a:r>
          </a:p>
          <a:p>
            <a:pPr marL="0" lvl="1" indent="0">
              <a:buNone/>
            </a:pPr>
            <a:r>
              <a:rPr lang="en-US" sz="2000" b="1" dirty="0">
                <a:solidFill>
                  <a:schemeClr val="tx2">
                    <a:lumMod val="50000"/>
                  </a:schemeClr>
                </a:solidFill>
              </a:rPr>
              <a:t>	</a:t>
            </a:r>
            <a:r>
              <a:rPr lang="en-US" sz="2000" b="1" dirty="0" smtClean="0">
                <a:solidFill>
                  <a:schemeClr val="tx2">
                    <a:lumMod val="50000"/>
                  </a:schemeClr>
                </a:solidFill>
              </a:rPr>
              <a:t>- </a:t>
            </a:r>
            <a:r>
              <a:rPr lang="en-US" sz="2000" b="1" dirty="0" err="1" smtClean="0">
                <a:solidFill>
                  <a:schemeClr val="tx2">
                    <a:lumMod val="50000"/>
                  </a:schemeClr>
                </a:solidFill>
              </a:rPr>
              <a:t>Damodar</a:t>
            </a:r>
            <a:endParaRPr lang="en-US" sz="2000" b="1" dirty="0">
              <a:solidFill>
                <a:schemeClr val="tx2">
                  <a:lumMod val="50000"/>
                </a:schemeClr>
              </a:solidFill>
            </a:endParaRPr>
          </a:p>
          <a:p>
            <a:pPr marL="0" lvl="1" indent="0">
              <a:buNone/>
            </a:pPr>
            <a:r>
              <a:rPr lang="en-US" sz="2000" b="1" dirty="0" smtClean="0">
                <a:solidFill>
                  <a:schemeClr val="tx2">
                    <a:lumMod val="50000"/>
                  </a:schemeClr>
                </a:solidFill>
              </a:rPr>
              <a:t>	- ??</a:t>
            </a:r>
          </a:p>
          <a:p>
            <a:pPr marL="0" lvl="1" indent="0">
              <a:buNone/>
            </a:pPr>
            <a:r>
              <a:rPr lang="en-US" sz="2000" b="1" dirty="0" smtClean="0">
                <a:solidFill>
                  <a:srgbClr val="FF0000"/>
                </a:solidFill>
              </a:rPr>
              <a:t>Groundwater modelling center (Selective region/issue): </a:t>
            </a:r>
          </a:p>
          <a:p>
            <a:pPr marL="0" lvl="1" indent="0">
              <a:buNone/>
            </a:pPr>
            <a:r>
              <a:rPr lang="en-US" sz="2000" b="1" dirty="0">
                <a:solidFill>
                  <a:schemeClr val="tx2">
                    <a:lumMod val="50000"/>
                  </a:schemeClr>
                </a:solidFill>
              </a:rPr>
              <a:t>	</a:t>
            </a:r>
            <a:r>
              <a:rPr lang="en-US" sz="2000" b="1" dirty="0" smtClean="0">
                <a:solidFill>
                  <a:schemeClr val="tx2">
                    <a:lumMod val="50000"/>
                  </a:schemeClr>
                </a:solidFill>
              </a:rPr>
              <a:t>- </a:t>
            </a:r>
            <a:r>
              <a:rPr lang="en-US" sz="2000" b="1" dirty="0" err="1" smtClean="0">
                <a:solidFill>
                  <a:schemeClr val="tx2">
                    <a:lumMod val="50000"/>
                  </a:schemeClr>
                </a:solidFill>
              </a:rPr>
              <a:t>Hardrock</a:t>
            </a:r>
            <a:r>
              <a:rPr lang="en-US" sz="2000" b="1" dirty="0" smtClean="0">
                <a:solidFill>
                  <a:schemeClr val="tx2">
                    <a:lumMod val="50000"/>
                  </a:schemeClr>
                </a:solidFill>
              </a:rPr>
              <a:t> – AP/Telangana</a:t>
            </a:r>
          </a:p>
          <a:p>
            <a:pPr marL="0" lvl="1" indent="0">
              <a:buNone/>
            </a:pPr>
            <a:r>
              <a:rPr lang="en-US" sz="2000" b="1" dirty="0">
                <a:solidFill>
                  <a:schemeClr val="tx2">
                    <a:lumMod val="50000"/>
                  </a:schemeClr>
                </a:solidFill>
              </a:rPr>
              <a:t>	</a:t>
            </a:r>
            <a:r>
              <a:rPr lang="en-US" sz="2000" b="1" dirty="0" smtClean="0">
                <a:solidFill>
                  <a:schemeClr val="tx2">
                    <a:lumMod val="50000"/>
                  </a:schemeClr>
                </a:solidFill>
              </a:rPr>
              <a:t>- GW modelling center at CGWB</a:t>
            </a:r>
          </a:p>
          <a:p>
            <a:pPr marL="0" lvl="1" indent="0">
              <a:buNone/>
            </a:pPr>
            <a:r>
              <a:rPr lang="en-US" sz="2000" b="1" dirty="0">
                <a:solidFill>
                  <a:schemeClr val="tx2">
                    <a:lumMod val="50000"/>
                  </a:schemeClr>
                </a:solidFill>
              </a:rPr>
              <a:t>	</a:t>
            </a:r>
            <a:r>
              <a:rPr lang="en-US" sz="2000" b="1" dirty="0" smtClean="0">
                <a:solidFill>
                  <a:schemeClr val="tx2">
                    <a:lumMod val="50000"/>
                  </a:schemeClr>
                </a:solidFill>
              </a:rPr>
              <a:t>- </a:t>
            </a:r>
            <a:r>
              <a:rPr lang="en-US" sz="2000" b="1" dirty="0" err="1" smtClean="0">
                <a:solidFill>
                  <a:schemeClr val="tx2">
                    <a:lumMod val="50000"/>
                  </a:schemeClr>
                </a:solidFill>
              </a:rPr>
              <a:t>Alluviam</a:t>
            </a:r>
            <a:r>
              <a:rPr lang="en-US" sz="2000" b="1" dirty="0" smtClean="0">
                <a:solidFill>
                  <a:schemeClr val="tx2">
                    <a:lumMod val="50000"/>
                  </a:schemeClr>
                </a:solidFill>
              </a:rPr>
              <a:t> ??</a:t>
            </a:r>
          </a:p>
          <a:p>
            <a:pPr marL="0" lvl="1" indent="0">
              <a:buNone/>
            </a:pPr>
            <a:r>
              <a:rPr lang="en-US" sz="2000" b="1" dirty="0" smtClean="0">
                <a:solidFill>
                  <a:schemeClr val="tx2">
                    <a:lumMod val="50000"/>
                  </a:schemeClr>
                </a:solidFill>
              </a:rPr>
              <a:t> </a:t>
            </a:r>
            <a:r>
              <a:rPr lang="en-US" sz="2000" b="1" dirty="0">
                <a:solidFill>
                  <a:srgbClr val="FF0000"/>
                </a:solidFill>
              </a:rPr>
              <a:t>Centre of </a:t>
            </a:r>
            <a:r>
              <a:rPr lang="en-US" sz="2000" b="1" dirty="0" smtClean="0">
                <a:solidFill>
                  <a:srgbClr val="FF0000"/>
                </a:solidFill>
              </a:rPr>
              <a:t>Excellence </a:t>
            </a:r>
            <a:r>
              <a:rPr lang="en-US" sz="2000" b="1" dirty="0">
                <a:solidFill>
                  <a:srgbClr val="FF0000"/>
                </a:solidFill>
              </a:rPr>
              <a:t>for Water Management</a:t>
            </a:r>
          </a:p>
          <a:p>
            <a:pPr marL="400050" lvl="2" indent="0">
              <a:buNone/>
            </a:pPr>
            <a:r>
              <a:rPr lang="en-US" sz="1600" b="1" dirty="0" smtClean="0">
                <a:solidFill>
                  <a:schemeClr val="tx2">
                    <a:lumMod val="50000"/>
                  </a:schemeClr>
                </a:solidFill>
              </a:rPr>
              <a:t>	</a:t>
            </a:r>
            <a:r>
              <a:rPr lang="en-US" sz="2000" b="1" dirty="0">
                <a:solidFill>
                  <a:schemeClr val="tx2">
                    <a:lumMod val="50000"/>
                  </a:schemeClr>
                </a:solidFill>
              </a:rPr>
              <a:t>- North East Centre of </a:t>
            </a:r>
            <a:r>
              <a:rPr lang="en-US" sz="2000" b="1" dirty="0" smtClean="0">
                <a:solidFill>
                  <a:schemeClr val="tx2">
                    <a:lumMod val="50000"/>
                  </a:schemeClr>
                </a:solidFill>
              </a:rPr>
              <a:t>Excellence </a:t>
            </a:r>
            <a:r>
              <a:rPr lang="en-US" sz="2000" b="1" dirty="0">
                <a:solidFill>
                  <a:schemeClr val="tx2">
                    <a:lumMod val="50000"/>
                  </a:schemeClr>
                </a:solidFill>
              </a:rPr>
              <a:t>for </a:t>
            </a:r>
            <a:r>
              <a:rPr lang="en-US" sz="2000" b="1" dirty="0" smtClean="0">
                <a:solidFill>
                  <a:schemeClr val="tx2">
                    <a:lumMod val="50000"/>
                  </a:schemeClr>
                </a:solidFill>
              </a:rPr>
              <a:t>Water – Guwahati</a:t>
            </a:r>
          </a:p>
          <a:p>
            <a:pPr marL="400050" lvl="2" indent="0">
              <a:buNone/>
            </a:pPr>
            <a:r>
              <a:rPr lang="en-US" sz="2000" b="1" dirty="0">
                <a:solidFill>
                  <a:schemeClr val="tx2">
                    <a:lumMod val="50000"/>
                  </a:schemeClr>
                </a:solidFill>
              </a:rPr>
              <a:t>	</a:t>
            </a:r>
            <a:r>
              <a:rPr lang="en-US" sz="2000" b="1" dirty="0" smtClean="0">
                <a:solidFill>
                  <a:schemeClr val="tx2">
                    <a:lumMod val="50000"/>
                  </a:schemeClr>
                </a:solidFill>
              </a:rPr>
              <a:t>- ??</a:t>
            </a:r>
            <a:endParaRPr lang="en-US" sz="2000" b="1" dirty="0">
              <a:solidFill>
                <a:schemeClr val="tx2">
                  <a:lumMod val="50000"/>
                </a:schemeClr>
              </a:solidFill>
            </a:endParaRPr>
          </a:p>
          <a:p>
            <a:pPr marL="0" indent="0">
              <a:buFont typeface="Arial" pitchFamily="34" charset="0"/>
              <a:buNone/>
            </a:pPr>
            <a:r>
              <a:rPr lang="en-US" sz="2000" b="1" dirty="0" smtClean="0">
                <a:solidFill>
                  <a:srgbClr val="FF0000"/>
                </a:solidFill>
              </a:rPr>
              <a:t>Facilitate knowledge exchange:</a:t>
            </a:r>
          </a:p>
          <a:p>
            <a:pPr marL="0" lvl="1" indent="0">
              <a:buNone/>
            </a:pPr>
            <a:r>
              <a:rPr lang="en-US" sz="2000" b="1" dirty="0" smtClean="0">
                <a:solidFill>
                  <a:schemeClr val="tx2">
                    <a:lumMod val="50000"/>
                  </a:schemeClr>
                </a:solidFill>
              </a:rPr>
              <a:t>	- With internationally reputed Institutes</a:t>
            </a:r>
          </a:p>
          <a:p>
            <a:pPr marL="0" lvl="1" indent="0">
              <a:buNone/>
            </a:pPr>
            <a:r>
              <a:rPr lang="en-US" sz="2000" b="1" dirty="0" smtClean="0">
                <a:solidFill>
                  <a:schemeClr val="tx2">
                    <a:lumMod val="50000"/>
                  </a:schemeClr>
                </a:solidFill>
              </a:rPr>
              <a:t>	- States may consider reforming WALMIs/IMTI</a:t>
            </a:r>
          </a:p>
        </p:txBody>
      </p:sp>
      <p:pic>
        <p:nvPicPr>
          <p:cNvPr id="21" name="Picture 20"/>
          <p:cNvPicPr/>
          <p:nvPr/>
        </p:nvPicPr>
        <p:blipFill>
          <a:blip r:embed="rId5" cstate="print">
            <a:extLst>
              <a:ext uri="{28A0092B-C50C-407E-A947-70E740481C1C}">
                <a14:useLocalDpi xmlns:a14="http://schemas.microsoft.com/office/drawing/2010/main" val="0"/>
              </a:ext>
            </a:extLst>
          </a:blip>
          <a:stretch>
            <a:fillRect/>
          </a:stretch>
        </p:blipFill>
        <p:spPr>
          <a:xfrm>
            <a:off x="6781800" y="1447800"/>
            <a:ext cx="2198474" cy="1341438"/>
          </a:xfrm>
          <a:prstGeom prst="rect">
            <a:avLst/>
          </a:prstGeom>
        </p:spPr>
      </p:pic>
      <p:pic>
        <p:nvPicPr>
          <p:cNvPr id="22" name="Picture 21"/>
          <p:cNvPicPr>
            <a:picLocks noChangeAspect="1" noChangeArrowheads="1"/>
          </p:cNvPicPr>
          <p:nvPr/>
        </p:nvPicPr>
        <p:blipFill>
          <a:blip r:embed="rId6" cstate="print">
            <a:extLst>
              <a:ext uri="{28A0092B-C50C-407E-A947-70E740481C1C}">
                <a14:useLocalDpi xmlns:a14="http://schemas.microsoft.com/office/drawing/2010/main" val="0"/>
              </a:ext>
            </a:extLst>
          </a:blip>
          <a:srcRect t="9302" b="11628"/>
          <a:stretch>
            <a:fillRect/>
          </a:stretch>
        </p:blipFill>
        <p:spPr bwMode="auto">
          <a:xfrm>
            <a:off x="6802601" y="2971800"/>
            <a:ext cx="2180621" cy="1219200"/>
          </a:xfrm>
          <a:prstGeom prst="rect">
            <a:avLst/>
          </a:prstGeom>
          <a:noFill/>
          <a:ln w="9525">
            <a:noFill/>
            <a:miter lim="800000"/>
            <a:headEnd/>
            <a:tailEnd/>
          </a:ln>
          <a:effectLst/>
        </p:spPr>
      </p:pic>
      <p:cxnSp>
        <p:nvCxnSpPr>
          <p:cNvPr id="24" name="Straight Connector 23"/>
          <p:cNvCxnSpPr/>
          <p:nvPr/>
        </p:nvCxnSpPr>
        <p:spPr>
          <a:xfrm>
            <a:off x="-17853" y="7620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4092" y="6400799"/>
            <a:ext cx="9047018" cy="369332"/>
          </a:xfrm>
          <a:prstGeom prst="rect">
            <a:avLst/>
          </a:prstGeom>
        </p:spPr>
        <p:txBody>
          <a:bodyPr wrap="square">
            <a:spAutoFit/>
          </a:bodyPr>
          <a:lstStyle/>
          <a:p>
            <a:r>
              <a:rPr lang="en-US" b="1" i="1" dirty="0" smtClean="0">
                <a:solidFill>
                  <a:srgbClr val="00009E"/>
                </a:solidFill>
                <a:effectLst>
                  <a:outerShdw blurRad="38100" dist="38100" dir="2700000" algn="tl">
                    <a:srgbClr val="000000">
                      <a:alpha val="43137"/>
                    </a:srgbClr>
                  </a:outerShdw>
                </a:effectLst>
              </a:rPr>
              <a:t>The Institutional arrangement : how “excellent” team will be continued even after the project</a:t>
            </a:r>
            <a:endParaRPr lang="en-US" dirty="0"/>
          </a:p>
        </p:txBody>
      </p:sp>
    </p:spTree>
    <p:extLst>
      <p:ext uri="{BB962C8B-B14F-4D97-AF65-F5344CB8AC3E}">
        <p14:creationId xmlns:p14="http://schemas.microsoft.com/office/powerpoint/2010/main" val="4414079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16</a:t>
            </a:fld>
            <a:endParaRPr lang="en-US" sz="1000">
              <a:latin typeface="+mn-lt"/>
            </a:endParaRPr>
          </a:p>
        </p:txBody>
      </p:sp>
      <p:sp>
        <p:nvSpPr>
          <p:cNvPr id="3" name="Rectangle 2"/>
          <p:cNvSpPr/>
          <p:nvPr/>
        </p:nvSpPr>
        <p:spPr>
          <a:xfrm>
            <a:off x="228600" y="112506"/>
            <a:ext cx="8305800" cy="553998"/>
          </a:xfrm>
          <a:prstGeom prst="rect">
            <a:avLst/>
          </a:prstGeom>
        </p:spPr>
        <p:txBody>
          <a:bodyPr wrap="square">
            <a:spAutoFit/>
          </a:bodyPr>
          <a:lstStyle/>
          <a:p>
            <a:pPr algn="ctr"/>
            <a:r>
              <a:rPr lang="en-IN" sz="3000" b="1" dirty="0" smtClean="0">
                <a:solidFill>
                  <a:srgbClr val="FF0000"/>
                </a:solidFill>
                <a:effectLst>
                  <a:outerShdw blurRad="38100" dist="38100" dir="2700000" algn="tl">
                    <a:srgbClr val="000000">
                      <a:alpha val="43137"/>
                    </a:srgbClr>
                  </a:outerShdw>
                </a:effectLst>
                <a:latin typeface="+mj-lt"/>
                <a:ea typeface="+mj-ea"/>
                <a:cs typeface="+mj-cs"/>
              </a:rPr>
              <a:t>Are Project activities centralized?</a:t>
            </a:r>
            <a:endParaRPr lang="en-GB" sz="3000" b="1" dirty="0">
              <a:solidFill>
                <a:srgbClr val="FF0000"/>
              </a:solidFill>
              <a:effectLst>
                <a:outerShdw blurRad="38100" dist="38100" dir="2700000" algn="tl">
                  <a:srgbClr val="000000">
                    <a:alpha val="43137"/>
                  </a:srgbClr>
                </a:outerShdw>
              </a:effectLst>
              <a:latin typeface="+mj-lt"/>
              <a:ea typeface="+mj-ea"/>
              <a:cs typeface="+mj-cs"/>
            </a:endParaRPr>
          </a:p>
        </p:txBody>
      </p:sp>
      <p:pic>
        <p:nvPicPr>
          <p:cNvPr id="7"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28600" y="1093784"/>
            <a:ext cx="8534400" cy="5355312"/>
          </a:xfrm>
          <a:prstGeom prst="rect">
            <a:avLst/>
          </a:prstGeom>
        </p:spPr>
        <p:txBody>
          <a:bodyPr wrap="square">
            <a:spAutoFit/>
          </a:bodyPr>
          <a:lstStyle/>
          <a:p>
            <a:pPr>
              <a:spcBef>
                <a:spcPts val="600"/>
              </a:spcBef>
            </a:pPr>
            <a:r>
              <a:rPr lang="en-US" sz="2400" b="1" i="1" dirty="0" smtClean="0">
                <a:solidFill>
                  <a:srgbClr val="FF0000"/>
                </a:solidFill>
                <a:effectLst>
                  <a:outerShdw blurRad="38100" dist="38100" dir="2700000" algn="tl">
                    <a:srgbClr val="000000">
                      <a:alpha val="43137"/>
                    </a:srgbClr>
                  </a:outerShdw>
                </a:effectLst>
              </a:rPr>
              <a:t>River Basin Assessment and Flood forecasting: </a:t>
            </a:r>
          </a:p>
          <a:p>
            <a:pPr>
              <a:spcBef>
                <a:spcPts val="600"/>
              </a:spcBef>
            </a:pPr>
            <a:r>
              <a:rPr lang="en-US" sz="2400" b="1" i="1" dirty="0" smtClean="0">
                <a:solidFill>
                  <a:srgbClr val="00009E"/>
                </a:solidFill>
                <a:effectLst>
                  <a:outerShdw blurRad="38100" dist="38100" dir="2700000" algn="tl">
                    <a:srgbClr val="000000">
                      <a:alpha val="43137"/>
                    </a:srgbClr>
                  </a:outerShdw>
                </a:effectLst>
              </a:rPr>
              <a:t>Both central and State level modelling activities are included.</a:t>
            </a:r>
          </a:p>
          <a:p>
            <a:pPr>
              <a:spcBef>
                <a:spcPts val="600"/>
              </a:spcBef>
            </a:pPr>
            <a:r>
              <a:rPr lang="en-US" sz="2400" b="1" i="1" dirty="0" smtClean="0">
                <a:solidFill>
                  <a:srgbClr val="00009E"/>
                </a:solidFill>
                <a:effectLst>
                  <a:outerShdw blurRad="38100" dist="38100" dir="2700000" algn="tl">
                    <a:srgbClr val="000000">
                      <a:alpha val="43137"/>
                    </a:srgbClr>
                  </a:outerShdw>
                </a:effectLst>
              </a:rPr>
              <a:t>Central shall work on Macro River Basin</a:t>
            </a:r>
            <a:r>
              <a:rPr lang="en-US" sz="2400" b="1" i="1" dirty="0">
                <a:solidFill>
                  <a:srgbClr val="00009E"/>
                </a:solidFill>
                <a:effectLst>
                  <a:outerShdw blurRad="38100" dist="38100" dir="2700000" algn="tl">
                    <a:srgbClr val="000000">
                      <a:alpha val="43137"/>
                    </a:srgbClr>
                  </a:outerShdw>
                </a:effectLst>
              </a:rPr>
              <a:t> </a:t>
            </a:r>
            <a:r>
              <a:rPr lang="en-US" sz="2400" b="1" i="1" dirty="0" smtClean="0">
                <a:solidFill>
                  <a:srgbClr val="00009E"/>
                </a:solidFill>
                <a:effectLst>
                  <a:outerShdw blurRad="38100" dist="38100" dir="2700000" algn="tl">
                    <a:srgbClr val="000000">
                      <a:alpha val="43137"/>
                    </a:srgbClr>
                  </a:outerShdw>
                </a:effectLst>
              </a:rPr>
              <a:t>while states will setup for sub-basin and will actively participate in Macro RB.</a:t>
            </a:r>
          </a:p>
          <a:p>
            <a:pPr>
              <a:spcBef>
                <a:spcPts val="600"/>
              </a:spcBef>
            </a:pPr>
            <a:endParaRPr lang="en-US" sz="2400" b="1" i="1" dirty="0" smtClean="0">
              <a:solidFill>
                <a:srgbClr val="00009E"/>
              </a:solidFill>
              <a:effectLst>
                <a:outerShdw blurRad="38100" dist="38100" dir="2700000" algn="tl">
                  <a:srgbClr val="000000">
                    <a:alpha val="43137"/>
                  </a:srgbClr>
                </a:outerShdw>
              </a:effectLst>
            </a:endParaRPr>
          </a:p>
          <a:p>
            <a:pPr>
              <a:spcBef>
                <a:spcPts val="600"/>
              </a:spcBef>
            </a:pPr>
            <a:r>
              <a:rPr lang="en-US" sz="2400" b="1" i="1" dirty="0" smtClean="0">
                <a:solidFill>
                  <a:srgbClr val="00009E"/>
                </a:solidFill>
                <a:effectLst>
                  <a:outerShdw blurRad="38100" dist="38100" dir="2700000" algn="tl">
                    <a:srgbClr val="000000">
                      <a:alpha val="43137"/>
                    </a:srgbClr>
                  </a:outerShdw>
                </a:effectLst>
              </a:rPr>
              <a:t>For instance: In Krishna Basin, MH has set up for Upper </a:t>
            </a:r>
            <a:r>
              <a:rPr lang="en-US" sz="2400" b="1" i="1" dirty="0" err="1" smtClean="0">
                <a:solidFill>
                  <a:srgbClr val="00009E"/>
                </a:solidFill>
                <a:effectLst>
                  <a:outerShdw blurRad="38100" dist="38100" dir="2700000" algn="tl">
                    <a:srgbClr val="000000">
                      <a:alpha val="43137"/>
                    </a:srgbClr>
                  </a:outerShdw>
                </a:effectLst>
              </a:rPr>
              <a:t>Bhima</a:t>
            </a:r>
            <a:r>
              <a:rPr lang="en-US" sz="2400" b="1" i="1" dirty="0" smtClean="0">
                <a:solidFill>
                  <a:srgbClr val="00009E"/>
                </a:solidFill>
                <a:effectLst>
                  <a:outerShdw blurRad="38100" dist="38100" dir="2700000" algn="tl">
                    <a:srgbClr val="000000">
                      <a:alpha val="43137"/>
                    </a:srgbClr>
                  </a:outerShdw>
                </a:effectLst>
              </a:rPr>
              <a:t> and Krishna, now CWC can integrate for interstate Krishna Basin Main river. However, if lower riparian, KT, AP/TE also want to set up for their tributaries and/or for entire basin, they can develop as well. </a:t>
            </a:r>
          </a:p>
          <a:p>
            <a:pPr>
              <a:spcBef>
                <a:spcPts val="600"/>
              </a:spcBef>
            </a:pPr>
            <a:endParaRPr lang="en-US" sz="2400" b="1" i="1" dirty="0" smtClean="0">
              <a:solidFill>
                <a:srgbClr val="00009E"/>
              </a:solidFill>
              <a:effectLst>
                <a:outerShdw blurRad="38100" dist="38100" dir="2700000" algn="tl">
                  <a:srgbClr val="000000">
                    <a:alpha val="43137"/>
                  </a:srgbClr>
                </a:outerShdw>
              </a:effectLst>
            </a:endParaRPr>
          </a:p>
          <a:p>
            <a:pPr>
              <a:spcBef>
                <a:spcPts val="600"/>
              </a:spcBef>
            </a:pPr>
            <a:r>
              <a:rPr lang="en-US" sz="2400" b="1" i="1" dirty="0" smtClean="0">
                <a:solidFill>
                  <a:srgbClr val="00009E"/>
                </a:solidFill>
                <a:effectLst>
                  <a:outerShdw blurRad="38100" dist="38100" dir="2700000" algn="tl">
                    <a:srgbClr val="000000">
                      <a:alpha val="43137"/>
                    </a:srgbClr>
                  </a:outerShdw>
                </a:effectLst>
              </a:rPr>
              <a:t>Similarly, West Bengal being lower Riparian can start to setup FF for the their River basins in consultation with upper </a:t>
            </a:r>
            <a:r>
              <a:rPr lang="en-US" sz="2400" b="1" i="1" dirty="0" err="1" smtClean="0">
                <a:solidFill>
                  <a:srgbClr val="00009E"/>
                </a:solidFill>
                <a:effectLst>
                  <a:outerShdw blurRad="38100" dist="38100" dir="2700000" algn="tl">
                    <a:srgbClr val="000000">
                      <a:alpha val="43137"/>
                    </a:srgbClr>
                  </a:outerShdw>
                </a:effectLst>
              </a:rPr>
              <a:t>Riparians</a:t>
            </a:r>
            <a:r>
              <a:rPr lang="en-US" sz="2400" b="1" i="1" dirty="0" smtClean="0">
                <a:solidFill>
                  <a:srgbClr val="00009E"/>
                </a:solidFill>
                <a:effectLst>
                  <a:outerShdw blurRad="38100" dist="38100" dir="2700000" algn="tl">
                    <a:srgbClr val="000000">
                      <a:alpha val="43137"/>
                    </a:srgbClr>
                  </a:outerShdw>
                </a:effectLst>
              </a:rPr>
              <a:t> and CWC.</a:t>
            </a:r>
          </a:p>
        </p:txBody>
      </p:sp>
    </p:spTree>
    <p:extLst>
      <p:ext uri="{BB962C8B-B14F-4D97-AF65-F5344CB8AC3E}">
        <p14:creationId xmlns:p14="http://schemas.microsoft.com/office/powerpoint/2010/main" val="33945595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17</a:t>
            </a:fld>
            <a:endParaRPr lang="en-US" sz="1000">
              <a:latin typeface="+mn-lt"/>
            </a:endParaRPr>
          </a:p>
        </p:txBody>
      </p:sp>
      <p:sp>
        <p:nvSpPr>
          <p:cNvPr id="3" name="Rectangle 2"/>
          <p:cNvSpPr/>
          <p:nvPr/>
        </p:nvSpPr>
        <p:spPr>
          <a:xfrm>
            <a:off x="228600" y="112506"/>
            <a:ext cx="8305800" cy="553998"/>
          </a:xfrm>
          <a:prstGeom prst="rect">
            <a:avLst/>
          </a:prstGeom>
        </p:spPr>
        <p:txBody>
          <a:bodyPr wrap="square">
            <a:spAutoFit/>
          </a:bodyPr>
          <a:lstStyle/>
          <a:p>
            <a:pPr algn="ctr"/>
            <a:r>
              <a:rPr lang="en-IN" sz="3000" b="1" dirty="0" smtClean="0">
                <a:solidFill>
                  <a:srgbClr val="FF0000"/>
                </a:solidFill>
                <a:effectLst>
                  <a:outerShdw blurRad="38100" dist="38100" dir="2700000" algn="tl">
                    <a:srgbClr val="000000">
                      <a:alpha val="43137"/>
                    </a:srgbClr>
                  </a:outerShdw>
                </a:effectLst>
                <a:latin typeface="+mj-lt"/>
                <a:ea typeface="+mj-ea"/>
                <a:cs typeface="+mj-cs"/>
              </a:rPr>
              <a:t>Are Project activities centralized?</a:t>
            </a:r>
            <a:endParaRPr lang="en-GB" sz="3000" b="1" dirty="0">
              <a:solidFill>
                <a:srgbClr val="FF0000"/>
              </a:solidFill>
              <a:effectLst>
                <a:outerShdw blurRad="38100" dist="38100" dir="2700000" algn="tl">
                  <a:srgbClr val="000000">
                    <a:alpha val="43137"/>
                  </a:srgbClr>
                </a:outerShdw>
              </a:effectLst>
              <a:latin typeface="+mj-lt"/>
              <a:ea typeface="+mj-ea"/>
              <a:cs typeface="+mj-cs"/>
            </a:endParaRPr>
          </a:p>
        </p:txBody>
      </p:sp>
      <p:pic>
        <p:nvPicPr>
          <p:cNvPr id="7"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14300" y="1093785"/>
            <a:ext cx="8945258" cy="4247317"/>
          </a:xfrm>
          <a:prstGeom prst="rect">
            <a:avLst/>
          </a:prstGeom>
        </p:spPr>
        <p:txBody>
          <a:bodyPr wrap="square">
            <a:spAutoFit/>
          </a:bodyPr>
          <a:lstStyle/>
          <a:p>
            <a:pPr>
              <a:spcBef>
                <a:spcPts val="600"/>
              </a:spcBef>
            </a:pPr>
            <a:r>
              <a:rPr lang="en-US" sz="2400" b="1" i="1" dirty="0" smtClean="0">
                <a:solidFill>
                  <a:srgbClr val="FF0000"/>
                </a:solidFill>
                <a:effectLst>
                  <a:outerShdw blurRad="38100" dist="38100" dir="2700000" algn="tl">
                    <a:srgbClr val="000000">
                      <a:alpha val="43137"/>
                    </a:srgbClr>
                  </a:outerShdw>
                </a:effectLst>
              </a:rPr>
              <a:t>Training:</a:t>
            </a:r>
          </a:p>
          <a:p>
            <a:pPr>
              <a:spcBef>
                <a:spcPts val="600"/>
              </a:spcBef>
            </a:pPr>
            <a:endParaRPr lang="en-US" sz="2400" b="1" i="1" dirty="0">
              <a:solidFill>
                <a:srgbClr val="00009E"/>
              </a:solidFill>
              <a:effectLst>
                <a:outerShdw blurRad="38100" dist="38100" dir="2700000" algn="tl">
                  <a:srgbClr val="000000">
                    <a:alpha val="43137"/>
                  </a:srgbClr>
                </a:outerShdw>
              </a:effectLst>
            </a:endParaRPr>
          </a:p>
          <a:p>
            <a:pPr>
              <a:spcBef>
                <a:spcPts val="600"/>
              </a:spcBef>
            </a:pPr>
            <a:r>
              <a:rPr lang="en-US" sz="2400" b="1" i="1" dirty="0" smtClean="0">
                <a:solidFill>
                  <a:srgbClr val="00009E"/>
                </a:solidFill>
                <a:effectLst>
                  <a:outerShdw blurRad="38100" dist="38100" dir="2700000" algn="tl">
                    <a:srgbClr val="000000">
                      <a:alpha val="43137"/>
                    </a:srgbClr>
                  </a:outerShdw>
                </a:effectLst>
              </a:rPr>
              <a:t>Although NIH is the nodal agency, States are encouraged to collaborate with reputed Institutes and even develop training program.</a:t>
            </a:r>
          </a:p>
          <a:p>
            <a:pPr>
              <a:spcBef>
                <a:spcPts val="600"/>
              </a:spcBef>
            </a:pPr>
            <a:endParaRPr lang="en-US" sz="2400" b="1" i="1" dirty="0" smtClean="0">
              <a:solidFill>
                <a:srgbClr val="00009E"/>
              </a:solidFill>
              <a:effectLst>
                <a:outerShdw blurRad="38100" dist="38100" dir="2700000" algn="tl">
                  <a:srgbClr val="000000">
                    <a:alpha val="43137"/>
                  </a:srgbClr>
                </a:outerShdw>
              </a:effectLst>
            </a:endParaRPr>
          </a:p>
          <a:p>
            <a:pPr>
              <a:spcBef>
                <a:spcPts val="600"/>
              </a:spcBef>
            </a:pPr>
            <a:r>
              <a:rPr lang="en-US" sz="2400" b="1" i="1" dirty="0" smtClean="0">
                <a:solidFill>
                  <a:srgbClr val="00009E"/>
                </a:solidFill>
                <a:effectLst>
                  <a:outerShdw blurRad="38100" dist="38100" dir="2700000" algn="tl">
                    <a:srgbClr val="000000">
                      <a:alpha val="43137"/>
                    </a:srgbClr>
                  </a:outerShdw>
                </a:effectLst>
              </a:rPr>
              <a:t>NIH can be informed so that they can also think of using same system and help others to learn.</a:t>
            </a:r>
          </a:p>
          <a:p>
            <a:pPr>
              <a:spcBef>
                <a:spcPts val="600"/>
              </a:spcBef>
            </a:pPr>
            <a:endParaRPr lang="en-US" sz="2400" b="1" i="1" dirty="0">
              <a:solidFill>
                <a:srgbClr val="00009E"/>
              </a:solidFill>
              <a:effectLst>
                <a:outerShdw blurRad="38100" dist="38100" dir="2700000" algn="tl">
                  <a:srgbClr val="000000">
                    <a:alpha val="43137"/>
                  </a:srgbClr>
                </a:outerShdw>
              </a:effectLst>
            </a:endParaRPr>
          </a:p>
          <a:p>
            <a:pPr>
              <a:spcBef>
                <a:spcPts val="600"/>
              </a:spcBef>
            </a:pPr>
            <a:r>
              <a:rPr lang="en-US" sz="2400" b="1" i="1" dirty="0" smtClean="0">
                <a:solidFill>
                  <a:srgbClr val="00009E"/>
                </a:solidFill>
                <a:effectLst>
                  <a:outerShdw blurRad="38100" dist="38100" dir="2700000" algn="tl">
                    <a:srgbClr val="000000">
                      <a:alpha val="43137"/>
                    </a:srgbClr>
                  </a:outerShdw>
                </a:effectLst>
              </a:rPr>
              <a:t>It means states are also welcome to take the lead!</a:t>
            </a:r>
          </a:p>
        </p:txBody>
      </p:sp>
    </p:spTree>
    <p:extLst>
      <p:ext uri="{BB962C8B-B14F-4D97-AF65-F5344CB8AC3E}">
        <p14:creationId xmlns:p14="http://schemas.microsoft.com/office/powerpoint/2010/main" val="32013344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18</a:t>
            </a:fld>
            <a:endParaRPr lang="en-US" sz="1000">
              <a:latin typeface="+mn-lt"/>
            </a:endParaRPr>
          </a:p>
        </p:txBody>
      </p:sp>
      <p:sp>
        <p:nvSpPr>
          <p:cNvPr id="3" name="Rectangle 2"/>
          <p:cNvSpPr/>
          <p:nvPr/>
        </p:nvSpPr>
        <p:spPr>
          <a:xfrm>
            <a:off x="228600" y="112506"/>
            <a:ext cx="8305800" cy="553998"/>
          </a:xfrm>
          <a:prstGeom prst="rect">
            <a:avLst/>
          </a:prstGeom>
        </p:spPr>
        <p:txBody>
          <a:bodyPr wrap="square">
            <a:spAutoFit/>
          </a:bodyPr>
          <a:lstStyle/>
          <a:p>
            <a:pPr algn="ctr"/>
            <a:r>
              <a:rPr lang="en-IN" sz="3000" b="1" dirty="0" smtClean="0">
                <a:solidFill>
                  <a:srgbClr val="FF0000"/>
                </a:solidFill>
                <a:effectLst>
                  <a:outerShdw blurRad="38100" dist="38100" dir="2700000" algn="tl">
                    <a:srgbClr val="000000">
                      <a:alpha val="43137"/>
                    </a:srgbClr>
                  </a:outerShdw>
                </a:effectLst>
                <a:latin typeface="+mj-lt"/>
                <a:ea typeface="+mj-ea"/>
                <a:cs typeface="+mj-cs"/>
              </a:rPr>
              <a:t>Are Project activities centralized?</a:t>
            </a:r>
            <a:endParaRPr lang="en-GB" sz="3000" b="1" dirty="0">
              <a:solidFill>
                <a:srgbClr val="FF0000"/>
              </a:solidFill>
              <a:effectLst>
                <a:outerShdw blurRad="38100" dist="38100" dir="2700000" algn="tl">
                  <a:srgbClr val="000000">
                    <a:alpha val="43137"/>
                  </a:srgbClr>
                </a:outerShdw>
              </a:effectLst>
              <a:latin typeface="+mj-lt"/>
              <a:ea typeface="+mj-ea"/>
              <a:cs typeface="+mj-cs"/>
            </a:endParaRPr>
          </a:p>
        </p:txBody>
      </p:sp>
      <p:pic>
        <p:nvPicPr>
          <p:cNvPr id="7"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75771" y="1371600"/>
            <a:ext cx="8534400" cy="2908489"/>
          </a:xfrm>
          <a:prstGeom prst="rect">
            <a:avLst/>
          </a:prstGeom>
        </p:spPr>
        <p:txBody>
          <a:bodyPr wrap="square">
            <a:spAutoFit/>
          </a:bodyPr>
          <a:lstStyle/>
          <a:p>
            <a:pPr>
              <a:spcBef>
                <a:spcPts val="600"/>
              </a:spcBef>
            </a:pPr>
            <a:r>
              <a:rPr lang="en-US" sz="2400" b="1" i="1" dirty="0" err="1" smtClean="0">
                <a:solidFill>
                  <a:srgbClr val="FF0000"/>
                </a:solidFill>
                <a:effectLst>
                  <a:outerShdw blurRad="38100" dist="38100" dir="2700000" algn="tl">
                    <a:srgbClr val="000000">
                      <a:alpha val="43137"/>
                    </a:srgbClr>
                  </a:outerShdw>
                </a:effectLst>
              </a:rPr>
              <a:t>Hydromet</a:t>
            </a:r>
            <a:r>
              <a:rPr lang="en-US" sz="2400" b="1" i="1" dirty="0" smtClean="0">
                <a:solidFill>
                  <a:srgbClr val="FF0000"/>
                </a:solidFill>
                <a:effectLst>
                  <a:outerShdw blurRad="38100" dist="38100" dir="2700000" algn="tl">
                    <a:srgbClr val="000000">
                      <a:alpha val="43137"/>
                    </a:srgbClr>
                  </a:outerShdw>
                </a:effectLst>
              </a:rPr>
              <a:t> procurement:</a:t>
            </a:r>
          </a:p>
          <a:p>
            <a:pPr>
              <a:spcBef>
                <a:spcPts val="600"/>
              </a:spcBef>
            </a:pPr>
            <a:r>
              <a:rPr lang="en-US" sz="2400" b="1" i="1" dirty="0" smtClean="0">
                <a:solidFill>
                  <a:srgbClr val="00009E"/>
                </a:solidFill>
                <a:effectLst>
                  <a:outerShdw blurRad="38100" dist="38100" dir="2700000" algn="tl">
                    <a:srgbClr val="000000">
                      <a:alpha val="43137"/>
                    </a:srgbClr>
                  </a:outerShdw>
                </a:effectLst>
              </a:rPr>
              <a:t>There is a plan to introduce Framework agreement by central, however till then States are advised to proceed with full </a:t>
            </a:r>
            <a:r>
              <a:rPr lang="en-US" sz="2400" b="1" i="1" dirty="0" err="1" smtClean="0">
                <a:solidFill>
                  <a:srgbClr val="00009E"/>
                </a:solidFill>
                <a:effectLst>
                  <a:outerShdw blurRad="38100" dist="38100" dir="2700000" algn="tl">
                    <a:srgbClr val="000000">
                      <a:alpha val="43137"/>
                    </a:srgbClr>
                  </a:outerShdw>
                </a:effectLst>
              </a:rPr>
              <a:t>Hydromet</a:t>
            </a:r>
            <a:r>
              <a:rPr lang="en-US" sz="2400" b="1" i="1" dirty="0" smtClean="0">
                <a:solidFill>
                  <a:srgbClr val="00009E"/>
                </a:solidFill>
                <a:effectLst>
                  <a:outerShdw blurRad="38100" dist="38100" dir="2700000" algn="tl">
                    <a:srgbClr val="000000">
                      <a:alpha val="43137"/>
                    </a:srgbClr>
                  </a:outerShdw>
                </a:effectLst>
              </a:rPr>
              <a:t> bid document and commence processing.</a:t>
            </a:r>
          </a:p>
          <a:p>
            <a:pPr>
              <a:spcBef>
                <a:spcPts val="600"/>
              </a:spcBef>
            </a:pPr>
            <a:endParaRPr lang="en-US" sz="2400" b="1" i="1" dirty="0" smtClean="0">
              <a:solidFill>
                <a:srgbClr val="00009E"/>
              </a:solidFill>
              <a:effectLst>
                <a:outerShdw blurRad="38100" dist="38100" dir="2700000" algn="tl">
                  <a:srgbClr val="000000">
                    <a:alpha val="43137"/>
                  </a:srgbClr>
                </a:outerShdw>
              </a:effectLst>
            </a:endParaRPr>
          </a:p>
          <a:p>
            <a:pPr>
              <a:spcBef>
                <a:spcPts val="600"/>
              </a:spcBef>
            </a:pPr>
            <a:r>
              <a:rPr lang="en-US" sz="2400" b="1" i="1" dirty="0" smtClean="0">
                <a:solidFill>
                  <a:srgbClr val="00009E"/>
                </a:solidFill>
                <a:effectLst>
                  <a:outerShdw blurRad="38100" dist="38100" dir="2700000" algn="tl">
                    <a:srgbClr val="000000">
                      <a:alpha val="43137"/>
                    </a:srgbClr>
                  </a:outerShdw>
                </a:effectLst>
              </a:rPr>
              <a:t>Framework Agreement would facilitate technical evaluation by shortlisting makes and models of sensors. </a:t>
            </a:r>
          </a:p>
        </p:txBody>
      </p:sp>
      <p:sp>
        <p:nvSpPr>
          <p:cNvPr id="8" name="Rectangle 7"/>
          <p:cNvSpPr/>
          <p:nvPr/>
        </p:nvSpPr>
        <p:spPr>
          <a:xfrm>
            <a:off x="160377" y="4842062"/>
            <a:ext cx="8534400" cy="1723549"/>
          </a:xfrm>
          <a:prstGeom prst="rect">
            <a:avLst/>
          </a:prstGeom>
        </p:spPr>
        <p:txBody>
          <a:bodyPr wrap="square">
            <a:spAutoFit/>
          </a:bodyPr>
          <a:lstStyle/>
          <a:p>
            <a:pPr>
              <a:spcBef>
                <a:spcPts val="600"/>
              </a:spcBef>
            </a:pPr>
            <a:r>
              <a:rPr lang="en-US" sz="2400" b="1" i="1" dirty="0" smtClean="0">
                <a:solidFill>
                  <a:srgbClr val="FF0000"/>
                </a:solidFill>
                <a:effectLst>
                  <a:outerShdw blurRad="38100" dist="38100" dir="2700000" algn="tl">
                    <a:srgbClr val="000000">
                      <a:alpha val="43137"/>
                    </a:srgbClr>
                  </a:outerShdw>
                </a:effectLst>
              </a:rPr>
              <a:t>WQ Lab and Geophysics Equipment </a:t>
            </a:r>
            <a:endParaRPr lang="en-US" sz="2400" b="1" i="1" dirty="0">
              <a:solidFill>
                <a:srgbClr val="00009E"/>
              </a:solidFill>
              <a:effectLst>
                <a:outerShdw blurRad="38100" dist="38100" dir="2700000" algn="tl">
                  <a:srgbClr val="000000">
                    <a:alpha val="43137"/>
                  </a:srgbClr>
                </a:outerShdw>
              </a:effectLst>
            </a:endParaRPr>
          </a:p>
          <a:p>
            <a:pPr>
              <a:spcBef>
                <a:spcPts val="600"/>
              </a:spcBef>
            </a:pPr>
            <a:r>
              <a:rPr lang="en-US" sz="2400" b="1" i="1" dirty="0" smtClean="0">
                <a:solidFill>
                  <a:srgbClr val="00009E"/>
                </a:solidFill>
                <a:effectLst>
                  <a:outerShdw blurRad="38100" dist="38100" dir="2700000" algn="tl">
                    <a:srgbClr val="000000">
                      <a:alpha val="43137"/>
                    </a:srgbClr>
                  </a:outerShdw>
                </a:effectLst>
              </a:rPr>
              <a:t>Framework Agreement- With assistance from DGS&amp;D (Rate contract).</a:t>
            </a:r>
          </a:p>
          <a:p>
            <a:pPr>
              <a:spcBef>
                <a:spcPts val="600"/>
              </a:spcBef>
            </a:pPr>
            <a:endParaRPr lang="en-US" sz="2400" b="1" i="1" dirty="0" smtClean="0">
              <a:solidFill>
                <a:srgbClr val="00009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00461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19</a:t>
            </a:fld>
            <a:endParaRPr lang="en-US" sz="1000">
              <a:latin typeface="+mn-lt"/>
            </a:endParaRPr>
          </a:p>
        </p:txBody>
      </p:sp>
      <p:sp>
        <p:nvSpPr>
          <p:cNvPr id="3" name="Rectangle 2"/>
          <p:cNvSpPr/>
          <p:nvPr/>
        </p:nvSpPr>
        <p:spPr>
          <a:xfrm>
            <a:off x="228600" y="112506"/>
            <a:ext cx="8305800" cy="553998"/>
          </a:xfrm>
          <a:prstGeom prst="rect">
            <a:avLst/>
          </a:prstGeom>
        </p:spPr>
        <p:txBody>
          <a:bodyPr wrap="square">
            <a:spAutoFit/>
          </a:bodyPr>
          <a:lstStyle/>
          <a:p>
            <a:pPr algn="ctr"/>
            <a:r>
              <a:rPr lang="en-IN" sz="3000" b="1" dirty="0" smtClean="0">
                <a:solidFill>
                  <a:srgbClr val="FF0000"/>
                </a:solidFill>
                <a:effectLst>
                  <a:outerShdw blurRad="38100" dist="38100" dir="2700000" algn="tl">
                    <a:srgbClr val="000000">
                      <a:alpha val="43137"/>
                    </a:srgbClr>
                  </a:outerShdw>
                </a:effectLst>
                <a:latin typeface="+mj-lt"/>
                <a:ea typeface="+mj-ea"/>
                <a:cs typeface="+mj-cs"/>
              </a:rPr>
              <a:t>Technical support and Manpower</a:t>
            </a:r>
            <a:endParaRPr lang="en-GB" sz="3000" b="1" dirty="0">
              <a:solidFill>
                <a:srgbClr val="FF0000"/>
              </a:solidFill>
              <a:effectLst>
                <a:outerShdw blurRad="38100" dist="38100" dir="2700000" algn="tl">
                  <a:srgbClr val="000000">
                    <a:alpha val="43137"/>
                  </a:srgbClr>
                </a:outerShdw>
              </a:effectLst>
              <a:latin typeface="+mj-lt"/>
              <a:ea typeface="+mj-ea"/>
              <a:cs typeface="+mj-cs"/>
            </a:endParaRPr>
          </a:p>
        </p:txBody>
      </p:sp>
      <p:pic>
        <p:nvPicPr>
          <p:cNvPr id="7"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86947" y="1035297"/>
            <a:ext cx="8534400" cy="8032968"/>
          </a:xfrm>
          <a:prstGeom prst="rect">
            <a:avLst/>
          </a:prstGeom>
        </p:spPr>
        <p:txBody>
          <a:bodyPr wrap="square">
            <a:spAutoFit/>
          </a:bodyPr>
          <a:lstStyle/>
          <a:p>
            <a:pPr marL="342900" indent="-342900">
              <a:spcBef>
                <a:spcPts val="600"/>
              </a:spcBef>
              <a:buFontTx/>
              <a:buChar char="-"/>
            </a:pPr>
            <a:r>
              <a:rPr lang="en-US" sz="2400" b="1" i="1" dirty="0" err="1" smtClean="0">
                <a:solidFill>
                  <a:srgbClr val="00009E"/>
                </a:solidFill>
                <a:effectLst>
                  <a:outerShdw blurRad="38100" dist="38100" dir="2700000" algn="tl">
                    <a:srgbClr val="000000">
                      <a:alpha val="43137"/>
                    </a:srgbClr>
                  </a:outerShdw>
                </a:effectLst>
              </a:rPr>
              <a:t>MoWR</a:t>
            </a:r>
            <a:r>
              <a:rPr lang="en-US" sz="2400" b="1" i="1" dirty="0" smtClean="0">
                <a:solidFill>
                  <a:srgbClr val="00009E"/>
                </a:solidFill>
                <a:effectLst>
                  <a:outerShdw blurRad="38100" dist="38100" dir="2700000" algn="tl">
                    <a:srgbClr val="000000">
                      <a:alpha val="43137"/>
                    </a:srgbClr>
                  </a:outerShdw>
                </a:effectLst>
              </a:rPr>
              <a:t>  is expected to provide </a:t>
            </a:r>
            <a:r>
              <a:rPr lang="en-US" sz="2400" b="1" i="1" dirty="0" err="1" smtClean="0">
                <a:solidFill>
                  <a:srgbClr val="00009E"/>
                </a:solidFill>
                <a:effectLst>
                  <a:outerShdw blurRad="38100" dist="38100" dir="2700000" algn="tl">
                    <a:srgbClr val="000000">
                      <a:alpha val="43137"/>
                    </a:srgbClr>
                  </a:outerShdw>
                </a:effectLst>
              </a:rPr>
              <a:t>Hydromet</a:t>
            </a:r>
            <a:r>
              <a:rPr lang="en-US" sz="2400" b="1" i="1" dirty="0" smtClean="0">
                <a:solidFill>
                  <a:srgbClr val="00009E"/>
                </a:solidFill>
                <a:effectLst>
                  <a:outerShdw blurRad="38100" dist="38100" dir="2700000" algn="tl">
                    <a:srgbClr val="000000">
                      <a:alpha val="43137"/>
                    </a:srgbClr>
                  </a:outerShdw>
                </a:effectLst>
              </a:rPr>
              <a:t> Experts at regional level for close consultation to the states through TAMC.</a:t>
            </a:r>
          </a:p>
          <a:p>
            <a:pPr marL="342900" indent="-342900">
              <a:spcBef>
                <a:spcPts val="600"/>
              </a:spcBef>
              <a:buFontTx/>
              <a:buChar char="-"/>
            </a:pPr>
            <a:r>
              <a:rPr lang="en-US" sz="2400" b="1" i="1" dirty="0" smtClean="0">
                <a:solidFill>
                  <a:srgbClr val="00009E"/>
                </a:solidFill>
                <a:effectLst>
                  <a:outerShdw blurRad="38100" dist="38100" dir="2700000" algn="tl">
                    <a:srgbClr val="000000">
                      <a:alpha val="43137"/>
                    </a:srgbClr>
                  </a:outerShdw>
                </a:effectLst>
              </a:rPr>
              <a:t>NIH is being requested to provide Modelers in each state so that they can help setting up river basin database and models under their guidance. However if some states are capable of having their own, they are welcome to do so.</a:t>
            </a:r>
          </a:p>
          <a:p>
            <a:pPr marL="342900" indent="-342900">
              <a:spcBef>
                <a:spcPts val="600"/>
              </a:spcBef>
              <a:buFontTx/>
              <a:buChar char="-"/>
            </a:pPr>
            <a:r>
              <a:rPr lang="en-US" sz="2400" b="1" i="1" dirty="0" smtClean="0">
                <a:solidFill>
                  <a:srgbClr val="00009E"/>
                </a:solidFill>
                <a:effectLst>
                  <a:outerShdw blurRad="38100" dist="38100" dir="2700000" algn="tl">
                    <a:srgbClr val="000000">
                      <a:alpha val="43137"/>
                    </a:srgbClr>
                  </a:outerShdw>
                </a:effectLst>
              </a:rPr>
              <a:t>Some states have system having contract staff that will be covered under Operating cost.</a:t>
            </a:r>
          </a:p>
          <a:p>
            <a:pPr marL="342900" indent="-342900">
              <a:spcBef>
                <a:spcPts val="600"/>
              </a:spcBef>
              <a:buFontTx/>
              <a:buChar char="-"/>
            </a:pPr>
            <a:r>
              <a:rPr lang="en-US" sz="2400" b="1" i="1" dirty="0" smtClean="0">
                <a:solidFill>
                  <a:srgbClr val="00009E"/>
                </a:solidFill>
                <a:effectLst>
                  <a:outerShdw blurRad="38100" dist="38100" dir="2700000" algn="tl">
                    <a:srgbClr val="000000">
                      <a:alpha val="43137"/>
                    </a:srgbClr>
                  </a:outerShdw>
                </a:effectLst>
              </a:rPr>
              <a:t>However, there are large number of states which are not permitted contract staff, there are two means:</a:t>
            </a:r>
          </a:p>
          <a:p>
            <a:pPr marL="800100" lvl="1" indent="-342900">
              <a:spcBef>
                <a:spcPts val="600"/>
              </a:spcBef>
              <a:buFontTx/>
              <a:buChar char="-"/>
            </a:pPr>
            <a:r>
              <a:rPr lang="en-US" sz="2400" b="1" i="1" dirty="0" smtClean="0">
                <a:solidFill>
                  <a:srgbClr val="00009E"/>
                </a:solidFill>
                <a:effectLst>
                  <a:outerShdw blurRad="38100" dist="38100" dir="2700000" algn="tl">
                    <a:srgbClr val="000000">
                      <a:alpha val="43137"/>
                    </a:srgbClr>
                  </a:outerShdw>
                </a:effectLst>
              </a:rPr>
              <a:t>Hire through HR agency</a:t>
            </a:r>
          </a:p>
          <a:p>
            <a:pPr marL="800100" lvl="1" indent="-342900">
              <a:spcBef>
                <a:spcPts val="600"/>
              </a:spcBef>
              <a:buFontTx/>
              <a:buChar char="-"/>
            </a:pPr>
            <a:r>
              <a:rPr lang="en-US" sz="2400" b="1" i="1" dirty="0" smtClean="0">
                <a:solidFill>
                  <a:srgbClr val="00009E"/>
                </a:solidFill>
                <a:effectLst>
                  <a:outerShdw blurRad="38100" dist="38100" dir="2700000" algn="tl">
                    <a:srgbClr val="000000">
                      <a:alpha val="43137"/>
                    </a:srgbClr>
                  </a:outerShdw>
                </a:effectLst>
              </a:rPr>
              <a:t>Collaborate with Academia/R&amp;D/regional RS centers. </a:t>
            </a:r>
            <a:endParaRPr lang="en-US" sz="2400" b="1" i="1" dirty="0">
              <a:solidFill>
                <a:srgbClr val="00009E"/>
              </a:solidFill>
              <a:effectLst>
                <a:outerShdw blurRad="38100" dist="38100" dir="2700000" algn="tl">
                  <a:srgbClr val="000000">
                    <a:alpha val="43137"/>
                  </a:srgbClr>
                </a:outerShdw>
              </a:effectLst>
            </a:endParaRPr>
          </a:p>
          <a:p>
            <a:pPr>
              <a:spcBef>
                <a:spcPts val="600"/>
              </a:spcBef>
            </a:pPr>
            <a:endParaRPr lang="en-US" sz="2400" b="1" i="1" dirty="0" smtClean="0">
              <a:solidFill>
                <a:srgbClr val="00009E"/>
              </a:solidFill>
              <a:effectLst>
                <a:outerShdw blurRad="38100" dist="38100" dir="2700000" algn="tl">
                  <a:srgbClr val="000000">
                    <a:alpha val="43137"/>
                  </a:srgbClr>
                </a:outerShdw>
              </a:effectLst>
            </a:endParaRPr>
          </a:p>
          <a:p>
            <a:pPr marL="342900" indent="-342900">
              <a:spcBef>
                <a:spcPts val="600"/>
              </a:spcBef>
              <a:buFontTx/>
              <a:buChar char="-"/>
            </a:pPr>
            <a:endParaRPr lang="en-US" sz="2400" b="1" i="1" dirty="0" smtClean="0">
              <a:solidFill>
                <a:srgbClr val="00009E"/>
              </a:solidFill>
              <a:effectLst>
                <a:outerShdw blurRad="38100" dist="38100" dir="2700000" algn="tl">
                  <a:srgbClr val="000000">
                    <a:alpha val="43137"/>
                  </a:srgbClr>
                </a:outerShdw>
              </a:effectLst>
            </a:endParaRPr>
          </a:p>
          <a:p>
            <a:pPr>
              <a:spcBef>
                <a:spcPts val="600"/>
              </a:spcBef>
            </a:pPr>
            <a:endParaRPr lang="en-US" sz="2400" b="1" i="1" dirty="0" smtClean="0">
              <a:solidFill>
                <a:srgbClr val="00009E"/>
              </a:solidFill>
              <a:effectLst>
                <a:outerShdw blurRad="38100" dist="38100" dir="2700000" algn="tl">
                  <a:srgbClr val="000000">
                    <a:alpha val="43137"/>
                  </a:srgbClr>
                </a:outerShdw>
              </a:effectLst>
            </a:endParaRPr>
          </a:p>
          <a:p>
            <a:pPr>
              <a:spcBef>
                <a:spcPts val="600"/>
              </a:spcBef>
            </a:pPr>
            <a:endParaRPr lang="en-US" sz="2400" b="1" i="1" dirty="0" smtClean="0">
              <a:solidFill>
                <a:srgbClr val="00009E"/>
              </a:solidFill>
              <a:effectLst>
                <a:outerShdw blurRad="38100" dist="38100" dir="2700000" algn="tl">
                  <a:srgbClr val="000000">
                    <a:alpha val="43137"/>
                  </a:srgbClr>
                </a:outerShdw>
              </a:effectLst>
            </a:endParaRPr>
          </a:p>
          <a:p>
            <a:pPr marL="342900" indent="-342900">
              <a:spcBef>
                <a:spcPts val="600"/>
              </a:spcBef>
              <a:buFontTx/>
              <a:buChar char="-"/>
            </a:pPr>
            <a:endParaRPr lang="en-US" sz="2400" b="1" i="1" dirty="0" smtClean="0">
              <a:solidFill>
                <a:srgbClr val="00009E"/>
              </a:solidFill>
              <a:effectLst>
                <a:outerShdw blurRad="38100" dist="38100" dir="2700000" algn="tl">
                  <a:srgbClr val="000000">
                    <a:alpha val="43137"/>
                  </a:srgbClr>
                </a:outerShdw>
              </a:effectLst>
            </a:endParaRPr>
          </a:p>
          <a:p>
            <a:pPr>
              <a:spcBef>
                <a:spcPts val="600"/>
              </a:spcBef>
            </a:pPr>
            <a:endParaRPr lang="en-US" sz="2400" b="1" i="1" dirty="0">
              <a:solidFill>
                <a:srgbClr val="00009E"/>
              </a:solidFill>
              <a:effectLst>
                <a:outerShdw blurRad="38100" dist="38100" dir="2700000" algn="tl">
                  <a:srgbClr val="000000">
                    <a:alpha val="43137"/>
                  </a:srgbClr>
                </a:outerShdw>
              </a:effectLst>
            </a:endParaRPr>
          </a:p>
          <a:p>
            <a:pPr>
              <a:spcBef>
                <a:spcPts val="600"/>
              </a:spcBef>
            </a:pPr>
            <a:endParaRPr lang="en-US" sz="2400" b="1" i="1" dirty="0" smtClean="0">
              <a:solidFill>
                <a:srgbClr val="00009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752199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2</a:t>
            </a:fld>
            <a:endParaRPr lang="en-US" sz="1000">
              <a:latin typeface="+mn-lt"/>
            </a:endParaRPr>
          </a:p>
        </p:txBody>
      </p:sp>
      <p:sp>
        <p:nvSpPr>
          <p:cNvPr id="3" name="Rectangle 2"/>
          <p:cNvSpPr/>
          <p:nvPr/>
        </p:nvSpPr>
        <p:spPr>
          <a:xfrm>
            <a:off x="228600" y="112506"/>
            <a:ext cx="8305800" cy="553998"/>
          </a:xfrm>
          <a:prstGeom prst="rect">
            <a:avLst/>
          </a:prstGeom>
        </p:spPr>
        <p:txBody>
          <a:bodyPr wrap="square">
            <a:spAutoFit/>
          </a:bodyPr>
          <a:lstStyle/>
          <a:p>
            <a:pPr algn="ctr"/>
            <a:r>
              <a:rPr lang="en-IN" sz="3000" b="1" dirty="0" smtClean="0">
                <a:solidFill>
                  <a:srgbClr val="FF0000"/>
                </a:solidFill>
                <a:effectLst>
                  <a:outerShdw blurRad="38100" dist="38100" dir="2700000" algn="tl">
                    <a:srgbClr val="000000">
                      <a:alpha val="43137"/>
                    </a:srgbClr>
                  </a:outerShdw>
                </a:effectLst>
                <a:latin typeface="+mj-lt"/>
                <a:ea typeface="+mj-ea"/>
                <a:cs typeface="+mj-cs"/>
              </a:rPr>
              <a:t>Concepts of National Hydrology </a:t>
            </a:r>
            <a:r>
              <a:rPr lang="en-IN" sz="3000" b="1" dirty="0">
                <a:solidFill>
                  <a:srgbClr val="FF0000"/>
                </a:solidFill>
                <a:effectLst>
                  <a:outerShdw blurRad="38100" dist="38100" dir="2700000" algn="tl">
                    <a:srgbClr val="000000">
                      <a:alpha val="43137"/>
                    </a:srgbClr>
                  </a:outerShdw>
                </a:effectLst>
                <a:latin typeface="+mj-lt"/>
                <a:ea typeface="+mj-ea"/>
                <a:cs typeface="+mj-cs"/>
              </a:rPr>
              <a:t>Project </a:t>
            </a:r>
            <a:endParaRPr lang="en-GB" sz="3000" b="1" dirty="0">
              <a:solidFill>
                <a:srgbClr val="FF0000"/>
              </a:solidFill>
              <a:effectLst>
                <a:outerShdw blurRad="38100" dist="38100" dir="2700000" algn="tl">
                  <a:srgbClr val="000000">
                    <a:alpha val="43137"/>
                  </a:srgbClr>
                </a:outerShdw>
              </a:effectLst>
              <a:latin typeface="+mj-lt"/>
              <a:ea typeface="+mj-ea"/>
              <a:cs typeface="+mj-cs"/>
            </a:endParaRPr>
          </a:p>
        </p:txBody>
      </p:sp>
      <p:pic>
        <p:nvPicPr>
          <p:cNvPr id="7"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571500" y="1143000"/>
            <a:ext cx="8077200" cy="538797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SzPct val="100000"/>
              <a:buFont typeface="Wingdings" pitchFamily="2" charset="2"/>
              <a:buChar char="Ø"/>
              <a:defRPr/>
            </a:pPr>
            <a:r>
              <a:rPr lang="en-GB" sz="2800" b="1" dirty="0" smtClean="0"/>
              <a:t>Standardizing Water Resources data and Information </a:t>
            </a:r>
            <a:r>
              <a:rPr lang="en-GB" sz="2800" b="1" dirty="0"/>
              <a:t>S</a:t>
            </a:r>
            <a:r>
              <a:rPr lang="en-GB" sz="2800" b="1" dirty="0" smtClean="0"/>
              <a:t>ystem for the country with uniform procedures and database.</a:t>
            </a:r>
          </a:p>
          <a:p>
            <a:pPr marL="514350" indent="-514350">
              <a:buSzPct val="100000"/>
              <a:buFont typeface="Wingdings" pitchFamily="2" charset="2"/>
              <a:buChar char="Ø"/>
              <a:defRPr/>
            </a:pPr>
            <a:endParaRPr lang="en-GB" sz="2800" b="1" dirty="0" smtClean="0"/>
          </a:p>
          <a:p>
            <a:pPr marL="514350" indent="-514350">
              <a:buSzPct val="100000"/>
              <a:buFont typeface="Wingdings" pitchFamily="2" charset="2"/>
              <a:buChar char="Ø"/>
              <a:defRPr/>
            </a:pPr>
            <a:r>
              <a:rPr lang="en-GB" sz="2800" b="1" dirty="0" smtClean="0"/>
              <a:t>Integration of River basin information with improved access to Centre, States and Public-domain.</a:t>
            </a:r>
          </a:p>
          <a:p>
            <a:pPr marL="514350" indent="-514350">
              <a:buSzPct val="100000"/>
              <a:buFont typeface="Wingdings" pitchFamily="2" charset="2"/>
              <a:buChar char="Ø"/>
              <a:defRPr/>
            </a:pPr>
            <a:endParaRPr lang="en-GB" sz="2800" b="1" dirty="0"/>
          </a:p>
          <a:p>
            <a:pPr marL="514350" indent="-514350">
              <a:buSzPct val="100000"/>
              <a:buFont typeface="Wingdings" pitchFamily="2" charset="2"/>
              <a:buChar char="Ø"/>
              <a:defRPr/>
            </a:pPr>
            <a:r>
              <a:rPr lang="en-GB" sz="2800" b="1" dirty="0" smtClean="0"/>
              <a:t>Introducing country wide generic solutions for flood forecasting and River basin based water management.</a:t>
            </a:r>
          </a:p>
          <a:p>
            <a:pPr marL="514350" indent="-514350">
              <a:buSzPct val="100000"/>
              <a:buFont typeface="Wingdings" pitchFamily="2" charset="2"/>
              <a:buChar char="Ø"/>
              <a:defRPr/>
            </a:pPr>
            <a:endParaRPr lang="en-GB" sz="2800" b="1" dirty="0" smtClean="0"/>
          </a:p>
          <a:p>
            <a:pPr marL="514350" indent="-514350">
              <a:buSzPct val="100000"/>
              <a:buFont typeface="Wingdings" pitchFamily="2" charset="2"/>
              <a:buChar char="Ø"/>
              <a:defRPr/>
            </a:pPr>
            <a:r>
              <a:rPr lang="en-GB" sz="2800" b="1" dirty="0" smtClean="0"/>
              <a:t>Developing site specific solutions for water resources planning, operation and management including use of remote </a:t>
            </a:r>
            <a:r>
              <a:rPr lang="en-GB" sz="2800" b="1" dirty="0"/>
              <a:t>sensing based </a:t>
            </a:r>
            <a:r>
              <a:rPr lang="en-GB" sz="2800" b="1" dirty="0" smtClean="0"/>
              <a:t>techniques. </a:t>
            </a:r>
            <a:endParaRPr lang="en-GB" sz="2600" b="1" dirty="0" smtClean="0"/>
          </a:p>
          <a:p>
            <a:pPr marL="514350" indent="-514350">
              <a:buFontTx/>
              <a:buNone/>
              <a:defRPr/>
            </a:pPr>
            <a:endParaRPr lang="en-GB" sz="2800" b="1" dirty="0" smtClean="0"/>
          </a:p>
        </p:txBody>
      </p:sp>
      <p:cxnSp>
        <p:nvCxnSpPr>
          <p:cNvPr id="9" name="Straight Connector 8"/>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6774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20</a:t>
            </a:fld>
            <a:endParaRPr lang="en-US" sz="1000">
              <a:latin typeface="+mn-lt"/>
            </a:endParaRPr>
          </a:p>
        </p:txBody>
      </p:sp>
      <p:sp>
        <p:nvSpPr>
          <p:cNvPr id="3" name="Rectangle 2"/>
          <p:cNvSpPr/>
          <p:nvPr/>
        </p:nvSpPr>
        <p:spPr>
          <a:xfrm>
            <a:off x="228600" y="112506"/>
            <a:ext cx="8305800" cy="553998"/>
          </a:xfrm>
          <a:prstGeom prst="rect">
            <a:avLst/>
          </a:prstGeom>
        </p:spPr>
        <p:txBody>
          <a:bodyPr wrap="square">
            <a:spAutoFit/>
          </a:bodyPr>
          <a:lstStyle/>
          <a:p>
            <a:pPr algn="ctr"/>
            <a:r>
              <a:rPr lang="en-IN" sz="3000" b="1" dirty="0" smtClean="0">
                <a:solidFill>
                  <a:srgbClr val="FF0000"/>
                </a:solidFill>
                <a:effectLst>
                  <a:outerShdw blurRad="38100" dist="38100" dir="2700000" algn="tl">
                    <a:srgbClr val="000000">
                      <a:alpha val="43137"/>
                    </a:srgbClr>
                  </a:outerShdw>
                </a:effectLst>
                <a:latin typeface="+mj-lt"/>
                <a:ea typeface="+mj-ea"/>
                <a:cs typeface="+mj-cs"/>
              </a:rPr>
              <a:t>PIP</a:t>
            </a:r>
            <a:endParaRPr lang="en-GB" sz="3000" b="1" dirty="0">
              <a:solidFill>
                <a:srgbClr val="FF0000"/>
              </a:solidFill>
              <a:effectLst>
                <a:outerShdw blurRad="38100" dist="38100" dir="2700000" algn="tl">
                  <a:srgbClr val="000000">
                    <a:alpha val="43137"/>
                  </a:srgbClr>
                </a:outerShdw>
              </a:effectLst>
              <a:latin typeface="+mj-lt"/>
              <a:ea typeface="+mj-ea"/>
              <a:cs typeface="+mj-cs"/>
            </a:endParaRPr>
          </a:p>
        </p:txBody>
      </p:sp>
      <p:pic>
        <p:nvPicPr>
          <p:cNvPr id="7"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86947" y="1035297"/>
            <a:ext cx="8534400" cy="7140416"/>
          </a:xfrm>
          <a:prstGeom prst="rect">
            <a:avLst/>
          </a:prstGeom>
        </p:spPr>
        <p:txBody>
          <a:bodyPr wrap="square">
            <a:spAutoFit/>
          </a:bodyPr>
          <a:lstStyle/>
          <a:p>
            <a:pPr>
              <a:spcBef>
                <a:spcPts val="600"/>
              </a:spcBef>
            </a:pPr>
            <a:r>
              <a:rPr lang="en-US" sz="2400" b="1" i="1" dirty="0" smtClean="0">
                <a:solidFill>
                  <a:srgbClr val="00009E"/>
                </a:solidFill>
                <a:effectLst>
                  <a:outerShdw blurRad="38100" dist="38100" dir="2700000" algn="tl">
                    <a:srgbClr val="000000">
                      <a:alpha val="43137"/>
                    </a:srgbClr>
                  </a:outerShdw>
                </a:effectLst>
              </a:rPr>
              <a:t>States need help in strengthening component C activities. </a:t>
            </a:r>
            <a:r>
              <a:rPr lang="en-US" sz="2400" b="1" i="1" dirty="0" err="1" smtClean="0">
                <a:solidFill>
                  <a:srgbClr val="00009E"/>
                </a:solidFill>
                <a:effectLst>
                  <a:outerShdw blurRad="38100" dist="38100" dir="2700000" algn="tl">
                    <a:srgbClr val="000000">
                      <a:alpha val="43137"/>
                    </a:srgbClr>
                  </a:outerShdw>
                </a:effectLst>
              </a:rPr>
              <a:t>MoWR</a:t>
            </a:r>
            <a:r>
              <a:rPr lang="en-US" sz="2400" b="1" i="1" dirty="0" smtClean="0">
                <a:solidFill>
                  <a:srgbClr val="00009E"/>
                </a:solidFill>
                <a:effectLst>
                  <a:outerShdw blurRad="38100" dist="38100" dir="2700000" algn="tl">
                    <a:srgbClr val="000000">
                      <a:alpha val="43137"/>
                    </a:srgbClr>
                  </a:outerShdw>
                </a:effectLst>
              </a:rPr>
              <a:t> and NIH is requested to work with the states to map the issues and the studies required.</a:t>
            </a:r>
          </a:p>
          <a:p>
            <a:pPr>
              <a:spcBef>
                <a:spcPts val="600"/>
              </a:spcBef>
            </a:pPr>
            <a:r>
              <a:rPr lang="en-US" sz="2400" b="1" i="1" dirty="0" smtClean="0">
                <a:solidFill>
                  <a:srgbClr val="FF0000"/>
                </a:solidFill>
                <a:effectLst>
                  <a:outerShdw blurRad="38100" dist="38100" dir="2700000" algn="tl">
                    <a:srgbClr val="000000">
                      <a:alpha val="43137"/>
                    </a:srgbClr>
                  </a:outerShdw>
                </a:effectLst>
              </a:rPr>
              <a:t>State may please note:</a:t>
            </a:r>
          </a:p>
          <a:p>
            <a:pPr marL="342900" indent="-342900">
              <a:spcBef>
                <a:spcPts val="600"/>
              </a:spcBef>
              <a:buFontTx/>
              <a:buChar char="-"/>
            </a:pPr>
            <a:r>
              <a:rPr lang="en-US" sz="2400" b="1" i="1" dirty="0" smtClean="0">
                <a:solidFill>
                  <a:srgbClr val="00009E"/>
                </a:solidFill>
                <a:effectLst>
                  <a:outerShdw blurRad="38100" dist="38100" dir="2700000" algn="tl">
                    <a:srgbClr val="000000">
                      <a:alpha val="43137"/>
                    </a:srgbClr>
                  </a:outerShdw>
                </a:effectLst>
              </a:rPr>
              <a:t>Project will not fund structures such as recharge or check dams.</a:t>
            </a:r>
          </a:p>
          <a:p>
            <a:pPr marL="342900" indent="-342900">
              <a:spcBef>
                <a:spcPts val="600"/>
              </a:spcBef>
              <a:buFontTx/>
              <a:buChar char="-"/>
            </a:pPr>
            <a:r>
              <a:rPr lang="en-US" sz="2400" b="1" i="1" dirty="0" smtClean="0">
                <a:solidFill>
                  <a:srgbClr val="00009E"/>
                </a:solidFill>
                <a:effectLst>
                  <a:outerShdw blurRad="38100" dist="38100" dir="2700000" algn="tl">
                    <a:srgbClr val="000000">
                      <a:alpha val="43137"/>
                    </a:srgbClr>
                  </a:outerShdw>
                </a:effectLst>
              </a:rPr>
              <a:t> Old states should minimize establishment of new observation station, and construction of buildings.  </a:t>
            </a:r>
          </a:p>
          <a:p>
            <a:pPr marL="342900" indent="-342900">
              <a:spcBef>
                <a:spcPts val="600"/>
              </a:spcBef>
              <a:buFontTx/>
              <a:buChar char="-"/>
            </a:pPr>
            <a:r>
              <a:rPr lang="en-US" sz="2400" b="1" i="1" dirty="0" smtClean="0">
                <a:solidFill>
                  <a:srgbClr val="00009E"/>
                </a:solidFill>
                <a:effectLst>
                  <a:outerShdw blurRad="38100" dist="38100" dir="2700000" algn="tl">
                    <a:srgbClr val="000000">
                      <a:alpha val="43137"/>
                    </a:srgbClr>
                  </a:outerShdw>
                </a:effectLst>
              </a:rPr>
              <a:t>Instead, community based monitoring to populate the data particular for GW based monitoring, tank monitoring etc.</a:t>
            </a:r>
          </a:p>
          <a:p>
            <a:pPr marL="342900" indent="-342900">
              <a:spcBef>
                <a:spcPts val="600"/>
              </a:spcBef>
              <a:buFontTx/>
              <a:buChar char="-"/>
            </a:pPr>
            <a:r>
              <a:rPr lang="en-US" sz="2400" b="1" i="1" dirty="0" smtClean="0">
                <a:solidFill>
                  <a:srgbClr val="00009E"/>
                </a:solidFill>
                <a:effectLst>
                  <a:outerShdw blurRad="38100" dist="38100" dir="2700000" algn="tl">
                    <a:srgbClr val="000000">
                      <a:alpha val="43137"/>
                    </a:srgbClr>
                  </a:outerShdw>
                </a:effectLst>
              </a:rPr>
              <a:t>State are lacking in Community based monitoring and management program.</a:t>
            </a:r>
          </a:p>
          <a:p>
            <a:pPr marL="342900" indent="-342900">
              <a:spcBef>
                <a:spcPts val="600"/>
              </a:spcBef>
              <a:buFontTx/>
              <a:buChar char="-"/>
            </a:pPr>
            <a:r>
              <a:rPr lang="en-US" sz="2400" b="1" i="1" dirty="0" smtClean="0">
                <a:solidFill>
                  <a:srgbClr val="00009E"/>
                </a:solidFill>
                <a:effectLst>
                  <a:outerShdw blurRad="38100" dist="38100" dir="2700000" algn="tl">
                    <a:srgbClr val="000000">
                      <a:alpha val="43137"/>
                    </a:srgbClr>
                  </a:outerShdw>
                </a:effectLst>
              </a:rPr>
              <a:t>Crowd sourcing also need to be introduced in </a:t>
            </a:r>
            <a:r>
              <a:rPr lang="en-US" sz="2400" b="1" i="1" dirty="0" err="1" smtClean="0">
                <a:solidFill>
                  <a:srgbClr val="00009E"/>
                </a:solidFill>
                <a:effectLst>
                  <a:outerShdw blurRad="38100" dist="38100" dir="2700000" algn="tl">
                    <a:srgbClr val="000000">
                      <a:alpha val="43137"/>
                    </a:srgbClr>
                  </a:outerShdw>
                </a:effectLst>
              </a:rPr>
              <a:t>IndiaWRIS</a:t>
            </a:r>
            <a:r>
              <a:rPr lang="en-US" sz="2400" b="1" i="1" dirty="0" smtClean="0">
                <a:solidFill>
                  <a:srgbClr val="00009E"/>
                </a:solidFill>
                <a:effectLst>
                  <a:outerShdw blurRad="38100" dist="38100" dir="2700000" algn="tl">
                    <a:srgbClr val="000000">
                      <a:alpha val="43137"/>
                    </a:srgbClr>
                  </a:outerShdw>
                </a:effectLst>
              </a:rPr>
              <a:t> and states need to learn it more.</a:t>
            </a:r>
          </a:p>
          <a:p>
            <a:pPr>
              <a:spcBef>
                <a:spcPts val="600"/>
              </a:spcBef>
            </a:pPr>
            <a:endParaRPr lang="en-US" sz="2400" b="1" i="1" dirty="0" smtClean="0">
              <a:solidFill>
                <a:srgbClr val="00009E"/>
              </a:solidFill>
              <a:effectLst>
                <a:outerShdw blurRad="38100" dist="38100" dir="2700000" algn="tl">
                  <a:srgbClr val="000000">
                    <a:alpha val="43137"/>
                  </a:srgbClr>
                </a:outerShdw>
              </a:effectLst>
            </a:endParaRPr>
          </a:p>
          <a:p>
            <a:pPr marL="342900" indent="-342900">
              <a:spcBef>
                <a:spcPts val="600"/>
              </a:spcBef>
              <a:buFontTx/>
              <a:buChar char="-"/>
            </a:pPr>
            <a:endParaRPr lang="en-US" sz="2400" b="1" i="1" dirty="0" smtClean="0">
              <a:solidFill>
                <a:srgbClr val="00009E"/>
              </a:solidFill>
              <a:effectLst>
                <a:outerShdw blurRad="38100" dist="38100" dir="2700000" algn="tl">
                  <a:srgbClr val="000000">
                    <a:alpha val="43137"/>
                  </a:srgbClr>
                </a:outerShdw>
              </a:effectLst>
            </a:endParaRPr>
          </a:p>
          <a:p>
            <a:pPr>
              <a:spcBef>
                <a:spcPts val="600"/>
              </a:spcBef>
            </a:pPr>
            <a:endParaRPr lang="en-US" sz="2400" b="1" i="1" dirty="0">
              <a:solidFill>
                <a:srgbClr val="00009E"/>
              </a:solidFill>
              <a:effectLst>
                <a:outerShdw blurRad="38100" dist="38100" dir="2700000" algn="tl">
                  <a:srgbClr val="000000">
                    <a:alpha val="43137"/>
                  </a:srgbClr>
                </a:outerShdw>
              </a:effectLst>
            </a:endParaRPr>
          </a:p>
          <a:p>
            <a:pPr>
              <a:spcBef>
                <a:spcPts val="600"/>
              </a:spcBef>
            </a:pPr>
            <a:endParaRPr lang="en-US" sz="2400" b="1" i="1" dirty="0" smtClean="0">
              <a:solidFill>
                <a:srgbClr val="00009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013770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a:bodyPr>
          <a:lstStyle/>
          <a:p>
            <a:r>
              <a:rPr lang="en-US" sz="3300" b="1" dirty="0">
                <a:solidFill>
                  <a:srgbClr val="FF0000"/>
                </a:solidFill>
                <a:effectLst>
                  <a:outerShdw blurRad="38100" dist="38100" dir="2700000" algn="tl">
                    <a:srgbClr val="000000">
                      <a:alpha val="43137"/>
                    </a:srgbClr>
                  </a:outerShdw>
                </a:effectLst>
              </a:rPr>
              <a:t>Project </a:t>
            </a:r>
            <a:r>
              <a:rPr lang="en-US" sz="3300" b="1" dirty="0" smtClean="0">
                <a:solidFill>
                  <a:srgbClr val="FF0000"/>
                </a:solidFill>
                <a:effectLst>
                  <a:outerShdw blurRad="38100" dist="38100" dir="2700000" algn="tl">
                    <a:srgbClr val="000000">
                      <a:alpha val="43137"/>
                    </a:srgbClr>
                  </a:outerShdw>
                </a:effectLst>
              </a:rPr>
              <a:t>Timeline</a:t>
            </a:r>
            <a:endParaRPr lang="en-US" b="1" dirty="0">
              <a:solidFill>
                <a:schemeClr val="accent3">
                  <a:lumMod val="50000"/>
                </a:schemeClr>
              </a:solidFill>
            </a:endParaRPr>
          </a:p>
        </p:txBody>
      </p:sp>
      <p:pic>
        <p:nvPicPr>
          <p:cNvPr id="4"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6"/>
          <p:cNvGraphicFramePr>
            <a:graphicFrameLocks noGrp="1"/>
          </p:cNvGraphicFramePr>
          <p:nvPr>
            <p:ph idx="1"/>
            <p:extLst>
              <p:ext uri="{D42A27DB-BD31-4B8C-83A1-F6EECF244321}">
                <p14:modId xmlns:p14="http://schemas.microsoft.com/office/powerpoint/2010/main" val="2671793649"/>
              </p:ext>
            </p:extLst>
          </p:nvPr>
        </p:nvGraphicFramePr>
        <p:xfrm>
          <a:off x="79531" y="990600"/>
          <a:ext cx="9064469" cy="5296076"/>
        </p:xfrm>
        <a:graphic>
          <a:graphicData uri="http://schemas.openxmlformats.org/drawingml/2006/table">
            <a:tbl>
              <a:tblPr firstRow="1" firstCol="1" bandRow="1">
                <a:tableStyleId>{5C22544A-7EE6-4342-B048-85BDC9FD1C3A}</a:tableStyleId>
              </a:tblPr>
              <a:tblGrid>
                <a:gridCol w="495830"/>
                <a:gridCol w="2375753"/>
                <a:gridCol w="1197947"/>
                <a:gridCol w="1517400"/>
                <a:gridCol w="3477539"/>
              </a:tblGrid>
              <a:tr h="664565">
                <a:tc>
                  <a:txBody>
                    <a:bodyPr/>
                    <a:lstStyle/>
                    <a:p>
                      <a:pPr marL="0" marR="0" algn="ctr">
                        <a:lnSpc>
                          <a:spcPct val="115000"/>
                        </a:lnSpc>
                        <a:spcBef>
                          <a:spcPts val="0"/>
                        </a:spcBef>
                        <a:spcAft>
                          <a:spcPts val="0"/>
                        </a:spcAft>
                      </a:pPr>
                      <a:r>
                        <a:rPr lang="en-US" sz="1800" b="1" dirty="0">
                          <a:effectLst>
                            <a:outerShdw blurRad="38100" dist="38100" dir="2700000" algn="tl">
                              <a:srgbClr val="000000">
                                <a:alpha val="43137"/>
                              </a:srgbClr>
                            </a:outerShdw>
                          </a:effectLst>
                        </a:rPr>
                        <a:t>S. No.</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b="1" dirty="0">
                          <a:effectLst>
                            <a:outerShdw blurRad="38100" dist="38100" dir="2700000" algn="tl">
                              <a:srgbClr val="000000">
                                <a:alpha val="43137"/>
                              </a:srgbClr>
                            </a:outerShdw>
                          </a:effectLst>
                        </a:rPr>
                        <a:t>Activity</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b="1" dirty="0" smtClean="0">
                          <a:effectLst>
                            <a:outerShdw blurRad="38100" dist="38100" dir="2700000" algn="tl">
                              <a:srgbClr val="000000">
                                <a:alpha val="43137"/>
                              </a:srgbClr>
                            </a:outerShdw>
                          </a:effectLst>
                          <a:latin typeface="Calibri"/>
                          <a:ea typeface="Calibri"/>
                          <a:cs typeface="Times New Roman"/>
                        </a:rPr>
                        <a:t>Agency</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b="1" dirty="0">
                          <a:effectLst>
                            <a:outerShdw blurRad="38100" dist="38100" dir="2700000" algn="tl">
                              <a:srgbClr val="000000">
                                <a:alpha val="43137"/>
                              </a:srgbClr>
                            </a:outerShdw>
                          </a:effectLst>
                        </a:rPr>
                        <a:t>Due by</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b="1" dirty="0" smtClean="0">
                          <a:effectLst>
                            <a:outerShdw blurRad="38100" dist="38100" dir="2700000" algn="tl">
                              <a:srgbClr val="000000">
                                <a:alpha val="43137"/>
                              </a:srgbClr>
                            </a:outerShdw>
                          </a:effectLst>
                          <a:latin typeface="Calibri"/>
                          <a:ea typeface="Calibri"/>
                          <a:cs typeface="Times New Roman"/>
                        </a:rPr>
                        <a:t>Status</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r>
              <a:tr h="630835">
                <a:tc>
                  <a:txBody>
                    <a:bodyPr/>
                    <a:lstStyle/>
                    <a:p>
                      <a:pPr marL="0" marR="0" algn="ctr">
                        <a:lnSpc>
                          <a:spcPct val="115000"/>
                        </a:lnSpc>
                        <a:spcBef>
                          <a:spcPts val="0"/>
                        </a:spcBef>
                        <a:spcAft>
                          <a:spcPts val="0"/>
                        </a:spcAft>
                      </a:pPr>
                      <a:r>
                        <a:rPr lang="en-US" sz="1800" b="1" dirty="0">
                          <a:effectLst>
                            <a:outerShdw blurRad="38100" dist="38100" dir="2700000" algn="tl">
                              <a:srgbClr val="000000">
                                <a:alpha val="43137"/>
                              </a:srgbClr>
                            </a:outerShdw>
                          </a:effectLst>
                          <a:latin typeface="+mn-lt"/>
                          <a:ea typeface="+mn-ea"/>
                          <a:cs typeface="+mn-cs"/>
                        </a:rPr>
                        <a:t>1</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800" b="1" dirty="0" smtClean="0">
                          <a:solidFill>
                            <a:schemeClr val="tx1"/>
                          </a:solidFill>
                          <a:effectLst>
                            <a:outerShdw blurRad="38100" dist="38100" dir="2700000" algn="tl">
                              <a:srgbClr val="000000">
                                <a:alpha val="43137"/>
                              </a:srgbClr>
                            </a:outerShdw>
                          </a:effectLst>
                        </a:rPr>
                        <a:t>Finalize</a:t>
                      </a:r>
                      <a:r>
                        <a:rPr lang="en-US" sz="1800" b="1" baseline="0" dirty="0" smtClean="0">
                          <a:solidFill>
                            <a:schemeClr val="tx1"/>
                          </a:solidFill>
                          <a:effectLst>
                            <a:outerShdw blurRad="38100" dist="38100" dir="2700000" algn="tl">
                              <a:srgbClr val="000000">
                                <a:alpha val="43137"/>
                              </a:srgbClr>
                            </a:outerShdw>
                          </a:effectLst>
                        </a:rPr>
                        <a:t> detailed </a:t>
                      </a:r>
                      <a:r>
                        <a:rPr lang="en-US" sz="1800" b="1" dirty="0" smtClean="0">
                          <a:solidFill>
                            <a:schemeClr val="tx1"/>
                          </a:solidFill>
                          <a:effectLst>
                            <a:outerShdw blurRad="38100" dist="38100" dir="2700000" algn="tl">
                              <a:srgbClr val="000000">
                                <a:alpha val="43137"/>
                              </a:srgbClr>
                            </a:outerShdw>
                          </a:effectLst>
                        </a:rPr>
                        <a:t>PIP</a:t>
                      </a:r>
                      <a:endParaRPr lang="en-US" sz="2400" b="1" dirty="0">
                        <a:solidFill>
                          <a:schemeClr val="tx1"/>
                        </a:solidFill>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tx2">
                        <a:lumMod val="20000"/>
                        <a:lumOff val="80000"/>
                      </a:schemeClr>
                    </a:solidFill>
                  </a:tcPr>
                </a:tc>
                <a:tc>
                  <a:txBody>
                    <a:bodyPr/>
                    <a:lstStyle/>
                    <a:p>
                      <a:pPr marL="0" marR="0" algn="just">
                        <a:lnSpc>
                          <a:spcPct val="115000"/>
                        </a:lnSpc>
                        <a:spcBef>
                          <a:spcPts val="0"/>
                        </a:spcBef>
                        <a:spcAft>
                          <a:spcPts val="0"/>
                        </a:spcAft>
                      </a:pPr>
                      <a:r>
                        <a:rPr lang="en-US" sz="1600" b="1" dirty="0" smtClean="0">
                          <a:solidFill>
                            <a:schemeClr val="tx1"/>
                          </a:solidFill>
                          <a:effectLst>
                            <a:outerShdw blurRad="38100" dist="38100" dir="2700000" algn="tl">
                              <a:srgbClr val="000000">
                                <a:alpha val="43137"/>
                              </a:srgbClr>
                            </a:outerShdw>
                          </a:effectLst>
                          <a:latin typeface="Calibri"/>
                          <a:ea typeface="Calibri"/>
                          <a:cs typeface="Times New Roman"/>
                        </a:rPr>
                        <a:t>IAs</a:t>
                      </a:r>
                      <a:endParaRPr lang="en-US" sz="1600" b="1" dirty="0">
                        <a:solidFill>
                          <a:schemeClr val="tx1"/>
                        </a:solidFill>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tx2">
                        <a:lumMod val="20000"/>
                        <a:lumOff val="80000"/>
                      </a:schemeClr>
                    </a:solidFill>
                  </a:tcPr>
                </a:tc>
                <a:tc>
                  <a:txBody>
                    <a:bodyPr/>
                    <a:lstStyle/>
                    <a:p>
                      <a:pPr marL="0" marR="0" algn="just">
                        <a:lnSpc>
                          <a:spcPct val="115000"/>
                        </a:lnSpc>
                        <a:spcBef>
                          <a:spcPts val="0"/>
                        </a:spcBef>
                        <a:spcAft>
                          <a:spcPts val="0"/>
                        </a:spcAft>
                      </a:pPr>
                      <a:r>
                        <a:rPr lang="en-US" sz="1800" b="1" dirty="0" smtClean="0">
                          <a:solidFill>
                            <a:schemeClr val="tx1"/>
                          </a:solidFill>
                          <a:effectLst>
                            <a:outerShdw blurRad="38100" dist="38100" dir="2700000" algn="tl">
                              <a:srgbClr val="000000">
                                <a:alpha val="43137"/>
                              </a:srgbClr>
                            </a:outerShdw>
                          </a:effectLst>
                        </a:rPr>
                        <a:t>Sep</a:t>
                      </a:r>
                      <a:r>
                        <a:rPr lang="en-US" sz="1800" b="1" baseline="0" dirty="0" smtClean="0">
                          <a:solidFill>
                            <a:schemeClr val="tx1"/>
                          </a:solidFill>
                          <a:effectLst>
                            <a:outerShdw blurRad="38100" dist="38100" dir="2700000" algn="tl">
                              <a:srgbClr val="000000">
                                <a:alpha val="43137"/>
                              </a:srgbClr>
                            </a:outerShdw>
                          </a:effectLst>
                        </a:rPr>
                        <a:t> 30</a:t>
                      </a:r>
                      <a:r>
                        <a:rPr lang="en-US" sz="1800" b="1" dirty="0" smtClean="0">
                          <a:solidFill>
                            <a:schemeClr val="tx1"/>
                          </a:solidFill>
                          <a:effectLst>
                            <a:outerShdw blurRad="38100" dist="38100" dir="2700000" algn="tl">
                              <a:srgbClr val="000000">
                                <a:alpha val="43137"/>
                              </a:srgbClr>
                            </a:outerShdw>
                          </a:effectLst>
                        </a:rPr>
                        <a:t>, 2015</a:t>
                      </a:r>
                      <a:endParaRPr lang="en-US" sz="1600" b="1" dirty="0">
                        <a:solidFill>
                          <a:schemeClr val="tx1"/>
                        </a:solidFill>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tx2">
                        <a:lumMod val="20000"/>
                        <a:lumOff val="8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b="1" dirty="0" smtClean="0">
                          <a:solidFill>
                            <a:schemeClr val="tx1"/>
                          </a:solidFill>
                          <a:effectLst>
                            <a:outerShdw blurRad="38100" dist="38100" dir="2700000" algn="tl">
                              <a:srgbClr val="000000">
                                <a:alpha val="43137"/>
                              </a:srgbClr>
                            </a:outerShdw>
                          </a:effectLst>
                          <a:latin typeface="+mn-lt"/>
                          <a:ea typeface="Calibri"/>
                          <a:cs typeface="Times New Roman"/>
                        </a:rPr>
                        <a:t>Prelim</a:t>
                      </a:r>
                      <a:r>
                        <a:rPr lang="en-US" sz="1600" b="1" baseline="0" dirty="0" smtClean="0">
                          <a:solidFill>
                            <a:schemeClr val="tx1"/>
                          </a:solidFill>
                          <a:effectLst>
                            <a:outerShdw blurRad="38100" dist="38100" dir="2700000" algn="tl">
                              <a:srgbClr val="000000">
                                <a:alpha val="43137"/>
                              </a:srgbClr>
                            </a:outerShdw>
                          </a:effectLst>
                          <a:latin typeface="+mn-lt"/>
                          <a:ea typeface="Calibri"/>
                          <a:cs typeface="Times New Roman"/>
                        </a:rPr>
                        <a:t> PIP:90% agencies. Agencies need to now revise in line with revised allocation. </a:t>
                      </a:r>
                      <a:r>
                        <a:rPr lang="en-US" sz="1600" b="1" dirty="0" smtClean="0">
                          <a:solidFill>
                            <a:schemeClr val="tx1"/>
                          </a:solidFill>
                          <a:effectLst>
                            <a:outerShdw blurRad="38100" dist="38100" dir="2700000" algn="tl">
                              <a:srgbClr val="000000">
                                <a:alpha val="43137"/>
                              </a:srgbClr>
                            </a:outerShdw>
                          </a:effectLst>
                          <a:latin typeface="+mn-lt"/>
                          <a:ea typeface="Calibri"/>
                          <a:cs typeface="Times New Roman"/>
                        </a:rPr>
                        <a:t>30%</a:t>
                      </a:r>
                      <a:r>
                        <a:rPr lang="en-US" sz="1600" b="1" baseline="0" dirty="0" smtClean="0">
                          <a:solidFill>
                            <a:schemeClr val="tx1"/>
                          </a:solidFill>
                          <a:effectLst>
                            <a:outerShdw blurRad="38100" dist="38100" dir="2700000" algn="tl">
                              <a:srgbClr val="000000">
                                <a:alpha val="43137"/>
                              </a:srgbClr>
                            </a:outerShdw>
                          </a:effectLst>
                          <a:latin typeface="+mn-lt"/>
                          <a:ea typeface="Calibri"/>
                          <a:cs typeface="Times New Roman"/>
                        </a:rPr>
                        <a:t> agencies have submitted already. </a:t>
                      </a:r>
                      <a:endParaRPr lang="en-US" sz="1600" b="1" dirty="0">
                        <a:solidFill>
                          <a:schemeClr val="tx1"/>
                        </a:solidFill>
                        <a:effectLst>
                          <a:outerShdw blurRad="38100" dist="38100" dir="2700000" algn="tl">
                            <a:srgbClr val="000000">
                              <a:alpha val="43137"/>
                            </a:srgbClr>
                          </a:outerShdw>
                        </a:effectLst>
                        <a:latin typeface="+mn-lt"/>
                        <a:ea typeface="Calibri"/>
                        <a:cs typeface="Times New Roman"/>
                      </a:endParaRPr>
                    </a:p>
                  </a:txBody>
                  <a:tcPr marL="68580" marR="68580" marT="0" marB="0">
                    <a:solidFill>
                      <a:schemeClr val="tx2">
                        <a:lumMod val="20000"/>
                        <a:lumOff val="80000"/>
                      </a:schemeClr>
                    </a:solidFill>
                  </a:tcPr>
                </a:tc>
              </a:tr>
              <a:tr h="443044">
                <a:tc>
                  <a:txBody>
                    <a:bodyPr/>
                    <a:lstStyle/>
                    <a:p>
                      <a:pPr marL="0" marR="0" algn="ctr">
                        <a:lnSpc>
                          <a:spcPct val="115000"/>
                        </a:lnSpc>
                        <a:spcBef>
                          <a:spcPts val="0"/>
                        </a:spcBef>
                        <a:spcAft>
                          <a:spcPts val="0"/>
                        </a:spcAft>
                      </a:pPr>
                      <a:r>
                        <a:rPr lang="en-US" sz="1800" b="1" dirty="0">
                          <a:effectLst>
                            <a:outerShdw blurRad="38100" dist="38100" dir="2700000" algn="tl">
                              <a:srgbClr val="000000">
                                <a:alpha val="43137"/>
                              </a:srgbClr>
                            </a:outerShdw>
                          </a:effectLst>
                          <a:latin typeface="+mn-lt"/>
                          <a:ea typeface="+mn-ea"/>
                          <a:cs typeface="+mn-cs"/>
                        </a:rPr>
                        <a:t>2</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800" b="1" dirty="0">
                          <a:effectLst>
                            <a:outerShdw blurRad="38100" dist="38100" dir="2700000" algn="tl">
                              <a:srgbClr val="000000">
                                <a:alpha val="43137"/>
                              </a:srgbClr>
                            </a:outerShdw>
                          </a:effectLst>
                        </a:rPr>
                        <a:t>Finalization of PIP by </a:t>
                      </a:r>
                      <a:r>
                        <a:rPr lang="en-US" sz="1800" b="1" dirty="0" err="1">
                          <a:effectLst>
                            <a:outerShdw blurRad="38100" dist="38100" dir="2700000" algn="tl">
                              <a:srgbClr val="000000">
                                <a:alpha val="43137"/>
                              </a:srgbClr>
                            </a:outerShdw>
                          </a:effectLst>
                        </a:rPr>
                        <a:t>MoWR</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tx2">
                        <a:lumMod val="20000"/>
                        <a:lumOff val="80000"/>
                      </a:schemeClr>
                    </a:solidFill>
                  </a:tcPr>
                </a:tc>
                <a:tc>
                  <a:txBody>
                    <a:bodyPr/>
                    <a:lstStyle/>
                    <a:p>
                      <a:pPr marL="0" marR="0" algn="just">
                        <a:lnSpc>
                          <a:spcPct val="115000"/>
                        </a:lnSpc>
                        <a:spcBef>
                          <a:spcPts val="0"/>
                        </a:spcBef>
                        <a:spcAft>
                          <a:spcPts val="0"/>
                        </a:spcAft>
                      </a:pPr>
                      <a:r>
                        <a:rPr lang="en-US" sz="1600" b="1" dirty="0" err="1" smtClean="0">
                          <a:effectLst>
                            <a:outerShdw blurRad="38100" dist="38100" dir="2700000" algn="tl">
                              <a:srgbClr val="000000">
                                <a:alpha val="43137"/>
                              </a:srgbClr>
                            </a:outerShdw>
                          </a:effectLst>
                          <a:latin typeface="Calibri"/>
                          <a:ea typeface="Calibri"/>
                          <a:cs typeface="Times New Roman"/>
                        </a:rPr>
                        <a:t>MoWR</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tx2">
                        <a:lumMod val="20000"/>
                        <a:lumOff val="80000"/>
                      </a:schemeClr>
                    </a:solidFill>
                  </a:tcPr>
                </a:tc>
                <a:tc>
                  <a:txBody>
                    <a:bodyPr/>
                    <a:lstStyle/>
                    <a:p>
                      <a:pPr marL="0" marR="0" algn="just">
                        <a:lnSpc>
                          <a:spcPct val="115000"/>
                        </a:lnSpc>
                        <a:spcBef>
                          <a:spcPts val="0"/>
                        </a:spcBef>
                        <a:spcAft>
                          <a:spcPts val="0"/>
                        </a:spcAft>
                      </a:pPr>
                      <a:r>
                        <a:rPr lang="en-US" sz="1800" b="1" dirty="0" smtClean="0">
                          <a:effectLst>
                            <a:outerShdw blurRad="38100" dist="38100" dir="2700000" algn="tl">
                              <a:srgbClr val="000000">
                                <a:alpha val="43137"/>
                              </a:srgbClr>
                            </a:outerShdw>
                          </a:effectLst>
                        </a:rPr>
                        <a:t>Nov </a:t>
                      </a:r>
                      <a:r>
                        <a:rPr lang="en-US" sz="1800" b="1" dirty="0">
                          <a:effectLst>
                            <a:outerShdw blurRad="38100" dist="38100" dir="2700000" algn="tl">
                              <a:srgbClr val="000000">
                                <a:alpha val="43137"/>
                              </a:srgbClr>
                            </a:outerShdw>
                          </a:effectLst>
                        </a:rPr>
                        <a:t>15, </a:t>
                      </a:r>
                      <a:r>
                        <a:rPr lang="en-US" sz="1800" b="1" dirty="0" smtClean="0">
                          <a:effectLst>
                            <a:outerShdw blurRad="38100" dist="38100" dir="2700000" algn="tl">
                              <a:srgbClr val="000000">
                                <a:alpha val="43137"/>
                              </a:srgbClr>
                            </a:outerShdw>
                          </a:effectLst>
                        </a:rPr>
                        <a:t>2015</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tx2">
                        <a:lumMod val="20000"/>
                        <a:lumOff val="80000"/>
                      </a:schemeClr>
                    </a:solidFill>
                  </a:tcPr>
                </a:tc>
                <a:tc>
                  <a:txBody>
                    <a:bodyPr/>
                    <a:lstStyle/>
                    <a:p>
                      <a:pPr marL="0" marR="0" algn="just">
                        <a:lnSpc>
                          <a:spcPct val="115000"/>
                        </a:lnSpc>
                        <a:spcBef>
                          <a:spcPts val="0"/>
                        </a:spcBef>
                        <a:spcAft>
                          <a:spcPts val="0"/>
                        </a:spcAft>
                      </a:pPr>
                      <a:r>
                        <a:rPr lang="en-US" sz="1600" b="1" dirty="0" smtClean="0">
                          <a:effectLst>
                            <a:outerShdw blurRad="38100" dist="38100" dir="2700000" algn="tl">
                              <a:srgbClr val="000000">
                                <a:alpha val="43137"/>
                              </a:srgbClr>
                            </a:outerShdw>
                          </a:effectLst>
                          <a:latin typeface="Calibri"/>
                          <a:ea typeface="Calibri"/>
                          <a:cs typeface="Times New Roman"/>
                        </a:rPr>
                        <a:t>Compile from State including revised cost tab</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tx2">
                        <a:lumMod val="20000"/>
                        <a:lumOff val="80000"/>
                      </a:schemeClr>
                    </a:solidFill>
                  </a:tcPr>
                </a:tc>
              </a:tr>
              <a:tr h="626282">
                <a:tc>
                  <a:txBody>
                    <a:bodyPr/>
                    <a:lstStyle/>
                    <a:p>
                      <a:pPr marL="0" marR="0" algn="ctr">
                        <a:lnSpc>
                          <a:spcPct val="115000"/>
                        </a:lnSpc>
                        <a:spcBef>
                          <a:spcPts val="0"/>
                        </a:spcBef>
                        <a:spcAft>
                          <a:spcPts val="0"/>
                        </a:spcAft>
                      </a:pPr>
                      <a:r>
                        <a:rPr lang="en-US" sz="1800" b="1" dirty="0">
                          <a:effectLst>
                            <a:outerShdw blurRad="38100" dist="38100" dir="2700000" algn="tl">
                              <a:srgbClr val="000000">
                                <a:alpha val="43137"/>
                              </a:srgbClr>
                            </a:outerShdw>
                          </a:effectLst>
                          <a:latin typeface="+mn-lt"/>
                          <a:ea typeface="+mn-ea"/>
                          <a:cs typeface="+mn-cs"/>
                        </a:rPr>
                        <a:t>3</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800" b="1" dirty="0">
                          <a:effectLst>
                            <a:outerShdw blurRad="38100" dist="38100" dir="2700000" algn="tl">
                              <a:srgbClr val="000000">
                                <a:alpha val="43137"/>
                              </a:srgbClr>
                            </a:outerShdw>
                          </a:effectLst>
                        </a:rPr>
                        <a:t>Submission for EFC clearance</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tx2">
                        <a:lumMod val="20000"/>
                        <a:lumOff val="80000"/>
                      </a:schemeClr>
                    </a:solidFill>
                  </a:tcPr>
                </a:tc>
                <a:tc>
                  <a:txBody>
                    <a:bodyPr/>
                    <a:lstStyle/>
                    <a:p>
                      <a:pPr marL="0" marR="0" algn="just">
                        <a:lnSpc>
                          <a:spcPct val="115000"/>
                        </a:lnSpc>
                        <a:spcBef>
                          <a:spcPts val="0"/>
                        </a:spcBef>
                        <a:spcAft>
                          <a:spcPts val="0"/>
                        </a:spcAft>
                      </a:pPr>
                      <a:r>
                        <a:rPr lang="en-US" sz="1600" b="1" dirty="0" err="1" smtClean="0">
                          <a:effectLst>
                            <a:outerShdw blurRad="38100" dist="38100" dir="2700000" algn="tl">
                              <a:srgbClr val="000000">
                                <a:alpha val="43137"/>
                              </a:srgbClr>
                            </a:outerShdw>
                          </a:effectLst>
                          <a:latin typeface="Calibri"/>
                          <a:ea typeface="Calibri"/>
                          <a:cs typeface="Times New Roman"/>
                        </a:rPr>
                        <a:t>MoWR</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tx2">
                        <a:lumMod val="20000"/>
                        <a:lumOff val="80000"/>
                      </a:schemeClr>
                    </a:solidFill>
                  </a:tcPr>
                </a:tc>
                <a:tc>
                  <a:txBody>
                    <a:bodyPr/>
                    <a:lstStyle/>
                    <a:p>
                      <a:pPr marL="0" marR="0" algn="just">
                        <a:lnSpc>
                          <a:spcPct val="115000"/>
                        </a:lnSpc>
                        <a:spcBef>
                          <a:spcPts val="0"/>
                        </a:spcBef>
                        <a:spcAft>
                          <a:spcPts val="0"/>
                        </a:spcAft>
                      </a:pPr>
                      <a:r>
                        <a:rPr lang="en-US" sz="1800" b="1" dirty="0" smtClean="0">
                          <a:effectLst>
                            <a:outerShdw blurRad="38100" dist="38100" dir="2700000" algn="tl">
                              <a:srgbClr val="000000">
                                <a:alpha val="43137"/>
                              </a:srgbClr>
                            </a:outerShdw>
                          </a:effectLst>
                        </a:rPr>
                        <a:t>Sep </a:t>
                      </a:r>
                      <a:r>
                        <a:rPr lang="en-US" sz="1800" b="1" dirty="0">
                          <a:effectLst>
                            <a:outerShdw blurRad="38100" dist="38100" dir="2700000" algn="tl">
                              <a:srgbClr val="000000">
                                <a:alpha val="43137"/>
                              </a:srgbClr>
                            </a:outerShdw>
                          </a:effectLst>
                        </a:rPr>
                        <a:t>2015</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tx2">
                        <a:lumMod val="20000"/>
                        <a:lumOff val="80000"/>
                      </a:schemeClr>
                    </a:solidFill>
                  </a:tcPr>
                </a:tc>
                <a:tc>
                  <a:txBody>
                    <a:bodyPr/>
                    <a:lstStyle/>
                    <a:p>
                      <a:pPr marL="0" marR="0" algn="just">
                        <a:lnSpc>
                          <a:spcPct val="115000"/>
                        </a:lnSpc>
                        <a:spcBef>
                          <a:spcPts val="0"/>
                        </a:spcBef>
                        <a:spcAft>
                          <a:spcPts val="0"/>
                        </a:spcAft>
                      </a:pPr>
                      <a:r>
                        <a:rPr lang="en-US" sz="1600" b="1" dirty="0" smtClean="0">
                          <a:effectLst>
                            <a:outerShdw blurRad="38100" dist="38100" dir="2700000" algn="tl">
                              <a:srgbClr val="000000">
                                <a:alpha val="43137"/>
                              </a:srgbClr>
                            </a:outerShdw>
                          </a:effectLst>
                          <a:latin typeface="Calibri"/>
                          <a:ea typeface="Calibri"/>
                          <a:cs typeface="Times New Roman"/>
                        </a:rPr>
                        <a:t>Consent received from the Project</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tx2">
                        <a:lumMod val="20000"/>
                        <a:lumOff val="80000"/>
                      </a:schemeClr>
                    </a:solidFill>
                  </a:tcPr>
                </a:tc>
              </a:tr>
              <a:tr h="382223">
                <a:tc>
                  <a:txBody>
                    <a:bodyPr/>
                    <a:lstStyle/>
                    <a:p>
                      <a:pPr marL="0" marR="0" algn="ctr">
                        <a:lnSpc>
                          <a:spcPct val="115000"/>
                        </a:lnSpc>
                        <a:spcBef>
                          <a:spcPts val="0"/>
                        </a:spcBef>
                        <a:spcAft>
                          <a:spcPts val="0"/>
                        </a:spcAft>
                      </a:pPr>
                      <a:r>
                        <a:rPr lang="en-US" sz="1800" b="1" dirty="0">
                          <a:effectLst>
                            <a:outerShdw blurRad="38100" dist="38100" dir="2700000" algn="tl">
                              <a:srgbClr val="000000">
                                <a:alpha val="43137"/>
                              </a:srgbClr>
                            </a:outerShdw>
                          </a:effectLst>
                          <a:latin typeface="+mn-lt"/>
                          <a:ea typeface="+mn-ea"/>
                          <a:cs typeface="+mn-cs"/>
                        </a:rPr>
                        <a:t>4</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800" b="1" dirty="0" smtClean="0">
                          <a:effectLst>
                            <a:outerShdw blurRad="38100" dist="38100" dir="2700000" algn="tl">
                              <a:srgbClr val="000000">
                                <a:alpha val="43137"/>
                              </a:srgbClr>
                            </a:outerShdw>
                          </a:effectLst>
                        </a:rPr>
                        <a:t>EFC</a:t>
                      </a:r>
                      <a:r>
                        <a:rPr lang="en-US" sz="1800" b="1" baseline="0" dirty="0" smtClean="0">
                          <a:effectLst>
                            <a:outerShdw blurRad="38100" dist="38100" dir="2700000" algn="tl">
                              <a:srgbClr val="000000">
                                <a:alpha val="43137"/>
                              </a:srgbClr>
                            </a:outerShdw>
                          </a:effectLst>
                        </a:rPr>
                        <a:t> </a:t>
                      </a:r>
                      <a:r>
                        <a:rPr lang="en-US" sz="1800" b="1" dirty="0" smtClean="0">
                          <a:effectLst>
                            <a:outerShdw blurRad="38100" dist="38100" dir="2700000" algn="tl">
                              <a:srgbClr val="000000">
                                <a:alpha val="43137"/>
                              </a:srgbClr>
                            </a:outerShdw>
                          </a:effectLst>
                        </a:rPr>
                        <a:t>Clearance </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tx2">
                        <a:lumMod val="20000"/>
                        <a:lumOff val="80000"/>
                      </a:schemeClr>
                    </a:solidFill>
                  </a:tcPr>
                </a:tc>
                <a:tc>
                  <a:txBody>
                    <a:bodyPr/>
                    <a:lstStyle/>
                    <a:p>
                      <a:pPr marL="0" marR="0" algn="just">
                        <a:lnSpc>
                          <a:spcPct val="115000"/>
                        </a:lnSpc>
                        <a:spcBef>
                          <a:spcPts val="0"/>
                        </a:spcBef>
                        <a:spcAft>
                          <a:spcPts val="0"/>
                        </a:spcAft>
                      </a:pPr>
                      <a:r>
                        <a:rPr lang="en-US" sz="1600" b="1" dirty="0" err="1" smtClean="0">
                          <a:effectLst>
                            <a:outerShdw blurRad="38100" dist="38100" dir="2700000" algn="tl">
                              <a:srgbClr val="000000">
                                <a:alpha val="43137"/>
                              </a:srgbClr>
                            </a:outerShdw>
                          </a:effectLst>
                          <a:latin typeface="Calibri"/>
                          <a:ea typeface="Calibri"/>
                          <a:cs typeface="Times New Roman"/>
                        </a:rPr>
                        <a:t>MoWR</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tx2">
                        <a:lumMod val="20000"/>
                        <a:lumOff val="80000"/>
                      </a:schemeClr>
                    </a:solidFill>
                  </a:tcPr>
                </a:tc>
                <a:tc>
                  <a:txBody>
                    <a:bodyPr/>
                    <a:lstStyle/>
                    <a:p>
                      <a:pPr marL="0" marR="0" algn="just">
                        <a:lnSpc>
                          <a:spcPct val="115000"/>
                        </a:lnSpc>
                        <a:spcBef>
                          <a:spcPts val="0"/>
                        </a:spcBef>
                        <a:spcAft>
                          <a:spcPts val="0"/>
                        </a:spcAft>
                      </a:pPr>
                      <a:r>
                        <a:rPr lang="en-US" sz="1800" b="1" dirty="0" smtClean="0">
                          <a:effectLst>
                            <a:outerShdw blurRad="38100" dist="38100" dir="2700000" algn="tl">
                              <a:srgbClr val="000000">
                                <a:alpha val="43137"/>
                              </a:srgbClr>
                            </a:outerShdw>
                          </a:effectLst>
                        </a:rPr>
                        <a:t>Oct </a:t>
                      </a:r>
                      <a:r>
                        <a:rPr lang="en-US" sz="1800" b="1" dirty="0">
                          <a:effectLst>
                            <a:outerShdw blurRad="38100" dist="38100" dir="2700000" algn="tl">
                              <a:srgbClr val="000000">
                                <a:alpha val="43137"/>
                              </a:srgbClr>
                            </a:outerShdw>
                          </a:effectLst>
                        </a:rPr>
                        <a:t>2015</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tx2">
                        <a:lumMod val="20000"/>
                        <a:lumOff val="80000"/>
                      </a:schemeClr>
                    </a:solidFill>
                  </a:tcPr>
                </a:tc>
                <a:tc>
                  <a:txBody>
                    <a:bodyPr/>
                    <a:lstStyle/>
                    <a:p>
                      <a:pPr marL="0" marR="0" algn="just">
                        <a:lnSpc>
                          <a:spcPct val="115000"/>
                        </a:lnSpc>
                        <a:spcBef>
                          <a:spcPts val="0"/>
                        </a:spcBef>
                        <a:spcAft>
                          <a:spcPts val="0"/>
                        </a:spcAft>
                      </a:pP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tx2">
                        <a:lumMod val="20000"/>
                        <a:lumOff val="80000"/>
                      </a:schemeClr>
                    </a:solidFill>
                  </a:tcPr>
                </a:tc>
              </a:tr>
              <a:tr h="275341">
                <a:tc>
                  <a:txBody>
                    <a:bodyPr/>
                    <a:lstStyle/>
                    <a:p>
                      <a:pPr marL="0" marR="0" algn="ctr">
                        <a:lnSpc>
                          <a:spcPct val="115000"/>
                        </a:lnSpc>
                        <a:spcBef>
                          <a:spcPts val="0"/>
                        </a:spcBef>
                        <a:spcAft>
                          <a:spcPts val="0"/>
                        </a:spcAft>
                      </a:pPr>
                      <a:r>
                        <a:rPr lang="en-US" sz="1800" b="1" dirty="0">
                          <a:effectLst>
                            <a:outerShdw blurRad="38100" dist="38100" dir="2700000" algn="tl">
                              <a:srgbClr val="000000">
                                <a:alpha val="43137"/>
                              </a:srgbClr>
                            </a:outerShdw>
                          </a:effectLst>
                          <a:latin typeface="+mn-lt"/>
                          <a:ea typeface="+mn-ea"/>
                          <a:cs typeface="+mn-cs"/>
                        </a:rPr>
                        <a:t>5</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800" b="1" dirty="0">
                          <a:effectLst>
                            <a:outerShdw blurRad="38100" dist="38100" dir="2700000" algn="tl">
                              <a:srgbClr val="000000">
                                <a:alpha val="43137"/>
                              </a:srgbClr>
                            </a:outerShdw>
                          </a:effectLst>
                        </a:rPr>
                        <a:t>Project Appraisal</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rgbClr val="FFFF00"/>
                    </a:solidFill>
                  </a:tcPr>
                </a:tc>
                <a:tc>
                  <a:txBody>
                    <a:bodyPr/>
                    <a:lstStyle/>
                    <a:p>
                      <a:pPr marL="0" marR="0" algn="just">
                        <a:lnSpc>
                          <a:spcPct val="115000"/>
                        </a:lnSpc>
                        <a:spcBef>
                          <a:spcPts val="0"/>
                        </a:spcBef>
                        <a:spcAft>
                          <a:spcPts val="0"/>
                        </a:spcAft>
                      </a:pPr>
                      <a:r>
                        <a:rPr lang="en-US" sz="1600" b="1" dirty="0" smtClean="0">
                          <a:effectLst>
                            <a:outerShdw blurRad="38100" dist="38100" dir="2700000" algn="tl">
                              <a:srgbClr val="000000">
                                <a:alpha val="43137"/>
                              </a:srgbClr>
                            </a:outerShdw>
                          </a:effectLst>
                          <a:latin typeface="Calibri"/>
                          <a:ea typeface="Calibri"/>
                          <a:cs typeface="Times New Roman"/>
                        </a:rPr>
                        <a:t>WB</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rgbClr val="FFFF00"/>
                    </a:solidFill>
                  </a:tcPr>
                </a:tc>
                <a:tc>
                  <a:txBody>
                    <a:bodyPr/>
                    <a:lstStyle/>
                    <a:p>
                      <a:pPr marL="0" marR="0" algn="just">
                        <a:lnSpc>
                          <a:spcPct val="115000"/>
                        </a:lnSpc>
                        <a:spcBef>
                          <a:spcPts val="0"/>
                        </a:spcBef>
                        <a:spcAft>
                          <a:spcPts val="0"/>
                        </a:spcAft>
                      </a:pPr>
                      <a:r>
                        <a:rPr lang="en-US" sz="1800" b="1" dirty="0" smtClean="0">
                          <a:effectLst>
                            <a:outerShdw blurRad="38100" dist="38100" dir="2700000" algn="tl">
                              <a:srgbClr val="000000">
                                <a:alpha val="43137"/>
                              </a:srgbClr>
                            </a:outerShdw>
                          </a:effectLst>
                        </a:rPr>
                        <a:t>Nov </a:t>
                      </a:r>
                      <a:r>
                        <a:rPr lang="en-US" sz="1800" b="1" dirty="0">
                          <a:effectLst>
                            <a:outerShdw blurRad="38100" dist="38100" dir="2700000" algn="tl">
                              <a:srgbClr val="000000">
                                <a:alpha val="43137"/>
                              </a:srgbClr>
                            </a:outerShdw>
                          </a:effectLst>
                        </a:rPr>
                        <a:t>2015</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rgbClr val="FFFF00"/>
                    </a:solidFill>
                  </a:tcPr>
                </a:tc>
                <a:tc>
                  <a:txBody>
                    <a:bodyPr/>
                    <a:lstStyle/>
                    <a:p>
                      <a:pPr marL="0" marR="0" algn="just">
                        <a:lnSpc>
                          <a:spcPct val="115000"/>
                        </a:lnSpc>
                        <a:spcBef>
                          <a:spcPts val="0"/>
                        </a:spcBef>
                        <a:spcAft>
                          <a:spcPts val="0"/>
                        </a:spcAft>
                      </a:pP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rgbClr val="FFFF00"/>
                    </a:solidFill>
                  </a:tcPr>
                </a:tc>
              </a:tr>
              <a:tr h="420824">
                <a:tc>
                  <a:txBody>
                    <a:bodyPr/>
                    <a:lstStyle/>
                    <a:p>
                      <a:pPr marL="0" marR="0" algn="ctr">
                        <a:lnSpc>
                          <a:spcPct val="115000"/>
                        </a:lnSpc>
                        <a:spcBef>
                          <a:spcPts val="0"/>
                        </a:spcBef>
                        <a:spcAft>
                          <a:spcPts val="0"/>
                        </a:spcAft>
                      </a:pPr>
                      <a:r>
                        <a:rPr lang="en-US" sz="1800" b="1" dirty="0" smtClean="0">
                          <a:effectLst>
                            <a:outerShdw blurRad="38100" dist="38100" dir="2700000" algn="tl">
                              <a:srgbClr val="000000">
                                <a:alpha val="43137"/>
                              </a:srgbClr>
                            </a:outerShdw>
                          </a:effectLst>
                          <a:latin typeface="+mn-lt"/>
                          <a:ea typeface="+mn-ea"/>
                          <a:cs typeface="+mn-cs"/>
                        </a:rPr>
                        <a:t>6</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effectLst>
                            <a:outerShdw blurRad="38100" dist="38100" dir="2700000" algn="tl">
                              <a:srgbClr val="000000">
                                <a:alpha val="43137"/>
                              </a:srgbClr>
                            </a:outerShdw>
                          </a:effectLst>
                        </a:rPr>
                        <a:t>Negotiation</a:t>
                      </a:r>
                      <a:endParaRPr lang="en-US" sz="1600" b="1" dirty="0" smtClean="0">
                        <a:effectLst>
                          <a:outerShdw blurRad="38100" dist="38100" dir="2700000" algn="tl">
                            <a:srgbClr val="000000">
                              <a:alpha val="43137"/>
                            </a:srgbClr>
                          </a:outerShdw>
                        </a:effectLst>
                        <a:latin typeface="+mn-lt"/>
                        <a:ea typeface="Calibri"/>
                        <a:cs typeface="Times New Roman"/>
                      </a:endParaRPr>
                    </a:p>
                    <a:p>
                      <a:pPr algn="l"/>
                      <a:endParaRPr lang="en-US" b="1" dirty="0">
                        <a:effectLst>
                          <a:outerShdw blurRad="38100" dist="38100" dir="2700000" algn="tl">
                            <a:srgbClr val="000000">
                              <a:alpha val="43137"/>
                            </a:srgbClr>
                          </a:outerShdw>
                        </a:effectLst>
                      </a:endParaRPr>
                    </a:p>
                  </a:txBody>
                  <a:tcPr marL="68580" marR="68580" marT="0" marB="0">
                    <a:solidFill>
                      <a:srgbClr val="92D050"/>
                    </a:solidFill>
                  </a:tcPr>
                </a:tc>
                <a:tc>
                  <a:txBody>
                    <a:bodyPr/>
                    <a:lstStyle/>
                    <a:p>
                      <a:r>
                        <a:rPr lang="en-US" b="1" dirty="0" smtClean="0">
                          <a:effectLst>
                            <a:outerShdw blurRad="38100" dist="38100" dir="2700000" algn="tl">
                              <a:srgbClr val="000000">
                                <a:alpha val="43137"/>
                              </a:srgbClr>
                            </a:outerShdw>
                          </a:effectLst>
                        </a:rPr>
                        <a:t>WB/</a:t>
                      </a:r>
                    </a:p>
                    <a:p>
                      <a:r>
                        <a:rPr lang="en-US" b="1" dirty="0" smtClean="0">
                          <a:effectLst>
                            <a:outerShdw blurRad="38100" dist="38100" dir="2700000" algn="tl">
                              <a:srgbClr val="000000">
                                <a:alpha val="43137"/>
                              </a:srgbClr>
                            </a:outerShdw>
                          </a:effectLst>
                        </a:rPr>
                        <a:t>MoWR</a:t>
                      </a:r>
                      <a:endParaRPr lang="en-US" b="1" dirty="0">
                        <a:effectLst>
                          <a:outerShdw blurRad="38100" dist="38100" dir="2700000" algn="tl">
                            <a:srgbClr val="000000">
                              <a:alpha val="43137"/>
                            </a:srgbClr>
                          </a:outerShdw>
                        </a:effectLst>
                      </a:endParaRPr>
                    </a:p>
                  </a:txBody>
                  <a:tcPr marL="68580" marR="68580" marT="0" marB="0">
                    <a:solidFill>
                      <a:srgbClr val="92D050"/>
                    </a:solidFill>
                  </a:tcPr>
                </a:tc>
                <a:tc>
                  <a:txBody>
                    <a:bodyPr/>
                    <a:lstStyle/>
                    <a:p>
                      <a:r>
                        <a:rPr lang="en-US" b="1" dirty="0" smtClean="0">
                          <a:effectLst>
                            <a:outerShdw blurRad="38100" dist="38100" dir="2700000" algn="tl">
                              <a:srgbClr val="000000">
                                <a:alpha val="43137"/>
                              </a:srgbClr>
                            </a:outerShdw>
                          </a:effectLst>
                        </a:rPr>
                        <a:t>Dec 2015</a:t>
                      </a:r>
                      <a:endParaRPr lang="en-US" b="1" dirty="0">
                        <a:effectLst>
                          <a:outerShdw blurRad="38100" dist="38100" dir="2700000" algn="tl">
                            <a:srgbClr val="000000">
                              <a:alpha val="43137"/>
                            </a:srgbClr>
                          </a:outerShdw>
                        </a:effectLst>
                      </a:endParaRPr>
                    </a:p>
                  </a:txBody>
                  <a:tcPr marL="68580" marR="68580" marT="0" marB="0">
                    <a:solidFill>
                      <a:srgbClr val="92D050"/>
                    </a:solidFill>
                  </a:tcPr>
                </a:tc>
                <a:tc>
                  <a:txBody>
                    <a:bodyPr/>
                    <a:lstStyle/>
                    <a:p>
                      <a:pPr marL="0" marR="0" algn="just">
                        <a:lnSpc>
                          <a:spcPct val="115000"/>
                        </a:lnSpc>
                        <a:spcBef>
                          <a:spcPts val="0"/>
                        </a:spcBef>
                        <a:spcAft>
                          <a:spcPts val="0"/>
                        </a:spcAft>
                      </a:pPr>
                      <a:r>
                        <a:rPr lang="en-US" sz="1600" b="1" dirty="0" smtClean="0">
                          <a:effectLst>
                            <a:outerShdw blurRad="38100" dist="38100" dir="2700000" algn="tl">
                              <a:srgbClr val="000000">
                                <a:alpha val="43137"/>
                              </a:srgbClr>
                            </a:outerShdw>
                          </a:effectLst>
                          <a:latin typeface="Calibri"/>
                          <a:ea typeface="Calibri"/>
                          <a:cs typeface="Times New Roman"/>
                        </a:rPr>
                        <a:t>It will depend</a:t>
                      </a:r>
                      <a:r>
                        <a:rPr lang="en-US" sz="1600" b="1" baseline="0" dirty="0" smtClean="0">
                          <a:effectLst>
                            <a:outerShdw blurRad="38100" dist="38100" dir="2700000" algn="tl">
                              <a:srgbClr val="000000">
                                <a:alpha val="43137"/>
                              </a:srgbClr>
                            </a:outerShdw>
                          </a:effectLst>
                          <a:latin typeface="Calibri"/>
                          <a:ea typeface="Calibri"/>
                          <a:cs typeface="Times New Roman"/>
                        </a:rPr>
                        <a:t> on </a:t>
                      </a:r>
                      <a:r>
                        <a:rPr lang="en-US" sz="1600" b="1" dirty="0" smtClean="0">
                          <a:effectLst>
                            <a:outerShdw blurRad="38100" dist="38100" dir="2700000" algn="tl">
                              <a:srgbClr val="000000">
                                <a:alpha val="43137"/>
                              </a:srgbClr>
                            </a:outerShdw>
                          </a:effectLst>
                          <a:latin typeface="Calibri"/>
                          <a:ea typeface="Calibri"/>
                          <a:cs typeface="Times New Roman"/>
                        </a:rPr>
                        <a:t>DEA Readiness.</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rgbClr val="92D050"/>
                    </a:solidFill>
                  </a:tcPr>
                </a:tc>
              </a:tr>
              <a:tr h="343088">
                <a:tc>
                  <a:txBody>
                    <a:bodyPr/>
                    <a:lstStyle/>
                    <a:p>
                      <a:pPr marL="0" marR="0" algn="ctr">
                        <a:lnSpc>
                          <a:spcPct val="115000"/>
                        </a:lnSpc>
                        <a:spcBef>
                          <a:spcPts val="0"/>
                        </a:spcBef>
                        <a:spcAft>
                          <a:spcPts val="0"/>
                        </a:spcAft>
                      </a:pPr>
                      <a:r>
                        <a:rPr lang="en-US" sz="1600" b="1" dirty="0" smtClean="0">
                          <a:effectLst>
                            <a:outerShdw blurRad="38100" dist="38100" dir="2700000" algn="tl">
                              <a:srgbClr val="000000">
                                <a:alpha val="43137"/>
                              </a:srgbClr>
                            </a:outerShdw>
                          </a:effectLst>
                          <a:latin typeface="Calibri"/>
                          <a:ea typeface="Calibri"/>
                          <a:cs typeface="Times New Roman"/>
                        </a:rPr>
                        <a:t>7</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800" b="1" dirty="0" smtClean="0">
                          <a:effectLst>
                            <a:outerShdw blurRad="38100" dist="38100" dir="2700000" algn="tl">
                              <a:srgbClr val="000000">
                                <a:alpha val="43137"/>
                              </a:srgbClr>
                            </a:outerShdw>
                          </a:effectLst>
                        </a:rPr>
                        <a:t>WB </a:t>
                      </a:r>
                      <a:r>
                        <a:rPr lang="en-US" sz="1800" b="1" dirty="0">
                          <a:effectLst>
                            <a:outerShdw blurRad="38100" dist="38100" dir="2700000" algn="tl">
                              <a:srgbClr val="000000">
                                <a:alpha val="43137"/>
                              </a:srgbClr>
                            </a:outerShdw>
                          </a:effectLst>
                        </a:rPr>
                        <a:t>Board for clearance</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rgbClr val="FFFF00"/>
                    </a:solidFill>
                  </a:tcPr>
                </a:tc>
                <a:tc>
                  <a:txBody>
                    <a:bodyPr/>
                    <a:lstStyle/>
                    <a:p>
                      <a:pPr marL="0" marR="0" algn="just">
                        <a:lnSpc>
                          <a:spcPct val="115000"/>
                        </a:lnSpc>
                        <a:spcBef>
                          <a:spcPts val="0"/>
                        </a:spcBef>
                        <a:spcAft>
                          <a:spcPts val="0"/>
                        </a:spcAft>
                      </a:pPr>
                      <a:r>
                        <a:rPr lang="en-US" sz="1600" b="1" dirty="0" smtClean="0">
                          <a:effectLst>
                            <a:outerShdw blurRad="38100" dist="38100" dir="2700000" algn="tl">
                              <a:srgbClr val="000000">
                                <a:alpha val="43137"/>
                              </a:srgbClr>
                            </a:outerShdw>
                          </a:effectLst>
                          <a:latin typeface="Calibri"/>
                          <a:ea typeface="Calibri"/>
                          <a:cs typeface="Times New Roman"/>
                        </a:rPr>
                        <a:t>WB</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rgbClr val="FFFF00"/>
                    </a:solidFill>
                  </a:tcPr>
                </a:tc>
                <a:tc>
                  <a:txBody>
                    <a:bodyPr/>
                    <a:lstStyle/>
                    <a:p>
                      <a:pPr marL="0" marR="0" algn="just">
                        <a:lnSpc>
                          <a:spcPct val="115000"/>
                        </a:lnSpc>
                        <a:spcBef>
                          <a:spcPts val="0"/>
                        </a:spcBef>
                        <a:spcAft>
                          <a:spcPts val="0"/>
                        </a:spcAft>
                      </a:pPr>
                      <a:r>
                        <a:rPr lang="en-US" sz="1800" b="1" dirty="0" smtClean="0">
                          <a:effectLst>
                            <a:outerShdw blurRad="38100" dist="38100" dir="2700000" algn="tl">
                              <a:srgbClr val="000000">
                                <a:alpha val="43137"/>
                              </a:srgbClr>
                            </a:outerShdw>
                          </a:effectLst>
                        </a:rPr>
                        <a:t>Jan </a:t>
                      </a:r>
                      <a:r>
                        <a:rPr lang="en-US" sz="1800" b="1" dirty="0">
                          <a:effectLst>
                            <a:outerShdw blurRad="38100" dist="38100" dir="2700000" algn="tl">
                              <a:srgbClr val="000000">
                                <a:alpha val="43137"/>
                              </a:srgbClr>
                            </a:outerShdw>
                          </a:effectLst>
                        </a:rPr>
                        <a:t>2015</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rgbClr val="FFFF00"/>
                    </a:solidFill>
                  </a:tcPr>
                </a:tc>
                <a:tc>
                  <a:txBody>
                    <a:bodyPr/>
                    <a:lstStyle/>
                    <a:p>
                      <a:pPr marL="0" marR="0" algn="just">
                        <a:lnSpc>
                          <a:spcPct val="115000"/>
                        </a:lnSpc>
                        <a:spcBef>
                          <a:spcPts val="0"/>
                        </a:spcBef>
                        <a:spcAft>
                          <a:spcPts val="0"/>
                        </a:spcAft>
                      </a:pP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rgbClr val="FFFF00"/>
                    </a:solidFill>
                  </a:tcPr>
                </a:tc>
              </a:tr>
              <a:tr h="343088">
                <a:tc>
                  <a:txBody>
                    <a:bodyPr/>
                    <a:lstStyle/>
                    <a:p>
                      <a:pPr marL="0" marR="0" algn="ctr">
                        <a:lnSpc>
                          <a:spcPct val="115000"/>
                        </a:lnSpc>
                        <a:spcBef>
                          <a:spcPts val="0"/>
                        </a:spcBef>
                        <a:spcAft>
                          <a:spcPts val="0"/>
                        </a:spcAft>
                      </a:pPr>
                      <a:r>
                        <a:rPr lang="en-US" sz="1600" b="1" dirty="0" smtClean="0">
                          <a:effectLst>
                            <a:outerShdw blurRad="38100" dist="38100" dir="2700000" algn="tl">
                              <a:srgbClr val="000000">
                                <a:alpha val="43137"/>
                              </a:srgbClr>
                            </a:outerShdw>
                          </a:effectLst>
                          <a:latin typeface="Calibri"/>
                          <a:ea typeface="Calibri"/>
                          <a:cs typeface="Times New Roman"/>
                        </a:rPr>
                        <a:t>8</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600" b="1" dirty="0" smtClean="0">
                          <a:effectLst>
                            <a:outerShdw blurRad="38100" dist="38100" dir="2700000" algn="tl">
                              <a:srgbClr val="000000">
                                <a:alpha val="43137"/>
                              </a:srgbClr>
                            </a:outerShdw>
                          </a:effectLst>
                        </a:rPr>
                        <a:t>Cabinet</a:t>
                      </a:r>
                      <a:r>
                        <a:rPr lang="en-US" sz="1600" b="1" baseline="0" dirty="0" smtClean="0">
                          <a:effectLst>
                            <a:outerShdw blurRad="38100" dist="38100" dir="2700000" algn="tl">
                              <a:srgbClr val="000000">
                                <a:alpha val="43137"/>
                              </a:srgbClr>
                            </a:outerShdw>
                          </a:effectLst>
                        </a:rPr>
                        <a:t> Clearance</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tx2">
                        <a:lumMod val="40000"/>
                        <a:lumOff val="60000"/>
                      </a:schemeClr>
                    </a:solidFill>
                  </a:tcPr>
                </a:tc>
                <a:tc>
                  <a:txBody>
                    <a:bodyPr/>
                    <a:lstStyle/>
                    <a:p>
                      <a:pPr marL="0" marR="0" algn="just">
                        <a:lnSpc>
                          <a:spcPct val="115000"/>
                        </a:lnSpc>
                        <a:spcBef>
                          <a:spcPts val="0"/>
                        </a:spcBef>
                        <a:spcAft>
                          <a:spcPts val="0"/>
                        </a:spcAft>
                      </a:pPr>
                      <a:r>
                        <a:rPr lang="en-US" sz="1600" b="1" dirty="0" smtClean="0">
                          <a:effectLst>
                            <a:outerShdw blurRad="38100" dist="38100" dir="2700000" algn="tl">
                              <a:srgbClr val="000000">
                                <a:alpha val="43137"/>
                              </a:srgbClr>
                            </a:outerShdw>
                          </a:effectLst>
                          <a:latin typeface="Calibri"/>
                          <a:ea typeface="Calibri"/>
                          <a:cs typeface="Times New Roman"/>
                        </a:rPr>
                        <a:t>MoWR</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tx2">
                        <a:lumMod val="40000"/>
                        <a:lumOff val="60000"/>
                      </a:schemeClr>
                    </a:solidFill>
                  </a:tcPr>
                </a:tc>
                <a:tc>
                  <a:txBody>
                    <a:bodyPr/>
                    <a:lstStyle/>
                    <a:p>
                      <a:pPr marL="0" marR="0" algn="just">
                        <a:lnSpc>
                          <a:spcPct val="115000"/>
                        </a:lnSpc>
                        <a:spcBef>
                          <a:spcPts val="0"/>
                        </a:spcBef>
                        <a:spcAft>
                          <a:spcPts val="0"/>
                        </a:spcAft>
                      </a:pPr>
                      <a:r>
                        <a:rPr lang="en-US" sz="1800" b="1" dirty="0" smtClean="0">
                          <a:effectLst>
                            <a:outerShdw blurRad="38100" dist="38100" dir="2700000" algn="tl">
                              <a:srgbClr val="000000">
                                <a:alpha val="43137"/>
                              </a:srgbClr>
                            </a:outerShdw>
                          </a:effectLst>
                        </a:rPr>
                        <a:t>Feb 2016</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tx2">
                        <a:lumMod val="40000"/>
                        <a:lumOff val="60000"/>
                      </a:schemeClr>
                    </a:solidFill>
                  </a:tcPr>
                </a:tc>
                <a:tc>
                  <a:txBody>
                    <a:bodyPr/>
                    <a:lstStyle/>
                    <a:p>
                      <a:pPr marL="0" marR="0" algn="just">
                        <a:lnSpc>
                          <a:spcPct val="115000"/>
                        </a:lnSpc>
                        <a:spcBef>
                          <a:spcPts val="0"/>
                        </a:spcBef>
                        <a:spcAft>
                          <a:spcPts val="0"/>
                        </a:spcAft>
                      </a:pP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tx2">
                        <a:lumMod val="40000"/>
                        <a:lumOff val="60000"/>
                      </a:schemeClr>
                    </a:solidFill>
                  </a:tcPr>
                </a:tc>
              </a:tr>
              <a:tr h="275341">
                <a:tc>
                  <a:txBody>
                    <a:bodyPr/>
                    <a:lstStyle/>
                    <a:p>
                      <a:pPr marL="0" marR="0" algn="ctr">
                        <a:lnSpc>
                          <a:spcPct val="115000"/>
                        </a:lnSpc>
                        <a:spcBef>
                          <a:spcPts val="0"/>
                        </a:spcBef>
                        <a:spcAft>
                          <a:spcPts val="0"/>
                        </a:spcAft>
                      </a:pPr>
                      <a:r>
                        <a:rPr lang="en-US" sz="1800" b="1" dirty="0" smtClean="0">
                          <a:effectLst>
                            <a:outerShdw blurRad="38100" dist="38100" dir="2700000" algn="tl">
                              <a:srgbClr val="000000">
                                <a:alpha val="43137"/>
                              </a:srgbClr>
                            </a:outerShdw>
                          </a:effectLst>
                        </a:rPr>
                        <a:t>9</a:t>
                      </a:r>
                    </a:p>
                  </a:txBody>
                  <a:tcPr marL="68580" marR="68580" marT="0" marB="0"/>
                </a:tc>
                <a:tc>
                  <a:txBody>
                    <a:bodyPr/>
                    <a:lstStyle/>
                    <a:p>
                      <a:pPr marL="0" marR="0" algn="l">
                        <a:lnSpc>
                          <a:spcPct val="115000"/>
                        </a:lnSpc>
                        <a:spcBef>
                          <a:spcPts val="0"/>
                        </a:spcBef>
                        <a:spcAft>
                          <a:spcPts val="0"/>
                        </a:spcAft>
                      </a:pPr>
                      <a:r>
                        <a:rPr lang="en-US" sz="1800" b="1" dirty="0">
                          <a:effectLst>
                            <a:outerShdw blurRad="38100" dist="38100" dir="2700000" algn="tl">
                              <a:srgbClr val="000000">
                                <a:alpha val="43137"/>
                              </a:srgbClr>
                            </a:outerShdw>
                          </a:effectLst>
                        </a:rPr>
                        <a:t>Effectiveness</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rgbClr val="92D050"/>
                    </a:solidFill>
                  </a:tcPr>
                </a:tc>
                <a:tc>
                  <a:txBody>
                    <a:bodyPr/>
                    <a:lstStyle/>
                    <a:p>
                      <a:pPr marL="0" marR="0" algn="just">
                        <a:lnSpc>
                          <a:spcPct val="115000"/>
                        </a:lnSpc>
                        <a:spcBef>
                          <a:spcPts val="0"/>
                        </a:spcBef>
                        <a:spcAft>
                          <a:spcPts val="0"/>
                        </a:spcAft>
                      </a:pP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rgbClr val="92D050"/>
                    </a:solidFill>
                  </a:tcPr>
                </a:tc>
                <a:tc>
                  <a:txBody>
                    <a:bodyPr/>
                    <a:lstStyle/>
                    <a:p>
                      <a:pPr marL="0" marR="0" algn="just">
                        <a:lnSpc>
                          <a:spcPct val="115000"/>
                        </a:lnSpc>
                        <a:spcBef>
                          <a:spcPts val="0"/>
                        </a:spcBef>
                        <a:spcAft>
                          <a:spcPts val="0"/>
                        </a:spcAft>
                      </a:pPr>
                      <a:r>
                        <a:rPr lang="en-US" sz="1800" b="1" dirty="0" smtClean="0">
                          <a:effectLst>
                            <a:outerShdw blurRad="38100" dist="38100" dir="2700000" algn="tl">
                              <a:srgbClr val="000000">
                                <a:alpha val="43137"/>
                              </a:srgbClr>
                            </a:outerShdw>
                          </a:effectLst>
                        </a:rPr>
                        <a:t>Feb, </a:t>
                      </a:r>
                      <a:r>
                        <a:rPr lang="en-US" sz="1800" b="1" dirty="0">
                          <a:effectLst>
                            <a:outerShdw blurRad="38100" dist="38100" dir="2700000" algn="tl">
                              <a:srgbClr val="000000">
                                <a:alpha val="43137"/>
                              </a:srgbClr>
                            </a:outerShdw>
                          </a:effectLst>
                        </a:rPr>
                        <a:t>2015</a:t>
                      </a: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rgbClr val="92D050"/>
                    </a:solidFill>
                  </a:tcPr>
                </a:tc>
                <a:tc>
                  <a:txBody>
                    <a:bodyPr/>
                    <a:lstStyle/>
                    <a:p>
                      <a:pPr marL="0" marR="0" algn="just">
                        <a:lnSpc>
                          <a:spcPct val="115000"/>
                        </a:lnSpc>
                        <a:spcBef>
                          <a:spcPts val="0"/>
                        </a:spcBef>
                        <a:spcAft>
                          <a:spcPts val="0"/>
                        </a:spcAft>
                      </a:pPr>
                      <a:endParaRPr lang="en-US"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rgbClr val="92D050"/>
                    </a:solidFill>
                  </a:tcPr>
                </a:tc>
              </a:tr>
            </a:tbl>
          </a:graphicData>
        </a:graphic>
      </p:graphicFrame>
    </p:spTree>
    <p:extLst>
      <p:ext uri="{BB962C8B-B14F-4D97-AF65-F5344CB8AC3E}">
        <p14:creationId xmlns:p14="http://schemas.microsoft.com/office/powerpoint/2010/main" val="37299532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300" b="1" dirty="0">
                <a:solidFill>
                  <a:srgbClr val="FF0000"/>
                </a:solidFill>
                <a:effectLst>
                  <a:outerShdw blurRad="38100" dist="38100" dir="2700000" algn="tl">
                    <a:srgbClr val="000000">
                      <a:alpha val="43137"/>
                    </a:srgbClr>
                  </a:outerShdw>
                </a:effectLst>
              </a:rPr>
              <a:t>DEA Readiness for project</a:t>
            </a:r>
          </a:p>
        </p:txBody>
      </p:sp>
      <p:graphicFrame>
        <p:nvGraphicFramePr>
          <p:cNvPr id="4" name="Table 3"/>
          <p:cNvGraphicFramePr>
            <a:graphicFrameLocks noGrp="1"/>
          </p:cNvGraphicFramePr>
          <p:nvPr>
            <p:extLst>
              <p:ext uri="{D42A27DB-BD31-4B8C-83A1-F6EECF244321}">
                <p14:modId xmlns:p14="http://schemas.microsoft.com/office/powerpoint/2010/main" val="655412866"/>
              </p:ext>
            </p:extLst>
          </p:nvPr>
        </p:nvGraphicFramePr>
        <p:xfrm>
          <a:off x="134202" y="685800"/>
          <a:ext cx="8991601" cy="6197245"/>
        </p:xfrm>
        <a:graphic>
          <a:graphicData uri="http://schemas.openxmlformats.org/drawingml/2006/table">
            <a:tbl>
              <a:tblPr firstRow="1" bandRow="1">
                <a:tableStyleId>{5C22544A-7EE6-4342-B048-85BDC9FD1C3A}</a:tableStyleId>
              </a:tblPr>
              <a:tblGrid>
                <a:gridCol w="533401"/>
                <a:gridCol w="3200400"/>
                <a:gridCol w="2057400"/>
                <a:gridCol w="3200400"/>
              </a:tblGrid>
              <a:tr h="565928">
                <a:tc>
                  <a:txBody>
                    <a:bodyPr/>
                    <a:lstStyle/>
                    <a:p>
                      <a:r>
                        <a:rPr lang="en-US" dirty="0" smtClean="0">
                          <a:solidFill>
                            <a:schemeClr val="tx1"/>
                          </a:solidFill>
                        </a:rPr>
                        <a:t>S. No.</a:t>
                      </a:r>
                      <a:endParaRPr lang="en-US" dirty="0">
                        <a:solidFill>
                          <a:schemeClr val="tx1"/>
                        </a:solidFill>
                      </a:endParaRPr>
                    </a:p>
                  </a:txBody>
                  <a:tcPr/>
                </a:tc>
                <a:tc>
                  <a:txBody>
                    <a:bodyPr/>
                    <a:lstStyle/>
                    <a:p>
                      <a:r>
                        <a:rPr lang="en-US" dirty="0" smtClean="0">
                          <a:solidFill>
                            <a:schemeClr val="tx1"/>
                          </a:solidFill>
                        </a:rPr>
                        <a:t>Key activity/</a:t>
                      </a:r>
                    </a:p>
                    <a:p>
                      <a:r>
                        <a:rPr lang="en-US" dirty="0" smtClean="0">
                          <a:solidFill>
                            <a:schemeClr val="tx1"/>
                          </a:solidFill>
                        </a:rPr>
                        <a:t>milestone</a:t>
                      </a:r>
                      <a:endParaRPr lang="en-US" dirty="0">
                        <a:solidFill>
                          <a:schemeClr val="tx1"/>
                        </a:solidFill>
                      </a:endParaRPr>
                    </a:p>
                  </a:txBody>
                  <a:tcPr/>
                </a:tc>
                <a:tc>
                  <a:txBody>
                    <a:bodyPr/>
                    <a:lstStyle/>
                    <a:p>
                      <a:r>
                        <a:rPr lang="en-US" dirty="0" smtClean="0">
                          <a:solidFill>
                            <a:schemeClr val="tx1"/>
                          </a:solidFill>
                        </a:rPr>
                        <a:t>Timeline</a:t>
                      </a:r>
                      <a:endParaRPr lang="en-US" dirty="0">
                        <a:solidFill>
                          <a:schemeClr val="tx1"/>
                        </a:solidFill>
                      </a:endParaRPr>
                    </a:p>
                  </a:txBody>
                  <a:tcPr/>
                </a:tc>
                <a:tc>
                  <a:txBody>
                    <a:bodyPr/>
                    <a:lstStyle/>
                    <a:p>
                      <a:r>
                        <a:rPr lang="en-US" dirty="0" smtClean="0">
                          <a:solidFill>
                            <a:schemeClr val="tx1"/>
                          </a:solidFill>
                        </a:rPr>
                        <a:t>Status</a:t>
                      </a:r>
                      <a:endParaRPr lang="en-US" dirty="0">
                        <a:solidFill>
                          <a:schemeClr val="tx1"/>
                        </a:solidFill>
                      </a:endParaRPr>
                    </a:p>
                  </a:txBody>
                  <a:tcPr/>
                </a:tc>
              </a:tr>
              <a:tr h="1031929">
                <a:tc>
                  <a:txBody>
                    <a:bodyPr/>
                    <a:lstStyle/>
                    <a:p>
                      <a:r>
                        <a:rPr lang="en-US" b="1" dirty="0" smtClean="0">
                          <a:solidFill>
                            <a:schemeClr val="tx1"/>
                          </a:solidFill>
                          <a:effectLst>
                            <a:outerShdw blurRad="38100" dist="38100" dir="2700000" algn="tl">
                              <a:srgbClr val="000000">
                                <a:alpha val="43137"/>
                              </a:srgbClr>
                            </a:outerShdw>
                          </a:effectLst>
                        </a:rPr>
                        <a:t>1</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b="1" dirty="0" smtClean="0">
                          <a:solidFill>
                            <a:schemeClr val="tx1"/>
                          </a:solidFill>
                          <a:effectLst>
                            <a:outerShdw blurRad="38100" dist="38100" dir="2700000" algn="tl">
                              <a:srgbClr val="000000">
                                <a:alpha val="43137"/>
                              </a:srgbClr>
                            </a:outerShdw>
                          </a:effectLst>
                        </a:rPr>
                        <a:t>Allocations to IAs</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b="1" dirty="0" smtClean="0">
                          <a:solidFill>
                            <a:schemeClr val="tx1"/>
                          </a:solidFill>
                          <a:effectLst>
                            <a:outerShdw blurRad="38100" dist="38100" dir="2700000" algn="tl">
                              <a:srgbClr val="000000">
                                <a:alpha val="43137"/>
                              </a:srgbClr>
                            </a:outerShdw>
                          </a:effectLst>
                        </a:rPr>
                        <a:t>Sep 2015</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sz="1600" b="1" baseline="0" dirty="0" smtClean="0">
                          <a:solidFill>
                            <a:schemeClr val="tx1"/>
                          </a:solidFill>
                          <a:effectLst>
                            <a:outerShdw blurRad="38100" dist="38100" dir="2700000" algn="tl">
                              <a:srgbClr val="000000">
                                <a:alpha val="43137"/>
                              </a:srgbClr>
                            </a:outerShdw>
                          </a:effectLst>
                        </a:rPr>
                        <a:t>Allocations have been shared. Funding arrangements however will be finalized after EFC. </a:t>
                      </a:r>
                      <a:endParaRPr lang="en-US" sz="1600" b="1" dirty="0">
                        <a:solidFill>
                          <a:schemeClr val="tx1"/>
                        </a:solidFill>
                        <a:effectLst>
                          <a:outerShdw blurRad="38100" dist="38100" dir="2700000" algn="tl">
                            <a:srgbClr val="000000">
                              <a:alpha val="43137"/>
                            </a:srgbClr>
                          </a:outerShdw>
                        </a:effectLst>
                      </a:endParaRPr>
                    </a:p>
                  </a:txBody>
                  <a:tcPr/>
                </a:tc>
              </a:tr>
              <a:tr h="681409">
                <a:tc>
                  <a:txBody>
                    <a:bodyPr/>
                    <a:lstStyle/>
                    <a:p>
                      <a:r>
                        <a:rPr lang="en-US" b="1" dirty="0" smtClean="0">
                          <a:solidFill>
                            <a:schemeClr val="tx1"/>
                          </a:solidFill>
                          <a:effectLst>
                            <a:outerShdw blurRad="38100" dist="38100" dir="2700000" algn="tl">
                              <a:srgbClr val="000000">
                                <a:alpha val="43137"/>
                              </a:srgbClr>
                            </a:outerShdw>
                          </a:effectLst>
                        </a:rPr>
                        <a:t>2</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b="1" dirty="0" smtClean="0">
                          <a:solidFill>
                            <a:schemeClr val="tx1"/>
                          </a:solidFill>
                          <a:effectLst>
                            <a:outerShdw blurRad="38100" dist="38100" dir="2700000" algn="tl">
                              <a:srgbClr val="000000">
                                <a:alpha val="43137"/>
                              </a:srgbClr>
                            </a:outerShdw>
                          </a:effectLst>
                        </a:rPr>
                        <a:t>Institutional Arrangement</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b="1" dirty="0" smtClean="0">
                          <a:solidFill>
                            <a:schemeClr val="tx1"/>
                          </a:solidFill>
                          <a:effectLst>
                            <a:outerShdw blurRad="38100" dist="38100" dir="2700000" algn="tl">
                              <a:srgbClr val="000000">
                                <a:alpha val="43137"/>
                              </a:srgbClr>
                            </a:outerShdw>
                          </a:effectLst>
                        </a:rPr>
                        <a:t>Immediately</a:t>
                      </a:r>
                      <a:endParaRPr lang="en-US" b="1" dirty="0">
                        <a:solidFill>
                          <a:schemeClr val="tx1"/>
                        </a:solidFill>
                        <a:effectLst>
                          <a:outerShdw blurRad="38100" dist="38100" dir="2700000" algn="tl">
                            <a:srgbClr val="000000">
                              <a:alpha val="43137"/>
                            </a:srgbClr>
                          </a:outerShdw>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effectLst>
                            <a:outerShdw blurRad="38100" dist="38100" dir="2700000" algn="tl">
                              <a:srgbClr val="000000">
                                <a:alpha val="43137"/>
                              </a:srgbClr>
                            </a:outerShdw>
                          </a:effectLst>
                        </a:rPr>
                        <a:t>MoWR and 30% state agencies need to </a:t>
                      </a:r>
                      <a:r>
                        <a:rPr lang="en-US" sz="1600" b="1" baseline="0" dirty="0" smtClean="0">
                          <a:solidFill>
                            <a:schemeClr val="tx1"/>
                          </a:solidFill>
                          <a:effectLst>
                            <a:outerShdw blurRad="38100" dist="38100" dir="2700000" algn="tl">
                              <a:srgbClr val="000000">
                                <a:alpha val="43137"/>
                              </a:srgbClr>
                            </a:outerShdw>
                          </a:effectLst>
                        </a:rPr>
                        <a:t> strengthen. TMC consultancy needs to initiated.</a:t>
                      </a:r>
                      <a:endParaRPr lang="en-US" sz="1600" b="1" dirty="0" smtClean="0">
                        <a:solidFill>
                          <a:schemeClr val="tx1"/>
                        </a:solidFill>
                        <a:effectLst>
                          <a:outerShdw blurRad="38100" dist="38100" dir="2700000" algn="tl">
                            <a:srgbClr val="000000">
                              <a:alpha val="43137"/>
                            </a:srgbClr>
                          </a:outerShdw>
                        </a:effectLst>
                      </a:endParaRPr>
                    </a:p>
                  </a:txBody>
                  <a:tcPr/>
                </a:tc>
              </a:tr>
              <a:tr h="424928">
                <a:tc>
                  <a:txBody>
                    <a:bodyPr/>
                    <a:lstStyle/>
                    <a:p>
                      <a:r>
                        <a:rPr lang="en-US" b="1" dirty="0" smtClean="0">
                          <a:solidFill>
                            <a:schemeClr val="tx1"/>
                          </a:solidFill>
                          <a:effectLst>
                            <a:outerShdw blurRad="38100" dist="38100" dir="2700000" algn="tl">
                              <a:srgbClr val="000000">
                                <a:alpha val="43137"/>
                              </a:srgbClr>
                            </a:outerShdw>
                          </a:effectLst>
                        </a:rPr>
                        <a:t>3</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b="1" dirty="0" smtClean="0">
                          <a:solidFill>
                            <a:schemeClr val="tx1"/>
                          </a:solidFill>
                          <a:effectLst>
                            <a:outerShdw blurRad="38100" dist="38100" dir="2700000" algn="tl">
                              <a:srgbClr val="000000">
                                <a:alpha val="43137"/>
                              </a:srgbClr>
                            </a:outerShdw>
                          </a:effectLst>
                        </a:rPr>
                        <a:t>Procurement plan approved</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b="1" dirty="0" smtClean="0">
                          <a:solidFill>
                            <a:schemeClr val="tx1"/>
                          </a:solidFill>
                          <a:effectLst>
                            <a:outerShdw blurRad="38100" dist="38100" dir="2700000" algn="tl">
                              <a:srgbClr val="000000">
                                <a:alpha val="43137"/>
                              </a:srgbClr>
                            </a:outerShdw>
                          </a:effectLst>
                        </a:rPr>
                        <a:t>Sep 2015</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sz="1600" b="1" dirty="0" smtClean="0">
                          <a:solidFill>
                            <a:schemeClr val="tx1"/>
                          </a:solidFill>
                          <a:effectLst>
                            <a:outerShdw blurRad="38100" dist="38100" dir="2700000" algn="tl">
                              <a:srgbClr val="000000">
                                <a:alpha val="43137"/>
                              </a:srgbClr>
                            </a:outerShdw>
                          </a:effectLst>
                        </a:rPr>
                        <a:t>50% agencies have submitted</a:t>
                      </a:r>
                      <a:endParaRPr lang="en-US" sz="1600" b="1" dirty="0">
                        <a:solidFill>
                          <a:schemeClr val="tx1"/>
                        </a:solidFill>
                        <a:effectLst>
                          <a:outerShdw blurRad="38100" dist="38100" dir="2700000" algn="tl">
                            <a:srgbClr val="000000">
                              <a:alpha val="43137"/>
                            </a:srgbClr>
                          </a:outerShdw>
                        </a:effectLst>
                      </a:endParaRPr>
                    </a:p>
                  </a:txBody>
                  <a:tcPr/>
                </a:tc>
              </a:tr>
              <a:tr h="323387">
                <a:tc>
                  <a:txBody>
                    <a:bodyPr/>
                    <a:lstStyle/>
                    <a:p>
                      <a:r>
                        <a:rPr lang="en-US" b="1" dirty="0" smtClean="0">
                          <a:solidFill>
                            <a:schemeClr val="tx1"/>
                          </a:solidFill>
                          <a:effectLst>
                            <a:outerShdw blurRad="38100" dist="38100" dir="2700000" algn="tl">
                              <a:srgbClr val="000000">
                                <a:alpha val="43137"/>
                              </a:srgbClr>
                            </a:outerShdw>
                          </a:effectLst>
                        </a:rPr>
                        <a:t>4</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b="1" dirty="0" smtClean="0">
                          <a:solidFill>
                            <a:schemeClr val="tx1"/>
                          </a:solidFill>
                          <a:effectLst>
                            <a:outerShdw blurRad="38100" dist="38100" dir="2700000" algn="tl">
                              <a:srgbClr val="000000">
                                <a:alpha val="43137"/>
                              </a:srgbClr>
                            </a:outerShdw>
                          </a:effectLst>
                        </a:rPr>
                        <a:t>Preparation of TORs, DPRs and bid documents</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b="1" baseline="0" dirty="0" smtClean="0">
                          <a:solidFill>
                            <a:schemeClr val="tx1"/>
                          </a:solidFill>
                          <a:effectLst>
                            <a:outerShdw blurRad="38100" dist="38100" dir="2700000" algn="tl">
                              <a:srgbClr val="000000">
                                <a:alpha val="43137"/>
                              </a:srgbClr>
                            </a:outerShdw>
                          </a:effectLst>
                        </a:rPr>
                        <a:t>Sep 2015</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sz="1600" b="1" dirty="0" smtClean="0">
                          <a:solidFill>
                            <a:schemeClr val="tx1"/>
                          </a:solidFill>
                          <a:effectLst>
                            <a:outerShdw blurRad="38100" dist="38100" dir="2700000" algn="tl">
                              <a:srgbClr val="000000">
                                <a:alpha val="43137"/>
                              </a:srgbClr>
                            </a:outerShdw>
                          </a:effectLst>
                        </a:rPr>
                        <a:t>Some agencies have in advance stage but needs MoWR staff to review and guide them.</a:t>
                      </a:r>
                      <a:endParaRPr lang="en-US" sz="1600" b="1" dirty="0">
                        <a:solidFill>
                          <a:schemeClr val="tx1"/>
                        </a:solidFill>
                        <a:effectLst>
                          <a:outerShdw blurRad="38100" dist="38100" dir="2700000" algn="tl">
                            <a:srgbClr val="000000">
                              <a:alpha val="43137"/>
                            </a:srgbClr>
                          </a:outerShdw>
                        </a:effectLst>
                      </a:endParaRPr>
                    </a:p>
                  </a:txBody>
                  <a:tcPr/>
                </a:tc>
              </a:tr>
              <a:tr h="323387">
                <a:tc>
                  <a:txBody>
                    <a:bodyPr/>
                    <a:lstStyle/>
                    <a:p>
                      <a:r>
                        <a:rPr lang="en-US" b="1" dirty="0" smtClean="0">
                          <a:solidFill>
                            <a:schemeClr val="tx1"/>
                          </a:solidFill>
                          <a:effectLst>
                            <a:outerShdw blurRad="38100" dist="38100" dir="2700000" algn="tl">
                              <a:srgbClr val="000000">
                                <a:alpha val="43137"/>
                              </a:srgbClr>
                            </a:outerShdw>
                          </a:effectLst>
                        </a:rPr>
                        <a:t>5</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b="1" dirty="0" smtClean="0">
                          <a:solidFill>
                            <a:schemeClr val="tx1"/>
                          </a:solidFill>
                          <a:effectLst>
                            <a:outerShdw blurRad="38100" dist="38100" dir="2700000" algn="tl">
                              <a:srgbClr val="000000">
                                <a:alpha val="43137"/>
                              </a:srgbClr>
                            </a:outerShdw>
                          </a:effectLst>
                        </a:rPr>
                        <a:t>Approval</a:t>
                      </a:r>
                      <a:r>
                        <a:rPr lang="en-US" b="1" baseline="0" dirty="0" smtClean="0">
                          <a:solidFill>
                            <a:schemeClr val="tx1"/>
                          </a:solidFill>
                          <a:effectLst>
                            <a:outerShdw blurRad="38100" dist="38100" dir="2700000" algn="tl">
                              <a:srgbClr val="000000">
                                <a:alpha val="43137"/>
                              </a:srgbClr>
                            </a:outerShdw>
                          </a:effectLst>
                        </a:rPr>
                        <a:t> of bid documents</a:t>
                      </a:r>
                      <a:r>
                        <a:rPr lang="en-US" b="1" dirty="0" smtClean="0">
                          <a:solidFill>
                            <a:schemeClr val="tx1"/>
                          </a:solidFill>
                          <a:effectLst>
                            <a:outerShdw blurRad="38100" dist="38100" dir="2700000" algn="tl">
                              <a:srgbClr val="000000">
                                <a:alpha val="43137"/>
                              </a:srgbClr>
                            </a:outerShdw>
                          </a:effectLst>
                        </a:rPr>
                        <a:t>  and tendering</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b="1" dirty="0" smtClean="0">
                          <a:solidFill>
                            <a:schemeClr val="tx1"/>
                          </a:solidFill>
                          <a:effectLst>
                            <a:outerShdw blurRad="38100" dist="38100" dir="2700000" algn="tl">
                              <a:srgbClr val="000000">
                                <a:alpha val="43137"/>
                              </a:srgbClr>
                            </a:outerShdw>
                          </a:effectLst>
                        </a:rPr>
                        <a:t>Oct 2015</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sz="1600" b="1" dirty="0" smtClean="0">
                          <a:solidFill>
                            <a:schemeClr val="tx1"/>
                          </a:solidFill>
                          <a:effectLst>
                            <a:outerShdw blurRad="38100" dist="38100" dir="2700000" algn="tl">
                              <a:srgbClr val="000000">
                                <a:alpha val="43137"/>
                              </a:srgbClr>
                            </a:outerShdw>
                          </a:effectLst>
                        </a:rPr>
                        <a:t>Bids</a:t>
                      </a:r>
                      <a:r>
                        <a:rPr lang="en-US" sz="1600" b="1" baseline="0" dirty="0" smtClean="0">
                          <a:solidFill>
                            <a:schemeClr val="tx1"/>
                          </a:solidFill>
                          <a:effectLst>
                            <a:outerShdw blurRad="38100" dist="38100" dir="2700000" algn="tl">
                              <a:srgbClr val="000000">
                                <a:alpha val="43137"/>
                              </a:srgbClr>
                            </a:outerShdw>
                          </a:effectLst>
                        </a:rPr>
                        <a:t> pending from HP2 can be floated soon.</a:t>
                      </a:r>
                    </a:p>
                    <a:p>
                      <a:r>
                        <a:rPr lang="en-US" sz="1600" b="1" baseline="0" dirty="0" smtClean="0">
                          <a:solidFill>
                            <a:schemeClr val="tx1"/>
                          </a:solidFill>
                          <a:effectLst>
                            <a:outerShdw blurRad="38100" dist="38100" dir="2700000" algn="tl">
                              <a:srgbClr val="000000">
                                <a:alpha val="43137"/>
                              </a:srgbClr>
                            </a:outerShdw>
                          </a:effectLst>
                        </a:rPr>
                        <a:t>Framework agreement for </a:t>
                      </a:r>
                      <a:r>
                        <a:rPr lang="en-US" sz="1600" b="1" baseline="0" dirty="0" err="1" smtClean="0">
                          <a:solidFill>
                            <a:schemeClr val="tx1"/>
                          </a:solidFill>
                          <a:effectLst>
                            <a:outerShdw blurRad="38100" dist="38100" dir="2700000" algn="tl">
                              <a:srgbClr val="000000">
                                <a:alpha val="43137"/>
                              </a:srgbClr>
                            </a:outerShdw>
                          </a:effectLst>
                        </a:rPr>
                        <a:t>Hydromet</a:t>
                      </a:r>
                      <a:r>
                        <a:rPr lang="en-US" sz="1600" b="1" baseline="0" dirty="0" smtClean="0">
                          <a:solidFill>
                            <a:schemeClr val="tx1"/>
                          </a:solidFill>
                          <a:effectLst>
                            <a:outerShdw blurRad="38100" dist="38100" dir="2700000" algn="tl">
                              <a:srgbClr val="000000">
                                <a:alpha val="43137"/>
                              </a:srgbClr>
                            </a:outerShdw>
                          </a:effectLst>
                        </a:rPr>
                        <a:t> needs to initiated soon.</a:t>
                      </a:r>
                    </a:p>
                  </a:txBody>
                  <a:tcPr/>
                </a:tc>
              </a:tr>
              <a:tr h="424928">
                <a:tc>
                  <a:txBody>
                    <a:bodyPr/>
                    <a:lstStyle/>
                    <a:p>
                      <a:r>
                        <a:rPr lang="en-US" b="1" dirty="0" smtClean="0">
                          <a:solidFill>
                            <a:schemeClr val="tx1"/>
                          </a:solidFill>
                          <a:effectLst>
                            <a:outerShdw blurRad="38100" dist="38100" dir="2700000" algn="tl">
                              <a:srgbClr val="000000">
                                <a:alpha val="43137"/>
                              </a:srgbClr>
                            </a:outerShdw>
                          </a:effectLst>
                        </a:rPr>
                        <a:t>6</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b="1" dirty="0" smtClean="0">
                          <a:solidFill>
                            <a:schemeClr val="tx1"/>
                          </a:solidFill>
                          <a:effectLst>
                            <a:outerShdw blurRad="38100" dist="38100" dir="2700000" algn="tl">
                              <a:srgbClr val="000000">
                                <a:alpha val="43137"/>
                              </a:srgbClr>
                            </a:outerShdw>
                          </a:effectLst>
                        </a:rPr>
                        <a:t>Award of consultancies</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b="1" baseline="0" dirty="0" smtClean="0">
                          <a:solidFill>
                            <a:schemeClr val="tx1"/>
                          </a:solidFill>
                          <a:effectLst>
                            <a:outerShdw blurRad="38100" dist="38100" dir="2700000" algn="tl">
                              <a:srgbClr val="000000">
                                <a:alpha val="43137"/>
                              </a:srgbClr>
                            </a:outerShdw>
                          </a:effectLst>
                        </a:rPr>
                        <a:t>Dec 2015</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sz="1600" b="1" dirty="0" smtClean="0">
                          <a:solidFill>
                            <a:schemeClr val="tx1"/>
                          </a:solidFill>
                          <a:effectLst>
                            <a:outerShdw blurRad="38100" dist="38100" dir="2700000" algn="tl">
                              <a:srgbClr val="000000">
                                <a:alpha val="43137"/>
                              </a:srgbClr>
                            </a:outerShdw>
                          </a:effectLst>
                        </a:rPr>
                        <a:t>MoWR: TAMC</a:t>
                      </a:r>
                    </a:p>
                    <a:p>
                      <a:r>
                        <a:rPr lang="en-US" sz="1600" b="1" dirty="0" smtClean="0">
                          <a:solidFill>
                            <a:schemeClr val="tx1"/>
                          </a:solidFill>
                          <a:effectLst>
                            <a:outerShdw blurRad="38100" dist="38100" dir="2700000" algn="tl">
                              <a:srgbClr val="000000">
                                <a:alpha val="43137"/>
                              </a:srgbClr>
                            </a:outerShdw>
                          </a:effectLst>
                        </a:rPr>
                        <a:t>CWC: River</a:t>
                      </a:r>
                      <a:r>
                        <a:rPr lang="en-US" sz="1600" b="1" baseline="0" dirty="0" smtClean="0">
                          <a:solidFill>
                            <a:schemeClr val="tx1"/>
                          </a:solidFill>
                          <a:effectLst>
                            <a:outerShdw blurRad="38100" dist="38100" dir="2700000" algn="tl">
                              <a:srgbClr val="000000">
                                <a:alpha val="43137"/>
                              </a:srgbClr>
                            </a:outerShdw>
                          </a:effectLst>
                        </a:rPr>
                        <a:t> Basin Consultancy</a:t>
                      </a:r>
                      <a:endParaRPr lang="en-US" sz="1600" b="1" dirty="0">
                        <a:solidFill>
                          <a:schemeClr val="tx1"/>
                        </a:solidFill>
                        <a:effectLst>
                          <a:outerShdw blurRad="38100" dist="38100" dir="2700000" algn="tl">
                            <a:srgbClr val="000000">
                              <a:alpha val="43137"/>
                            </a:srgbClr>
                          </a:outerShdw>
                        </a:effectLst>
                      </a:endParaRPr>
                    </a:p>
                  </a:txBody>
                  <a:tcPr/>
                </a:tc>
              </a:tr>
              <a:tr h="808468">
                <a:tc>
                  <a:txBody>
                    <a:bodyPr/>
                    <a:lstStyle/>
                    <a:p>
                      <a:r>
                        <a:rPr lang="en-US" b="1" dirty="0" smtClean="0">
                          <a:solidFill>
                            <a:schemeClr val="tx1"/>
                          </a:solidFill>
                          <a:effectLst>
                            <a:outerShdw blurRad="38100" dist="38100" dir="2700000" algn="tl">
                              <a:srgbClr val="000000">
                                <a:alpha val="43137"/>
                              </a:srgbClr>
                            </a:outerShdw>
                          </a:effectLst>
                        </a:rPr>
                        <a:t>7</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b="1" dirty="0" smtClean="0">
                          <a:solidFill>
                            <a:schemeClr val="tx1"/>
                          </a:solidFill>
                          <a:effectLst>
                            <a:outerShdw blurRad="38100" dist="38100" dir="2700000" algn="tl">
                              <a:srgbClr val="000000">
                                <a:alpha val="43137"/>
                              </a:srgbClr>
                            </a:outerShdw>
                          </a:effectLst>
                        </a:rPr>
                        <a:t> 30% of tenders evaluated</a:t>
                      </a:r>
                      <a:r>
                        <a:rPr lang="en-US" b="1" baseline="0" dirty="0" smtClean="0">
                          <a:solidFill>
                            <a:schemeClr val="tx1"/>
                          </a:solidFill>
                          <a:effectLst>
                            <a:outerShdw blurRad="38100" dist="38100" dir="2700000" algn="tl">
                              <a:srgbClr val="000000">
                                <a:alpha val="43137"/>
                              </a:srgbClr>
                            </a:outerShdw>
                          </a:effectLst>
                        </a:rPr>
                        <a:t>.</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b="1" baseline="0" dirty="0" smtClean="0">
                          <a:solidFill>
                            <a:schemeClr val="tx1"/>
                          </a:solidFill>
                          <a:effectLst>
                            <a:outerShdw blurRad="38100" dist="38100" dir="2700000" algn="tl">
                              <a:srgbClr val="000000">
                                <a:alpha val="43137"/>
                              </a:srgbClr>
                            </a:outerShdw>
                          </a:effectLst>
                        </a:rPr>
                        <a:t>Dec 2015</a:t>
                      </a:r>
                      <a:endParaRPr lang="en-US" b="1" dirty="0">
                        <a:solidFill>
                          <a:schemeClr val="tx1"/>
                        </a:solidFill>
                        <a:effectLst>
                          <a:outerShdw blurRad="38100" dist="38100" dir="2700000" algn="tl">
                            <a:srgbClr val="000000">
                              <a:alpha val="43137"/>
                            </a:srgbClr>
                          </a:outerShdw>
                        </a:effectLst>
                      </a:endParaRPr>
                    </a:p>
                  </a:txBody>
                  <a:tcPr/>
                </a:tc>
                <a:tc>
                  <a:txBody>
                    <a:bodyPr/>
                    <a:lstStyle/>
                    <a:p>
                      <a:r>
                        <a:rPr lang="en-US" b="1" dirty="0" smtClean="0">
                          <a:solidFill>
                            <a:schemeClr val="tx1"/>
                          </a:solidFill>
                          <a:effectLst>
                            <a:outerShdw blurRad="38100" dist="38100" dir="2700000" algn="tl">
                              <a:srgbClr val="000000">
                                <a:alpha val="43137"/>
                              </a:srgbClr>
                            </a:outerShdw>
                          </a:effectLst>
                        </a:rPr>
                        <a:t>Needs to be ready to award soon after negotiation.</a:t>
                      </a:r>
                      <a:endParaRPr lang="en-US" b="1" dirty="0">
                        <a:solidFill>
                          <a:schemeClr val="tx1"/>
                        </a:solidFill>
                        <a:effectLst>
                          <a:outerShdw blurRad="38100" dist="38100" dir="2700000" algn="tl">
                            <a:srgbClr val="000000">
                              <a:alpha val="43137"/>
                            </a:srgbClr>
                          </a:outerShdw>
                        </a:effectLst>
                      </a:endParaRPr>
                    </a:p>
                  </a:txBody>
                  <a:tcPr/>
                </a:tc>
              </a:tr>
            </a:tbl>
          </a:graphicData>
        </a:graphic>
      </p:graphicFrame>
    </p:spTree>
    <p:extLst>
      <p:ext uri="{BB962C8B-B14F-4D97-AF65-F5344CB8AC3E}">
        <p14:creationId xmlns:p14="http://schemas.microsoft.com/office/powerpoint/2010/main" val="25823417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ight Arrow 39"/>
          <p:cNvSpPr/>
          <p:nvPr/>
        </p:nvSpPr>
        <p:spPr>
          <a:xfrm rot="10800000">
            <a:off x="4932217" y="3560617"/>
            <a:ext cx="1764613" cy="2326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2658159" y="4821738"/>
            <a:ext cx="773855" cy="246221"/>
          </a:xfrm>
          <a:prstGeom prst="rect">
            <a:avLst/>
          </a:prstGeom>
          <a:noFill/>
        </p:spPr>
        <p:txBody>
          <a:bodyPr wrap="square" rtlCol="0">
            <a:spAutoFit/>
          </a:bodyPr>
          <a:lstStyle/>
          <a:p>
            <a:r>
              <a:rPr lang="en-US" sz="1000" dirty="0" smtClean="0">
                <a:solidFill>
                  <a:prstClr val="black"/>
                </a:solidFill>
              </a:rPr>
              <a:t>Telemetry</a:t>
            </a:r>
            <a:endParaRPr lang="en-US" sz="1000" dirty="0">
              <a:solidFill>
                <a:prstClr val="black"/>
              </a:solidFill>
            </a:endParaRPr>
          </a:p>
        </p:txBody>
      </p:sp>
      <p:sp>
        <p:nvSpPr>
          <p:cNvPr id="44" name="TextBox 43"/>
          <p:cNvSpPr txBox="1"/>
          <p:nvPr/>
        </p:nvSpPr>
        <p:spPr>
          <a:xfrm>
            <a:off x="4818332" y="3089563"/>
            <a:ext cx="1844013" cy="230832"/>
          </a:xfrm>
          <a:prstGeom prst="rect">
            <a:avLst/>
          </a:prstGeom>
          <a:noFill/>
        </p:spPr>
        <p:txBody>
          <a:bodyPr wrap="square" rtlCol="0">
            <a:spAutoFit/>
          </a:bodyPr>
          <a:lstStyle/>
          <a:p>
            <a:pPr algn="ctr"/>
            <a:r>
              <a:rPr lang="en-US" sz="900" dirty="0" smtClean="0">
                <a:solidFill>
                  <a:prstClr val="black"/>
                </a:solidFill>
              </a:rPr>
              <a:t>Dissemination Platforms</a:t>
            </a:r>
            <a:endParaRPr lang="en-US" sz="900" dirty="0">
              <a:solidFill>
                <a:prstClr val="black"/>
              </a:solidFill>
            </a:endParaRPr>
          </a:p>
        </p:txBody>
      </p:sp>
      <p:sp>
        <p:nvSpPr>
          <p:cNvPr id="64" name="TextBox 63"/>
          <p:cNvSpPr txBox="1"/>
          <p:nvPr/>
        </p:nvSpPr>
        <p:spPr>
          <a:xfrm>
            <a:off x="4974367" y="3717759"/>
            <a:ext cx="1793579" cy="369332"/>
          </a:xfrm>
          <a:prstGeom prst="rect">
            <a:avLst/>
          </a:prstGeom>
          <a:noFill/>
        </p:spPr>
        <p:txBody>
          <a:bodyPr wrap="square" rtlCol="0">
            <a:spAutoFit/>
          </a:bodyPr>
          <a:lstStyle/>
          <a:p>
            <a:pPr algn="ctr"/>
            <a:r>
              <a:rPr lang="en-US" sz="900" dirty="0" smtClean="0">
                <a:solidFill>
                  <a:prstClr val="black"/>
                </a:solidFill>
              </a:rPr>
              <a:t>Crowd-sourced / Community Surveillance Data</a:t>
            </a:r>
            <a:endParaRPr lang="en-US" sz="900" dirty="0">
              <a:solidFill>
                <a:prstClr val="black"/>
              </a:solidFill>
            </a:endParaRPr>
          </a:p>
        </p:txBody>
      </p:sp>
      <p:sp>
        <p:nvSpPr>
          <p:cNvPr id="72" name="Up-Down Arrow 71"/>
          <p:cNvSpPr/>
          <p:nvPr/>
        </p:nvSpPr>
        <p:spPr>
          <a:xfrm>
            <a:off x="4216508" y="3835613"/>
            <a:ext cx="321503" cy="1659446"/>
          </a:xfrm>
          <a:prstGeom prst="upDown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ight Arrow 73"/>
          <p:cNvSpPr/>
          <p:nvPr/>
        </p:nvSpPr>
        <p:spPr>
          <a:xfrm rot="10800000" flipH="1">
            <a:off x="4946073" y="2909455"/>
            <a:ext cx="1750758" cy="262449"/>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TextBox 62"/>
          <p:cNvSpPr txBox="1"/>
          <p:nvPr/>
        </p:nvSpPr>
        <p:spPr>
          <a:xfrm>
            <a:off x="4365362" y="2133600"/>
            <a:ext cx="1795201" cy="553998"/>
          </a:xfrm>
          <a:prstGeom prst="rect">
            <a:avLst/>
          </a:prstGeom>
          <a:noFill/>
        </p:spPr>
        <p:txBody>
          <a:bodyPr wrap="square" rtlCol="0">
            <a:spAutoFit/>
          </a:bodyPr>
          <a:lstStyle/>
          <a:p>
            <a:r>
              <a:rPr lang="en-US" sz="1000" dirty="0" smtClean="0">
                <a:solidFill>
                  <a:prstClr val="black"/>
                </a:solidFill>
              </a:rPr>
              <a:t>Earth observation data access via suitable mechanisms (e.g. Internet, </a:t>
            </a:r>
            <a:r>
              <a:rPr lang="en-US" sz="1000" dirty="0" err="1" smtClean="0">
                <a:solidFill>
                  <a:prstClr val="black"/>
                </a:solidFill>
              </a:rPr>
              <a:t>GeoNetCast</a:t>
            </a:r>
            <a:r>
              <a:rPr lang="en-US" sz="1000" dirty="0" smtClean="0">
                <a:solidFill>
                  <a:prstClr val="black"/>
                </a:solidFill>
              </a:rPr>
              <a:t>)</a:t>
            </a:r>
            <a:endParaRPr lang="en-US" sz="1000" dirty="0">
              <a:solidFill>
                <a:prstClr val="black"/>
              </a:solidFill>
            </a:endParaRPr>
          </a:p>
        </p:txBody>
      </p:sp>
      <p:pic>
        <p:nvPicPr>
          <p:cNvPr id="75" name="Picture 74"/>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50000" r="25000" b="45025"/>
          <a:stretch/>
        </p:blipFill>
        <p:spPr bwMode="auto">
          <a:xfrm>
            <a:off x="3272134" y="4437356"/>
            <a:ext cx="528425" cy="871510"/>
          </a:xfrm>
          <a:prstGeom prst="rect">
            <a:avLst/>
          </a:prstGeom>
          <a:ln>
            <a:noFill/>
          </a:ln>
          <a:effectLst>
            <a:softEdge rad="112500"/>
          </a:effectLst>
        </p:spPr>
      </p:pic>
      <p:sp>
        <p:nvSpPr>
          <p:cNvPr id="70" name="TextBox 69"/>
          <p:cNvSpPr txBox="1"/>
          <p:nvPr/>
        </p:nvSpPr>
        <p:spPr>
          <a:xfrm>
            <a:off x="6952636" y="1404626"/>
            <a:ext cx="1806836" cy="646331"/>
          </a:xfrm>
          <a:prstGeom prst="rect">
            <a:avLst/>
          </a:prstGeom>
          <a:noFill/>
        </p:spPr>
        <p:txBody>
          <a:bodyPr wrap="square" rtlCol="0">
            <a:spAutoFit/>
          </a:bodyPr>
          <a:lstStyle/>
          <a:p>
            <a:pPr algn="ctr"/>
            <a:r>
              <a:rPr lang="en-US" sz="1400" b="1" dirty="0" smtClean="0">
                <a:solidFill>
                  <a:srgbClr val="FF0000"/>
                </a:solidFill>
                <a:effectLst>
                  <a:outerShdw blurRad="38100" dist="38100" dir="2700000" algn="tl">
                    <a:srgbClr val="000000">
                      <a:alpha val="43137"/>
                    </a:srgbClr>
                  </a:outerShdw>
                </a:effectLst>
              </a:rPr>
              <a:t>Web Portals</a:t>
            </a:r>
          </a:p>
          <a:p>
            <a:pPr algn="ctr"/>
            <a:r>
              <a:rPr lang="en-US" sz="1050" dirty="0" smtClean="0">
                <a:solidFill>
                  <a:srgbClr val="FF0000"/>
                </a:solidFill>
                <a:effectLst>
                  <a:outerShdw blurRad="38100" dist="38100" dir="2700000" algn="tl">
                    <a:srgbClr val="000000">
                      <a:alpha val="43137"/>
                    </a:srgbClr>
                  </a:outerShdw>
                </a:effectLst>
              </a:rPr>
              <a:t>(e.g. integrated hydromet. visualization platforms)</a:t>
            </a:r>
            <a:endParaRPr lang="en-US" sz="1050" dirty="0">
              <a:solidFill>
                <a:srgbClr val="FF0000"/>
              </a:solidFill>
              <a:effectLst>
                <a:outerShdw blurRad="38100" dist="38100" dir="2700000" algn="tl">
                  <a:srgbClr val="000000">
                    <a:alpha val="43137"/>
                  </a:srgbClr>
                </a:outerShdw>
              </a:effectLst>
            </a:endParaRPr>
          </a:p>
        </p:txBody>
      </p:sp>
      <p:sp>
        <p:nvSpPr>
          <p:cNvPr id="79" name="TextBox 78"/>
          <p:cNvSpPr txBox="1"/>
          <p:nvPr/>
        </p:nvSpPr>
        <p:spPr>
          <a:xfrm>
            <a:off x="6951518" y="2133600"/>
            <a:ext cx="1690872" cy="276999"/>
          </a:xfrm>
          <a:prstGeom prst="rect">
            <a:avLst/>
          </a:prstGeom>
          <a:noFill/>
        </p:spPr>
        <p:txBody>
          <a:bodyPr wrap="square" rtlCol="0">
            <a:spAutoFit/>
          </a:bodyPr>
          <a:lstStyle/>
          <a:p>
            <a:pPr algn="ctr"/>
            <a:r>
              <a:rPr lang="en-US" sz="1200" b="1" dirty="0" smtClean="0">
                <a:solidFill>
                  <a:srgbClr val="FF0000"/>
                </a:solidFill>
              </a:rPr>
              <a:t>Stakeholder Outreach</a:t>
            </a:r>
            <a:endParaRPr lang="en-US" sz="1200" dirty="0">
              <a:solidFill>
                <a:srgbClr val="FF0000"/>
              </a:solidFill>
            </a:endParaRPr>
          </a:p>
        </p:txBody>
      </p:sp>
      <p:pic>
        <p:nvPicPr>
          <p:cNvPr id="8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993" y="351629"/>
            <a:ext cx="983269" cy="1566771"/>
          </a:xfrm>
          <a:prstGeom prst="rect">
            <a:avLst/>
          </a:prstGeom>
          <a:noFill/>
          <a:ln w="9525">
            <a:noFill/>
            <a:miter lim="800000"/>
            <a:headEnd/>
            <a:tailEnd/>
          </a:ln>
        </p:spPr>
      </p:pic>
      <p:sp>
        <p:nvSpPr>
          <p:cNvPr id="85" name="TextBox 84"/>
          <p:cNvSpPr txBox="1"/>
          <p:nvPr/>
        </p:nvSpPr>
        <p:spPr>
          <a:xfrm>
            <a:off x="499370" y="1680865"/>
            <a:ext cx="1550424" cy="415498"/>
          </a:xfrm>
          <a:prstGeom prst="rect">
            <a:avLst/>
          </a:prstGeom>
          <a:noFill/>
        </p:spPr>
        <p:txBody>
          <a:bodyPr wrap="none" rtlCol="0">
            <a:spAutoFit/>
          </a:bodyPr>
          <a:lstStyle/>
          <a:p>
            <a:r>
              <a:rPr lang="en-US" sz="1050" b="1" dirty="0" smtClean="0">
                <a:solidFill>
                  <a:srgbClr val="C00000"/>
                </a:solidFill>
              </a:rPr>
              <a:t>Survey and </a:t>
            </a:r>
          </a:p>
          <a:p>
            <a:r>
              <a:rPr lang="en-US" sz="1050" b="1" dirty="0" smtClean="0">
                <a:solidFill>
                  <a:srgbClr val="C00000"/>
                </a:solidFill>
              </a:rPr>
              <a:t>Digitization of GIS layers</a:t>
            </a:r>
            <a:endParaRPr lang="en-US" sz="1050" b="1" dirty="0">
              <a:solidFill>
                <a:srgbClr val="C00000"/>
              </a:solidFill>
            </a:endParaRPr>
          </a:p>
        </p:txBody>
      </p:sp>
      <p:sp>
        <p:nvSpPr>
          <p:cNvPr id="16" name="Left-Right Arrow 15"/>
          <p:cNvSpPr/>
          <p:nvPr/>
        </p:nvSpPr>
        <p:spPr>
          <a:xfrm>
            <a:off x="1956633" y="3248546"/>
            <a:ext cx="1746392" cy="312070"/>
          </a:xfrm>
          <a:prstGeom prst="lef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ectangle 87"/>
          <p:cNvSpPr/>
          <p:nvPr/>
        </p:nvSpPr>
        <p:spPr>
          <a:xfrm>
            <a:off x="342611" y="2106086"/>
            <a:ext cx="1475823" cy="4370914"/>
          </a:xfrm>
          <a:prstGeom prst="rect">
            <a:avLst/>
          </a:prstGeom>
          <a:no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9" name="Rectangle 88"/>
          <p:cNvSpPr/>
          <p:nvPr/>
        </p:nvSpPr>
        <p:spPr>
          <a:xfrm>
            <a:off x="7017891" y="2018516"/>
            <a:ext cx="1731505" cy="4641472"/>
          </a:xfrm>
          <a:prstGeom prst="rect">
            <a:avLst/>
          </a:prstGeom>
          <a:no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2850" y="2492103"/>
            <a:ext cx="914031" cy="782411"/>
          </a:xfrm>
          <a:prstGeom prst="rect">
            <a:avLst/>
          </a:prstGeom>
          <a:noFill/>
          <a:ln w="9525">
            <a:noFill/>
            <a:miter lim="800000"/>
            <a:headEnd/>
            <a:tailEnd/>
          </a:ln>
          <a:effectLst/>
        </p:spPr>
      </p:pic>
      <p:sp>
        <p:nvSpPr>
          <p:cNvPr id="92" name="TextBox 91"/>
          <p:cNvSpPr txBox="1"/>
          <p:nvPr/>
        </p:nvSpPr>
        <p:spPr>
          <a:xfrm>
            <a:off x="6868947" y="5856622"/>
            <a:ext cx="2106037" cy="830997"/>
          </a:xfrm>
          <a:prstGeom prst="rect">
            <a:avLst/>
          </a:prstGeom>
          <a:noFill/>
        </p:spPr>
        <p:txBody>
          <a:bodyPr wrap="square" rtlCol="0">
            <a:spAutoFit/>
          </a:bodyPr>
          <a:lstStyle/>
          <a:p>
            <a:pPr algn="ctr"/>
            <a:r>
              <a:rPr lang="en-US" sz="1600" b="1" dirty="0" smtClean="0">
                <a:solidFill>
                  <a:srgbClr val="00B050"/>
                </a:solidFill>
              </a:rPr>
              <a:t>D. Institutional Strengthening and Capacity Building</a:t>
            </a:r>
            <a:endParaRPr lang="en-US" sz="1600" b="1" dirty="0">
              <a:solidFill>
                <a:srgbClr val="00B050"/>
              </a:solidFill>
            </a:endParaRPr>
          </a:p>
        </p:txBody>
      </p:sp>
      <p:pic>
        <p:nvPicPr>
          <p:cNvPr id="93" name="Picture 92"/>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007815" y="4821738"/>
            <a:ext cx="1736866" cy="1081593"/>
          </a:xfrm>
          <a:prstGeom prst="rect">
            <a:avLst/>
          </a:prstGeom>
        </p:spPr>
      </p:pic>
      <p:pic>
        <p:nvPicPr>
          <p:cNvPr id="94" name="Picture 3" descr="DSCN3801"/>
          <p:cNvPicPr>
            <a:picLocks noChangeAspect="1" noChangeArrowheads="1"/>
          </p:cNvPicPr>
          <p:nvPr/>
        </p:nvPicPr>
        <p:blipFill rotWithShape="1">
          <a:blip r:embed="rId8" cstate="print">
            <a:lum bright="18000" contrast="6000"/>
            <a:extLst>
              <a:ext uri="{28A0092B-C50C-407E-A947-70E740481C1C}">
                <a14:useLocalDpi xmlns:a14="http://schemas.microsoft.com/office/drawing/2010/main" val="0"/>
              </a:ext>
            </a:extLst>
          </a:blip>
          <a:srcRect l="9945" t="10794" r="4517" b="12099"/>
          <a:stretch/>
        </p:blipFill>
        <p:spPr bwMode="auto">
          <a:xfrm>
            <a:off x="7835412" y="2543619"/>
            <a:ext cx="873351" cy="911488"/>
          </a:xfrm>
          <a:prstGeom prst="rect">
            <a:avLst/>
          </a:prstGeom>
          <a:noFill/>
          <a:ln w="9525">
            <a:noFill/>
            <a:miter lim="800000"/>
            <a:headEnd/>
            <a:tailEnd/>
          </a:ln>
        </p:spPr>
      </p:pic>
      <p:pic>
        <p:nvPicPr>
          <p:cNvPr id="95"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475" t="40249"/>
          <a:stretch/>
        </p:blipFill>
        <p:spPr bwMode="auto">
          <a:xfrm>
            <a:off x="7061757" y="692541"/>
            <a:ext cx="1522792" cy="565676"/>
          </a:xfrm>
          <a:prstGeom prst="rect">
            <a:avLst/>
          </a:prstGeom>
          <a:noFill/>
          <a:ln w="9525">
            <a:noFill/>
            <a:miter lim="800000"/>
            <a:headEnd/>
            <a:tailEnd/>
          </a:ln>
          <a:effectLst/>
        </p:spPr>
      </p:pic>
      <p:grpSp>
        <p:nvGrpSpPr>
          <p:cNvPr id="3" name="Group 21"/>
          <p:cNvGrpSpPr/>
          <p:nvPr/>
        </p:nvGrpSpPr>
        <p:grpSpPr>
          <a:xfrm>
            <a:off x="2144362" y="5464221"/>
            <a:ext cx="4126002" cy="1329596"/>
            <a:chOff x="1522725" y="5464221"/>
            <a:chExt cx="4126002" cy="1329596"/>
          </a:xfrm>
        </p:grpSpPr>
        <p:sp>
          <p:nvSpPr>
            <p:cNvPr id="68" name="TextBox 67"/>
            <p:cNvSpPr txBox="1"/>
            <p:nvPr/>
          </p:nvSpPr>
          <p:spPr>
            <a:xfrm>
              <a:off x="1522725" y="6424485"/>
              <a:ext cx="4126002" cy="369332"/>
            </a:xfrm>
            <a:prstGeom prst="rect">
              <a:avLst/>
            </a:prstGeom>
            <a:noFill/>
          </p:spPr>
          <p:txBody>
            <a:bodyPr wrap="square" rtlCol="0">
              <a:spAutoFit/>
            </a:bodyPr>
            <a:lstStyle/>
            <a:p>
              <a:pPr algn="ctr"/>
              <a:r>
                <a:rPr lang="en-US" b="1" dirty="0" smtClean="0">
                  <a:solidFill>
                    <a:srgbClr val="00B050"/>
                  </a:solidFill>
                </a:rPr>
                <a:t>A: Water DAS</a:t>
              </a:r>
              <a:endParaRPr lang="en-US" b="1" dirty="0">
                <a:solidFill>
                  <a:srgbClr val="00B050"/>
                </a:solidFill>
              </a:endParaRPr>
            </a:p>
          </p:txBody>
        </p:sp>
        <p:sp>
          <p:nvSpPr>
            <p:cNvPr id="35" name="Rectangle 34"/>
            <p:cNvSpPr/>
            <p:nvPr/>
          </p:nvSpPr>
          <p:spPr>
            <a:xfrm>
              <a:off x="1752600" y="5464221"/>
              <a:ext cx="3896126" cy="1293768"/>
            </a:xfrm>
            <a:prstGeom prst="rect">
              <a:avLst/>
            </a:prstGeom>
            <a:no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43534" y="5547022"/>
              <a:ext cx="1052266" cy="581594"/>
            </a:xfrm>
            <a:prstGeom prst="rect">
              <a:avLst/>
            </a:prstGeom>
            <a:noFill/>
            <a:ln w="9525">
              <a:noFill/>
              <a:miter lim="800000"/>
              <a:headEnd/>
              <a:tailEnd/>
            </a:ln>
          </p:spPr>
        </p:pic>
        <p:pic>
          <p:nvPicPr>
            <p:cNvPr id="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31691" y="5538265"/>
              <a:ext cx="1219996" cy="58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TextBox 79"/>
            <p:cNvSpPr txBox="1"/>
            <p:nvPr/>
          </p:nvSpPr>
          <p:spPr>
            <a:xfrm>
              <a:off x="1752600" y="6216689"/>
              <a:ext cx="1435136" cy="276999"/>
            </a:xfrm>
            <a:prstGeom prst="rect">
              <a:avLst/>
            </a:prstGeom>
            <a:noFill/>
          </p:spPr>
          <p:txBody>
            <a:bodyPr wrap="none" rtlCol="0">
              <a:spAutoFit/>
            </a:bodyPr>
            <a:lstStyle/>
            <a:p>
              <a:r>
                <a:rPr lang="en-US" sz="1200" b="1" dirty="0" smtClean="0">
                  <a:solidFill>
                    <a:srgbClr val="C00000"/>
                  </a:solidFill>
                </a:rPr>
                <a:t>Manual Monitoring</a:t>
              </a:r>
              <a:endParaRPr lang="en-US" sz="1200" b="1" dirty="0">
                <a:solidFill>
                  <a:srgbClr val="C00000"/>
                </a:solidFill>
              </a:endParaRPr>
            </a:p>
          </p:txBody>
        </p:sp>
        <p:sp>
          <p:nvSpPr>
            <p:cNvPr id="81" name="TextBox 80"/>
            <p:cNvSpPr txBox="1"/>
            <p:nvPr/>
          </p:nvSpPr>
          <p:spPr>
            <a:xfrm>
              <a:off x="3200400" y="6200001"/>
              <a:ext cx="1666034" cy="276999"/>
            </a:xfrm>
            <a:prstGeom prst="rect">
              <a:avLst/>
            </a:prstGeom>
            <a:noFill/>
          </p:spPr>
          <p:txBody>
            <a:bodyPr wrap="none" rtlCol="0">
              <a:spAutoFit/>
            </a:bodyPr>
            <a:lstStyle/>
            <a:p>
              <a:r>
                <a:rPr lang="en-US" sz="1200" b="1" dirty="0" smtClean="0">
                  <a:solidFill>
                    <a:srgbClr val="C00000"/>
                  </a:solidFill>
                </a:rPr>
                <a:t>Automated Monitoring</a:t>
              </a:r>
              <a:endParaRPr lang="en-US" sz="1200" b="1" dirty="0">
                <a:solidFill>
                  <a:srgbClr val="C00000"/>
                </a:solidFill>
              </a:endParaRPr>
            </a:p>
          </p:txBody>
        </p:sp>
        <p:pic>
          <p:nvPicPr>
            <p:cNvPr id="96" name="Content Placeholder 3"/>
            <p:cNvPicPr>
              <a:picLocks/>
            </p:cNvPicPr>
            <p:nvPr/>
          </p:nvPicPr>
          <p:blipFill rotWithShape="1">
            <a:blip r:embed="rId12" cstate="print">
              <a:extLst>
                <a:ext uri="{28A0092B-C50C-407E-A947-70E740481C1C}">
                  <a14:useLocalDpi xmlns:a14="http://schemas.microsoft.com/office/drawing/2010/main" val="0"/>
                </a:ext>
              </a:extLst>
            </a:blip>
            <a:srcRect l="28648" t="25800" r="43236" b="22860"/>
            <a:stretch/>
          </p:blipFill>
          <p:spPr bwMode="auto">
            <a:xfrm>
              <a:off x="4952141" y="5547022"/>
              <a:ext cx="577783" cy="678504"/>
            </a:xfrm>
            <a:prstGeom prst="rect">
              <a:avLst/>
            </a:prstGeom>
            <a:noFill/>
            <a:ln w="9525">
              <a:noFill/>
              <a:miter lim="800000"/>
              <a:headEnd/>
              <a:tailEnd/>
            </a:ln>
            <a:effectLst/>
          </p:spPr>
        </p:pic>
        <p:sp>
          <p:nvSpPr>
            <p:cNvPr id="97" name="TextBox 96"/>
            <p:cNvSpPr txBox="1"/>
            <p:nvPr/>
          </p:nvSpPr>
          <p:spPr>
            <a:xfrm>
              <a:off x="4953000" y="6200001"/>
              <a:ext cx="618824" cy="276999"/>
            </a:xfrm>
            <a:prstGeom prst="rect">
              <a:avLst/>
            </a:prstGeom>
            <a:noFill/>
          </p:spPr>
          <p:txBody>
            <a:bodyPr wrap="none" rtlCol="0">
              <a:spAutoFit/>
            </a:bodyPr>
            <a:lstStyle/>
            <a:p>
              <a:r>
                <a:rPr lang="en-US" sz="1200" b="1" dirty="0" smtClean="0">
                  <a:solidFill>
                    <a:srgbClr val="C00000"/>
                  </a:solidFill>
                </a:rPr>
                <a:t>Radars</a:t>
              </a:r>
              <a:endParaRPr lang="en-US" sz="1200" b="1" dirty="0">
                <a:solidFill>
                  <a:srgbClr val="C00000"/>
                </a:solidFill>
              </a:endParaRPr>
            </a:p>
          </p:txBody>
        </p:sp>
      </p:grpSp>
      <p:pic>
        <p:nvPicPr>
          <p:cNvPr id="1027" name="Picture 3"/>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61166" t="18876" r="10084" b="71042"/>
          <a:stretch/>
        </p:blipFill>
        <p:spPr bwMode="auto">
          <a:xfrm>
            <a:off x="7737953" y="3488814"/>
            <a:ext cx="917500" cy="48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44998" y="3478942"/>
            <a:ext cx="433518" cy="43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02198" y="3476705"/>
            <a:ext cx="435755" cy="43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TextBox 97"/>
          <p:cNvSpPr txBox="1"/>
          <p:nvPr/>
        </p:nvSpPr>
        <p:spPr>
          <a:xfrm>
            <a:off x="1849417" y="2972159"/>
            <a:ext cx="1852740" cy="369332"/>
          </a:xfrm>
          <a:prstGeom prst="rect">
            <a:avLst/>
          </a:prstGeom>
          <a:noFill/>
        </p:spPr>
        <p:txBody>
          <a:bodyPr wrap="square" rtlCol="0">
            <a:spAutoFit/>
          </a:bodyPr>
          <a:lstStyle/>
          <a:p>
            <a:pPr algn="ctr"/>
            <a:r>
              <a:rPr lang="en-US" sz="900" dirty="0" smtClean="0">
                <a:solidFill>
                  <a:prstClr val="black"/>
                </a:solidFill>
              </a:rPr>
              <a:t>Interaction with other Knowledge Base and Analytical Systems</a:t>
            </a:r>
            <a:endParaRPr lang="en-US" sz="900" dirty="0">
              <a:solidFill>
                <a:prstClr val="black"/>
              </a:solidFill>
            </a:endParaRPr>
          </a:p>
        </p:txBody>
      </p:sp>
      <p:sp>
        <p:nvSpPr>
          <p:cNvPr id="99" name="Up-Down Arrow 98"/>
          <p:cNvSpPr/>
          <p:nvPr/>
        </p:nvSpPr>
        <p:spPr>
          <a:xfrm>
            <a:off x="4174504" y="1993172"/>
            <a:ext cx="330558" cy="956185"/>
          </a:xfrm>
          <a:prstGeom prst="upDown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22"/>
          <p:cNvGrpSpPr/>
          <p:nvPr/>
        </p:nvGrpSpPr>
        <p:grpSpPr>
          <a:xfrm>
            <a:off x="342612" y="429580"/>
            <a:ext cx="8406784" cy="1588936"/>
            <a:chOff x="-119168" y="7616"/>
            <a:chExt cx="8334722" cy="1528037"/>
          </a:xfrm>
        </p:grpSpPr>
        <p:sp>
          <p:nvSpPr>
            <p:cNvPr id="56" name="TextBox 55"/>
            <p:cNvSpPr txBox="1"/>
            <p:nvPr/>
          </p:nvSpPr>
          <p:spPr>
            <a:xfrm>
              <a:off x="977172" y="7616"/>
              <a:ext cx="6091709" cy="355177"/>
            </a:xfrm>
            <a:prstGeom prst="rect">
              <a:avLst/>
            </a:prstGeom>
            <a:noFill/>
          </p:spPr>
          <p:txBody>
            <a:bodyPr wrap="square" rtlCol="0">
              <a:spAutoFit/>
            </a:bodyPr>
            <a:lstStyle/>
            <a:p>
              <a:pPr algn="ctr"/>
              <a:r>
                <a:rPr lang="en-US" b="1" dirty="0" smtClean="0">
                  <a:solidFill>
                    <a:srgbClr val="00B050"/>
                  </a:solidFill>
                </a:rPr>
                <a:t>B: Water Resources Information system </a:t>
              </a:r>
              <a:endParaRPr lang="en-US" b="1" dirty="0">
                <a:solidFill>
                  <a:srgbClr val="00B050"/>
                </a:solidFill>
              </a:endParaRPr>
            </a:p>
          </p:txBody>
        </p:sp>
        <p:sp>
          <p:nvSpPr>
            <p:cNvPr id="55" name="Rectangle 54"/>
            <p:cNvSpPr/>
            <p:nvPr/>
          </p:nvSpPr>
          <p:spPr>
            <a:xfrm>
              <a:off x="-119168" y="71438"/>
              <a:ext cx="8334722" cy="1464215"/>
            </a:xfrm>
            <a:prstGeom prst="rect">
              <a:avLst/>
            </a:prstGeom>
            <a:no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1" name="Picture 60"/>
            <p:cNvPicPr>
              <a:picLocks noChangeAspect="1" noChangeArrowheads="1"/>
            </p:cNvPicPr>
            <p:nvPr/>
          </p:nvPicPr>
          <p:blipFill rotWithShape="1">
            <a:blip r:embed="rId16" cstate="print">
              <a:clrChange>
                <a:clrFrom>
                  <a:srgbClr val="040204"/>
                </a:clrFrom>
                <a:clrTo>
                  <a:srgbClr val="040204">
                    <a:alpha val="0"/>
                  </a:srgbClr>
                </a:clrTo>
              </a:clrChange>
              <a:extLst>
                <a:ext uri="{28A0092B-C50C-407E-A947-70E740481C1C}">
                  <a14:useLocalDpi xmlns:a14="http://schemas.microsoft.com/office/drawing/2010/main" val="0"/>
                </a:ext>
              </a:extLst>
            </a:blip>
            <a:srcRect r="50000"/>
            <a:stretch/>
          </p:blipFill>
          <p:spPr bwMode="auto">
            <a:xfrm>
              <a:off x="4495800" y="428045"/>
              <a:ext cx="914400" cy="889826"/>
            </a:xfrm>
            <a:prstGeom prst="rect">
              <a:avLst/>
            </a:prstGeom>
            <a:noFill/>
          </p:spPr>
        </p:pic>
        <p:pic>
          <p:nvPicPr>
            <p:cNvPr id="77" name="Picture 7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33600" y="457200"/>
              <a:ext cx="782597" cy="876816"/>
            </a:xfrm>
            <a:prstGeom prst="rect">
              <a:avLst/>
            </a:prstGeom>
            <a:noFill/>
            <a:ln w="1">
              <a:noFill/>
              <a:miter lim="800000"/>
              <a:headEnd/>
              <a:tailEnd type="none" w="med" len="med"/>
            </a:ln>
            <a:effectLst/>
          </p:spPr>
        </p:pic>
        <p:sp>
          <p:nvSpPr>
            <p:cNvPr id="15" name="TextBox 14"/>
            <p:cNvSpPr txBox="1"/>
            <p:nvPr/>
          </p:nvSpPr>
          <p:spPr>
            <a:xfrm>
              <a:off x="2102228" y="1257958"/>
              <a:ext cx="4759840" cy="266382"/>
            </a:xfrm>
            <a:prstGeom prst="rect">
              <a:avLst/>
            </a:prstGeom>
            <a:noFill/>
          </p:spPr>
          <p:txBody>
            <a:bodyPr wrap="none" rtlCol="0">
              <a:spAutoFit/>
            </a:bodyPr>
            <a:lstStyle/>
            <a:p>
              <a:r>
                <a:rPr lang="en-US" sz="1200" b="1" dirty="0" smtClean="0">
                  <a:solidFill>
                    <a:srgbClr val="C00000"/>
                  </a:solidFill>
                </a:rPr>
                <a:t>Hydro </a:t>
              </a:r>
              <a:r>
                <a:rPr lang="en-US" sz="1200" b="1" dirty="0" err="1" smtClean="0">
                  <a:solidFill>
                    <a:srgbClr val="C00000"/>
                  </a:solidFill>
                </a:rPr>
                <a:t>Geomatic</a:t>
              </a:r>
              <a:r>
                <a:rPr lang="en-US" sz="1200" b="1" dirty="0" smtClean="0">
                  <a:solidFill>
                    <a:srgbClr val="C00000"/>
                  </a:solidFill>
                </a:rPr>
                <a:t> solutions: Earth Observation, Weather forecast, Terrain </a:t>
              </a:r>
              <a:endParaRPr lang="en-US" sz="1200" b="1" dirty="0">
                <a:solidFill>
                  <a:srgbClr val="C00000"/>
                </a:solidFill>
              </a:endParaRPr>
            </a:p>
          </p:txBody>
        </p:sp>
        <p:pic>
          <p:nvPicPr>
            <p:cNvPr id="100" name="Picture 13" descr="panamair_270"/>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154607" y="457200"/>
              <a:ext cx="1188793" cy="838200"/>
            </a:xfrm>
            <a:prstGeom prst="rect">
              <a:avLst/>
            </a:prstGeom>
            <a:noFill/>
            <a:ln w="9525">
              <a:noFill/>
              <a:miter lim="800000"/>
              <a:headEnd/>
              <a:tailEnd/>
            </a:ln>
          </p:spPr>
        </p:pic>
      </p:grpSp>
      <p:sp>
        <p:nvSpPr>
          <p:cNvPr id="5" name="Rectangle 4"/>
          <p:cNvSpPr/>
          <p:nvPr/>
        </p:nvSpPr>
        <p:spPr>
          <a:xfrm>
            <a:off x="3958485" y="31170"/>
            <a:ext cx="1529586" cy="369332"/>
          </a:xfrm>
          <a:prstGeom prst="rect">
            <a:avLst/>
          </a:prstGeom>
        </p:spPr>
        <p:txBody>
          <a:bodyPr wrap="none">
            <a:spAutoFit/>
          </a:bodyPr>
          <a:lstStyle/>
          <a:p>
            <a:r>
              <a:rPr lang="en-US" b="1" kern="0" dirty="0" smtClean="0">
                <a:solidFill>
                  <a:srgbClr val="C00000"/>
                </a:solidFill>
                <a:effectLst>
                  <a:outerShdw blurRad="38100" dist="38100" dir="2700000" algn="tl">
                    <a:srgbClr val="000000">
                      <a:alpha val="43137"/>
                    </a:srgbClr>
                  </a:outerShdw>
                </a:effectLst>
                <a:latin typeface="Bookman Old Style" pitchFamily="18" charset="0"/>
              </a:rPr>
              <a:t>NHP Vision</a:t>
            </a:r>
            <a:endParaRPr lang="en-US" dirty="0"/>
          </a:p>
        </p:txBody>
      </p:sp>
      <p:sp>
        <p:nvSpPr>
          <p:cNvPr id="58" name="Flowchart: Magnetic Disk 57"/>
          <p:cNvSpPr/>
          <p:nvPr/>
        </p:nvSpPr>
        <p:spPr>
          <a:xfrm>
            <a:off x="3681188" y="4540487"/>
            <a:ext cx="1421461" cy="592028"/>
          </a:xfrm>
          <a:prstGeom prst="flowChartMagneticDisk">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prstClr val="black"/>
                </a:solidFill>
              </a:rPr>
              <a:t>Real time data acquisition and Hydrological  Repository</a:t>
            </a:r>
            <a:endParaRPr lang="en-US" sz="1100" b="1" dirty="0" smtClean="0">
              <a:solidFill>
                <a:srgbClr val="00B050"/>
              </a:solidFill>
            </a:endParaRPr>
          </a:p>
          <a:p>
            <a:pPr algn="ctr"/>
            <a:endParaRPr lang="en-US" sz="500" b="1" dirty="0" smtClean="0">
              <a:solidFill>
                <a:prstClr val="black"/>
              </a:solidFill>
            </a:endParaRPr>
          </a:p>
        </p:txBody>
      </p:sp>
      <p:sp>
        <p:nvSpPr>
          <p:cNvPr id="59" name="TextBox 58"/>
          <p:cNvSpPr txBox="1"/>
          <p:nvPr/>
        </p:nvSpPr>
        <p:spPr>
          <a:xfrm>
            <a:off x="202632" y="5378450"/>
            <a:ext cx="1742941" cy="1077218"/>
          </a:xfrm>
          <a:prstGeom prst="rect">
            <a:avLst/>
          </a:prstGeom>
          <a:noFill/>
        </p:spPr>
        <p:txBody>
          <a:bodyPr wrap="square" rtlCol="0">
            <a:spAutoFit/>
          </a:bodyPr>
          <a:lstStyle/>
          <a:p>
            <a:pPr algn="ctr"/>
            <a:r>
              <a:rPr lang="en-US" sz="1600" b="1" dirty="0" smtClean="0">
                <a:solidFill>
                  <a:srgbClr val="00B050"/>
                </a:solidFill>
              </a:rPr>
              <a:t> C: Water Resources Operation and Planning</a:t>
            </a:r>
            <a:endParaRPr lang="en-US" sz="1600" b="1" dirty="0">
              <a:solidFill>
                <a:srgbClr val="00B050"/>
              </a:solidFill>
            </a:endParaRPr>
          </a:p>
        </p:txBody>
      </p:sp>
      <p:pic>
        <p:nvPicPr>
          <p:cNvPr id="65" name="Picture 64" descr="2003.JPG"/>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8420" y="2442366"/>
            <a:ext cx="1342633" cy="781230"/>
          </a:xfrm>
          <a:prstGeom prst="rect">
            <a:avLst/>
          </a:prstGeom>
          <a:noFill/>
          <a:ln w="9525">
            <a:solidFill>
              <a:schemeClr val="tx1"/>
            </a:solidFill>
            <a:miter lim="800000"/>
            <a:headEnd/>
            <a:tailEnd/>
          </a:ln>
        </p:spPr>
      </p:pic>
      <p:pic>
        <p:nvPicPr>
          <p:cNvPr id="66" name="Picture 65" descr="C:\Users\pek\Desktop\M11-PuneFloodMaps\Images\2005\Dattawadi.png"/>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8606" y="3255059"/>
            <a:ext cx="1360149" cy="672950"/>
          </a:xfrm>
          <a:prstGeom prst="rect">
            <a:avLst/>
          </a:prstGeom>
          <a:noFill/>
          <a:ln>
            <a:noFill/>
          </a:ln>
        </p:spPr>
      </p:pic>
      <p:graphicFrame>
        <p:nvGraphicFramePr>
          <p:cNvPr id="67" name="Object 66"/>
          <p:cNvGraphicFramePr>
            <a:graphicFrameLocks noChangeAspect="1"/>
          </p:cNvGraphicFramePr>
          <p:nvPr>
            <p:extLst/>
          </p:nvPr>
        </p:nvGraphicFramePr>
        <p:xfrm>
          <a:off x="378606" y="4159795"/>
          <a:ext cx="1376087" cy="765940"/>
        </p:xfrm>
        <a:graphic>
          <a:graphicData uri="http://schemas.openxmlformats.org/presentationml/2006/ole">
            <mc:AlternateContent xmlns:mc="http://schemas.openxmlformats.org/markup-compatibility/2006">
              <mc:Choice xmlns:v="urn:schemas-microsoft-com:vml" Requires="v">
                <p:oleObj spid="_x0000_s11309" name="Photo Editor Photo" r:id="rId21" imgW="8085521" imgH="5311600" progId="">
                  <p:embed/>
                </p:oleObj>
              </mc:Choice>
              <mc:Fallback>
                <p:oleObj name="Photo Editor Photo" r:id="rId21" imgW="8085521" imgH="5311600" progId="">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l="2597" t="5663" r="1299" b="2246"/>
                      <a:stretch>
                        <a:fillRect/>
                      </a:stretch>
                    </p:blipFill>
                    <p:spPr bwMode="auto">
                      <a:xfrm>
                        <a:off x="378606" y="4159795"/>
                        <a:ext cx="1376087" cy="765940"/>
                      </a:xfrm>
                      <a:prstGeom prst="rect">
                        <a:avLst/>
                      </a:prstGeom>
                      <a:noFill/>
                      <a:ln w="38100">
                        <a:solidFill>
                          <a:srgbClr val="000000"/>
                        </a:solidFill>
                        <a:miter lim="800000"/>
                        <a:headEnd/>
                        <a:tailEnd/>
                      </a:ln>
                    </p:spPr>
                  </p:pic>
                </p:oleObj>
              </mc:Fallback>
            </mc:AlternateContent>
          </a:graphicData>
        </a:graphic>
      </p:graphicFrame>
      <p:sp>
        <p:nvSpPr>
          <p:cNvPr id="73" name="TextBox 72"/>
          <p:cNvSpPr txBox="1"/>
          <p:nvPr/>
        </p:nvSpPr>
        <p:spPr>
          <a:xfrm>
            <a:off x="3574778" y="2881505"/>
            <a:ext cx="1581167"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400" b="1" dirty="0" smtClean="0">
                <a:solidFill>
                  <a:srgbClr val="C00000"/>
                </a:solidFill>
                <a:effectLst>
                  <a:outerShdw blurRad="38100" dist="38100" dir="2700000" algn="tl">
                    <a:srgbClr val="000000">
                      <a:alpha val="43137"/>
                    </a:srgbClr>
                  </a:outerShdw>
                </a:effectLst>
              </a:rPr>
              <a:t>National Water information Center</a:t>
            </a:r>
          </a:p>
          <a:p>
            <a:pPr algn="ctr"/>
            <a:r>
              <a:rPr lang="en-US" sz="1400" b="1" dirty="0" smtClean="0">
                <a:solidFill>
                  <a:srgbClr val="C00000"/>
                </a:solidFill>
                <a:effectLst>
                  <a:outerShdw blurRad="38100" dist="38100" dir="2700000" algn="tl">
                    <a:srgbClr val="000000">
                      <a:alpha val="43137"/>
                    </a:srgbClr>
                  </a:outerShdw>
                </a:effectLst>
              </a:rPr>
              <a:t>(State Chapters)</a:t>
            </a:r>
            <a:endParaRPr lang="en-US" sz="1400" b="1" dirty="0">
              <a:solidFill>
                <a:srgbClr val="C00000"/>
              </a:solidFill>
              <a:effectLst>
                <a:outerShdw blurRad="38100" dist="38100" dir="2700000" algn="tl">
                  <a:srgbClr val="000000">
                    <a:alpha val="43137"/>
                  </a:srgbClr>
                </a:outerShdw>
              </a:effectLst>
            </a:endParaRPr>
          </a:p>
        </p:txBody>
      </p:sp>
      <p:sp>
        <p:nvSpPr>
          <p:cNvPr id="76" name="TextBox 75"/>
          <p:cNvSpPr txBox="1"/>
          <p:nvPr/>
        </p:nvSpPr>
        <p:spPr>
          <a:xfrm>
            <a:off x="499406" y="2096363"/>
            <a:ext cx="1083245" cy="276999"/>
          </a:xfrm>
          <a:prstGeom prst="rect">
            <a:avLst/>
          </a:prstGeom>
          <a:noFill/>
        </p:spPr>
        <p:txBody>
          <a:bodyPr wrap="none" rtlCol="0">
            <a:spAutoFit/>
          </a:bodyPr>
          <a:lstStyle/>
          <a:p>
            <a:r>
              <a:rPr lang="en-US" sz="1200" b="1" dirty="0" smtClean="0">
                <a:solidFill>
                  <a:srgbClr val="C00000"/>
                </a:solidFill>
              </a:rPr>
              <a:t>DSS for IWRM</a:t>
            </a:r>
            <a:endParaRPr lang="en-US" sz="1200" b="1" dirty="0">
              <a:solidFill>
                <a:srgbClr val="C00000"/>
              </a:solidFill>
            </a:endParaRPr>
          </a:p>
        </p:txBody>
      </p:sp>
      <p:sp>
        <p:nvSpPr>
          <p:cNvPr id="78" name="TextBox 77"/>
          <p:cNvSpPr txBox="1"/>
          <p:nvPr/>
        </p:nvSpPr>
        <p:spPr>
          <a:xfrm>
            <a:off x="285896" y="3873073"/>
            <a:ext cx="1780296" cy="276999"/>
          </a:xfrm>
          <a:prstGeom prst="rect">
            <a:avLst/>
          </a:prstGeom>
          <a:noFill/>
        </p:spPr>
        <p:txBody>
          <a:bodyPr wrap="none" rtlCol="0">
            <a:spAutoFit/>
          </a:bodyPr>
          <a:lstStyle/>
          <a:p>
            <a:r>
              <a:rPr lang="en-US" sz="1200" b="1" dirty="0" smtClean="0">
                <a:solidFill>
                  <a:srgbClr val="C00000"/>
                </a:solidFill>
              </a:rPr>
              <a:t>DSS for Flood forecasting</a:t>
            </a:r>
            <a:endParaRPr lang="en-US" sz="1200" b="1" dirty="0">
              <a:solidFill>
                <a:srgbClr val="C00000"/>
              </a:solidFill>
            </a:endParaRPr>
          </a:p>
        </p:txBody>
      </p:sp>
      <p:sp>
        <p:nvSpPr>
          <p:cNvPr id="82" name="TextBox 81"/>
          <p:cNvSpPr txBox="1"/>
          <p:nvPr/>
        </p:nvSpPr>
        <p:spPr>
          <a:xfrm>
            <a:off x="260498" y="4944848"/>
            <a:ext cx="1500742" cy="276999"/>
          </a:xfrm>
          <a:prstGeom prst="rect">
            <a:avLst/>
          </a:prstGeom>
          <a:noFill/>
        </p:spPr>
        <p:txBody>
          <a:bodyPr wrap="square" rtlCol="0">
            <a:spAutoFit/>
          </a:bodyPr>
          <a:lstStyle/>
          <a:p>
            <a:r>
              <a:rPr lang="en-US" sz="1200" b="1" dirty="0" smtClean="0">
                <a:solidFill>
                  <a:srgbClr val="C00000"/>
                </a:solidFill>
              </a:rPr>
              <a:t>Reservoir Operation</a:t>
            </a:r>
            <a:endParaRPr lang="en-US" sz="1200" b="1" dirty="0">
              <a:solidFill>
                <a:srgbClr val="C00000"/>
              </a:solidFill>
            </a:endParaRPr>
          </a:p>
        </p:txBody>
      </p:sp>
      <p:sp>
        <p:nvSpPr>
          <p:cNvPr id="87" name="TextBox 86"/>
          <p:cNvSpPr txBox="1"/>
          <p:nvPr/>
        </p:nvSpPr>
        <p:spPr>
          <a:xfrm>
            <a:off x="7038207" y="4291543"/>
            <a:ext cx="1690872" cy="461665"/>
          </a:xfrm>
          <a:prstGeom prst="rect">
            <a:avLst/>
          </a:prstGeom>
          <a:noFill/>
        </p:spPr>
        <p:txBody>
          <a:bodyPr wrap="square" rtlCol="0">
            <a:spAutoFit/>
          </a:bodyPr>
          <a:lstStyle/>
          <a:p>
            <a:pPr algn="ctr"/>
            <a:r>
              <a:rPr lang="en-US" sz="1200" b="1" dirty="0" smtClean="0">
                <a:solidFill>
                  <a:srgbClr val="FF0000"/>
                </a:solidFill>
              </a:rPr>
              <a:t>Capacity Building and Centers of excellence </a:t>
            </a:r>
            <a:endParaRPr lang="en-US" sz="1200" dirty="0">
              <a:solidFill>
                <a:srgbClr val="FF0000"/>
              </a:solidFill>
            </a:endParaRPr>
          </a:p>
        </p:txBody>
      </p:sp>
    </p:spTree>
    <p:extLst>
      <p:ext uri="{BB962C8B-B14F-4D97-AF65-F5344CB8AC3E}">
        <p14:creationId xmlns:p14="http://schemas.microsoft.com/office/powerpoint/2010/main" val="26006165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0" y="584573"/>
            <a:ext cx="1088563" cy="473779"/>
            <a:chOff x="457200" y="562117"/>
            <a:chExt cx="1080096" cy="473779"/>
          </a:xfrm>
        </p:grpSpPr>
        <p:sp>
          <p:nvSpPr>
            <p:cNvPr id="20" name="Cloud Callout 19"/>
            <p:cNvSpPr/>
            <p:nvPr/>
          </p:nvSpPr>
          <p:spPr>
            <a:xfrm>
              <a:off x="457200" y="562117"/>
              <a:ext cx="1054696" cy="473779"/>
            </a:xfrm>
            <a:prstGeom prst="cloudCallout">
              <a:avLst>
                <a:gd name="adj1" fmla="val 54499"/>
                <a:gd name="adj2" fmla="val 112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85736" y="573901"/>
              <a:ext cx="1051560" cy="356530"/>
            </a:xfrm>
            <a:prstGeom prst="rect">
              <a:avLst/>
            </a:prstGeom>
            <a:noFill/>
          </p:spPr>
          <p:txBody>
            <a:bodyPr wrap="square" rtlCol="0">
              <a:spAutoFit/>
            </a:bodyPr>
            <a:lstStyle/>
            <a:p>
              <a:pPr algn="ctr"/>
              <a:r>
                <a:rPr lang="en-US" sz="1050" dirty="0" smtClean="0"/>
                <a:t>GLOBAL</a:t>
              </a:r>
            </a:p>
            <a:p>
              <a:pPr algn="ctr"/>
              <a:r>
                <a:rPr lang="en-US" sz="1050" dirty="0" smtClean="0"/>
                <a:t>THINK TANK</a:t>
              </a:r>
              <a:endParaRPr lang="en-US" sz="1050" dirty="0"/>
            </a:p>
          </p:txBody>
        </p:sp>
      </p:grpSp>
      <p:grpSp>
        <p:nvGrpSpPr>
          <p:cNvPr id="41" name="Group 40"/>
          <p:cNvGrpSpPr/>
          <p:nvPr/>
        </p:nvGrpSpPr>
        <p:grpSpPr>
          <a:xfrm>
            <a:off x="1131732" y="513012"/>
            <a:ext cx="5043869" cy="1974767"/>
            <a:chOff x="1469794" y="513012"/>
            <a:chExt cx="5043869" cy="1974767"/>
          </a:xfrm>
        </p:grpSpPr>
        <p:sp>
          <p:nvSpPr>
            <p:cNvPr id="2" name="TextBox 1"/>
            <p:cNvSpPr txBox="1"/>
            <p:nvPr/>
          </p:nvSpPr>
          <p:spPr>
            <a:xfrm>
              <a:off x="1481061" y="1526529"/>
              <a:ext cx="5032602" cy="584775"/>
            </a:xfrm>
            <a:prstGeom prst="rect">
              <a:avLst/>
            </a:prstGeom>
            <a:solidFill>
              <a:schemeClr val="accent6">
                <a:lumMod val="40000"/>
                <a:lumOff val="60000"/>
              </a:schemeClr>
            </a:solidFill>
            <a:ln w="9525">
              <a:solidFill>
                <a:srgbClr val="002060"/>
              </a:solidFill>
            </a:ln>
          </p:spPr>
          <p:txBody>
            <a:bodyPr wrap="square" lIns="0" tIns="0" rIns="0" bIns="0" rtlCol="0">
              <a:spAutoFit/>
            </a:bodyPr>
            <a:lstStyle/>
            <a:p>
              <a:pPr algn="ctr"/>
              <a:r>
                <a:rPr lang="en-IN" sz="1400" b="1" dirty="0" smtClean="0"/>
                <a:t>Central HIS Management Unit (CHMU) </a:t>
              </a:r>
            </a:p>
            <a:p>
              <a:pPr algn="ctr"/>
              <a:r>
                <a:rPr lang="en-IN" sz="1200" b="1" dirty="0" smtClean="0"/>
                <a:t>HIS COORDINATOR (Joint Secretary </a:t>
              </a:r>
              <a:r>
                <a:rPr lang="en-IN" sz="1200" b="1" dirty="0" smtClean="0">
                  <a:solidFill>
                    <a:schemeClr val="tx2">
                      <a:lumMod val="50000"/>
                    </a:schemeClr>
                  </a:solidFill>
                </a:rPr>
                <a:t>)</a:t>
              </a:r>
            </a:p>
            <a:p>
              <a:pPr algn="ctr"/>
              <a:r>
                <a:rPr lang="en-IN" sz="1200" b="1" dirty="0" smtClean="0">
                  <a:solidFill>
                    <a:schemeClr val="tx2">
                      <a:lumMod val="50000"/>
                    </a:schemeClr>
                  </a:solidFill>
                </a:rPr>
                <a:t> HIS NODAL OFFICER (Director MoWR)</a:t>
              </a:r>
            </a:p>
          </p:txBody>
        </p:sp>
        <p:sp>
          <p:nvSpPr>
            <p:cNvPr id="3" name="TextBox 2"/>
            <p:cNvSpPr txBox="1"/>
            <p:nvPr/>
          </p:nvSpPr>
          <p:spPr>
            <a:xfrm>
              <a:off x="1469796" y="513012"/>
              <a:ext cx="5043866" cy="523220"/>
            </a:xfrm>
            <a:prstGeom prst="rect">
              <a:avLst/>
            </a:prstGeom>
            <a:solidFill>
              <a:schemeClr val="tx2">
                <a:lumMod val="60000"/>
                <a:lumOff val="40000"/>
              </a:schemeClr>
            </a:solidFill>
            <a:ln w="9525">
              <a:solidFill>
                <a:schemeClr val="tx1"/>
              </a:solidFill>
            </a:ln>
          </p:spPr>
          <p:txBody>
            <a:bodyPr wrap="square" rtlCol="0">
              <a:spAutoFit/>
            </a:bodyPr>
            <a:lstStyle/>
            <a:p>
              <a:pPr algn="ctr"/>
              <a:r>
                <a:rPr lang="en-IN" sz="1400" b="1" dirty="0" smtClean="0"/>
                <a:t>National Level HIS Steering Committee (NLSC) </a:t>
              </a:r>
            </a:p>
            <a:p>
              <a:pPr algn="ctr"/>
              <a:r>
                <a:rPr lang="en-IN" sz="1400" dirty="0" smtClean="0"/>
                <a:t>Chaired by Secretary, </a:t>
              </a:r>
              <a:r>
                <a:rPr lang="en-IN" sz="1400" dirty="0" err="1" smtClean="0"/>
                <a:t>MoWR,RD</a:t>
              </a:r>
              <a:r>
                <a:rPr lang="en-IN" sz="1400" dirty="0" smtClean="0"/>
                <a:t> &amp; GR </a:t>
              </a:r>
              <a:endParaRPr lang="en-IN" sz="1400" dirty="0"/>
            </a:p>
          </p:txBody>
        </p:sp>
        <p:sp>
          <p:nvSpPr>
            <p:cNvPr id="4" name="TextBox 3"/>
            <p:cNvSpPr txBox="1"/>
            <p:nvPr/>
          </p:nvSpPr>
          <p:spPr>
            <a:xfrm>
              <a:off x="1469794" y="1028612"/>
              <a:ext cx="2897363" cy="368908"/>
            </a:xfrm>
            <a:prstGeom prst="rect">
              <a:avLst/>
            </a:prstGeom>
            <a:solidFill>
              <a:schemeClr val="tx2">
                <a:lumMod val="20000"/>
                <a:lumOff val="80000"/>
              </a:schemeClr>
            </a:solidFill>
            <a:ln w="9525">
              <a:solidFill>
                <a:schemeClr val="tx1"/>
              </a:solidFill>
            </a:ln>
          </p:spPr>
          <p:txBody>
            <a:bodyPr wrap="square" lIns="0" tIns="0" rIns="0" bIns="0" rtlCol="0">
              <a:noAutofit/>
            </a:bodyPr>
            <a:lstStyle/>
            <a:p>
              <a:pPr algn="ctr"/>
              <a:r>
                <a:rPr lang="en-IN" sz="1200" b="1" dirty="0" smtClean="0"/>
                <a:t>HIS Financial Review Committee </a:t>
              </a:r>
              <a:endParaRPr lang="en-IN" sz="1200" dirty="0" smtClean="0"/>
            </a:p>
            <a:p>
              <a:pPr algn="ctr"/>
              <a:r>
                <a:rPr lang="en-IN" sz="1200" b="1" dirty="0" smtClean="0"/>
                <a:t>Chaired by Addl. Secretary, MOWR, RD &amp; GR  </a:t>
              </a:r>
              <a:endParaRPr lang="en-IN" sz="1200" b="1" dirty="0"/>
            </a:p>
          </p:txBody>
        </p:sp>
        <p:sp>
          <p:nvSpPr>
            <p:cNvPr id="5" name="TextBox 4"/>
            <p:cNvSpPr txBox="1"/>
            <p:nvPr/>
          </p:nvSpPr>
          <p:spPr>
            <a:xfrm>
              <a:off x="4367934" y="1028188"/>
              <a:ext cx="2145727" cy="369332"/>
            </a:xfrm>
            <a:prstGeom prst="rect">
              <a:avLst/>
            </a:prstGeom>
            <a:solidFill>
              <a:schemeClr val="tx2">
                <a:lumMod val="20000"/>
                <a:lumOff val="80000"/>
              </a:schemeClr>
            </a:solidFill>
            <a:ln w="9525">
              <a:solidFill>
                <a:schemeClr val="tx1"/>
              </a:solidFill>
            </a:ln>
          </p:spPr>
          <p:txBody>
            <a:bodyPr wrap="none" lIns="0" tIns="0" rIns="0" bIns="0" rtlCol="0">
              <a:noAutofit/>
            </a:bodyPr>
            <a:lstStyle/>
            <a:p>
              <a:pPr algn="ctr"/>
              <a:r>
                <a:rPr lang="en-IN" sz="1200" b="1" dirty="0" smtClean="0"/>
                <a:t>HIS Technical Review Committee </a:t>
              </a:r>
              <a:r>
                <a:rPr lang="en-IN" sz="1200" dirty="0" smtClean="0"/>
                <a:t> </a:t>
              </a:r>
            </a:p>
            <a:p>
              <a:pPr algn="ctr"/>
              <a:r>
                <a:rPr lang="en-IN" sz="1200" b="1" dirty="0" smtClean="0"/>
                <a:t>Chaired by Chairman, CWC</a:t>
              </a:r>
            </a:p>
          </p:txBody>
        </p:sp>
        <p:sp>
          <p:nvSpPr>
            <p:cNvPr id="7" name="TextBox 6"/>
            <p:cNvSpPr txBox="1"/>
            <p:nvPr/>
          </p:nvSpPr>
          <p:spPr>
            <a:xfrm>
              <a:off x="4343401" y="2118447"/>
              <a:ext cx="2170261" cy="369332"/>
            </a:xfrm>
            <a:prstGeom prst="rect">
              <a:avLst/>
            </a:prstGeom>
            <a:solidFill>
              <a:srgbClr val="FFC000"/>
            </a:solidFill>
            <a:ln w="9525">
              <a:solidFill>
                <a:schemeClr val="tx1"/>
              </a:solidFill>
            </a:ln>
          </p:spPr>
          <p:txBody>
            <a:bodyPr wrap="square" lIns="0" tIns="0" rIns="0" bIns="0" rtlCol="0">
              <a:spAutoFit/>
            </a:bodyPr>
            <a:lstStyle/>
            <a:p>
              <a:pPr algn="ctr"/>
              <a:r>
                <a:rPr lang="en-IN" sz="1200" b="1" dirty="0" smtClean="0"/>
                <a:t>HIS</a:t>
              </a:r>
              <a:r>
                <a:rPr lang="en-IN" sz="1200" b="1" dirty="0"/>
                <a:t> </a:t>
              </a:r>
              <a:r>
                <a:rPr lang="en-IN" sz="1200" b="1" dirty="0" smtClean="0"/>
                <a:t>Technical and Management Consultant (TAMC)</a:t>
              </a:r>
            </a:p>
          </p:txBody>
        </p:sp>
        <p:sp>
          <p:nvSpPr>
            <p:cNvPr id="22" name="TextBox 21"/>
            <p:cNvSpPr txBox="1"/>
            <p:nvPr/>
          </p:nvSpPr>
          <p:spPr>
            <a:xfrm>
              <a:off x="1481061" y="2118447"/>
              <a:ext cx="2862340" cy="369332"/>
            </a:xfrm>
            <a:prstGeom prst="rect">
              <a:avLst/>
            </a:prstGeom>
            <a:solidFill>
              <a:schemeClr val="accent3">
                <a:lumMod val="60000"/>
                <a:lumOff val="40000"/>
              </a:schemeClr>
            </a:solidFill>
            <a:ln w="9525">
              <a:solidFill>
                <a:schemeClr val="tx1"/>
              </a:solidFill>
            </a:ln>
          </p:spPr>
          <p:txBody>
            <a:bodyPr wrap="square" lIns="0" tIns="0" rIns="0" bIns="0" rtlCol="0">
              <a:spAutoFit/>
            </a:bodyPr>
            <a:lstStyle/>
            <a:p>
              <a:pPr algn="ctr"/>
              <a:r>
                <a:rPr lang="en-IN" sz="1200" b="1" dirty="0" smtClean="0"/>
                <a:t>HIS</a:t>
              </a:r>
              <a:r>
                <a:rPr lang="en-IN" sz="1200" b="1" dirty="0"/>
                <a:t> </a:t>
              </a:r>
              <a:r>
                <a:rPr lang="en-IN" sz="1200" b="1" dirty="0" smtClean="0"/>
                <a:t>CORE TECHNICAL SPECIALISTS, ADMN. AND FIDUCIARY SPECIALISTS</a:t>
              </a:r>
            </a:p>
          </p:txBody>
        </p:sp>
      </p:grpSp>
      <p:grpSp>
        <p:nvGrpSpPr>
          <p:cNvPr id="42" name="Group 41"/>
          <p:cNvGrpSpPr/>
          <p:nvPr/>
        </p:nvGrpSpPr>
        <p:grpSpPr>
          <a:xfrm>
            <a:off x="1143000" y="2692954"/>
            <a:ext cx="5032603" cy="961250"/>
            <a:chOff x="1481061" y="2877620"/>
            <a:chExt cx="5032603" cy="961250"/>
          </a:xfrm>
        </p:grpSpPr>
        <p:sp>
          <p:nvSpPr>
            <p:cNvPr id="29" name="TextBox 28"/>
            <p:cNvSpPr txBox="1"/>
            <p:nvPr/>
          </p:nvSpPr>
          <p:spPr>
            <a:xfrm>
              <a:off x="1481061" y="2877620"/>
              <a:ext cx="5032603" cy="584775"/>
            </a:xfrm>
            <a:prstGeom prst="rect">
              <a:avLst/>
            </a:prstGeom>
            <a:solidFill>
              <a:schemeClr val="accent6">
                <a:lumMod val="40000"/>
                <a:lumOff val="60000"/>
              </a:schemeClr>
            </a:solidFill>
            <a:ln w="9525">
              <a:solidFill>
                <a:srgbClr val="002060"/>
              </a:solidFill>
            </a:ln>
          </p:spPr>
          <p:txBody>
            <a:bodyPr wrap="square" lIns="0" tIns="0" rIns="0" bIns="0" rtlCol="0">
              <a:spAutoFit/>
            </a:bodyPr>
            <a:lstStyle/>
            <a:p>
              <a:pPr algn="ctr"/>
              <a:r>
                <a:rPr lang="en-IN" sz="1400" b="1" dirty="0" smtClean="0"/>
                <a:t>Central Agency HIS Management Unit (CAHMU) </a:t>
              </a:r>
            </a:p>
            <a:p>
              <a:pPr algn="ctr"/>
              <a:r>
                <a:rPr lang="en-IN" sz="1200" b="1" dirty="0" smtClean="0"/>
                <a:t>CENTRAL AGENCY COORDINATOR (CE/MEMBER/DIRECTOR</a:t>
              </a:r>
              <a:r>
                <a:rPr lang="en-IN" sz="1200" b="1" dirty="0" smtClean="0">
                  <a:solidFill>
                    <a:schemeClr val="tx2">
                      <a:lumMod val="50000"/>
                    </a:schemeClr>
                  </a:solidFill>
                </a:rPr>
                <a:t>)</a:t>
              </a:r>
            </a:p>
            <a:p>
              <a:pPr algn="ctr"/>
              <a:r>
                <a:rPr lang="en-IN" sz="1200" b="1" dirty="0" smtClean="0">
                  <a:solidFill>
                    <a:schemeClr val="tx2">
                      <a:lumMod val="50000"/>
                    </a:schemeClr>
                  </a:solidFill>
                </a:rPr>
                <a:t>CENTRAL AGENCY NODAL OFFICER (Director/Jt. Director/Scientist G)</a:t>
              </a:r>
            </a:p>
          </p:txBody>
        </p:sp>
        <p:sp>
          <p:nvSpPr>
            <p:cNvPr id="30" name="TextBox 29"/>
            <p:cNvSpPr txBox="1"/>
            <p:nvPr/>
          </p:nvSpPr>
          <p:spPr>
            <a:xfrm>
              <a:off x="4665455" y="3469538"/>
              <a:ext cx="1848209" cy="369332"/>
            </a:xfrm>
            <a:prstGeom prst="rect">
              <a:avLst/>
            </a:prstGeom>
            <a:solidFill>
              <a:srgbClr val="FFC000"/>
            </a:solidFill>
            <a:ln w="9525">
              <a:solidFill>
                <a:schemeClr val="tx1"/>
              </a:solidFill>
            </a:ln>
          </p:spPr>
          <p:txBody>
            <a:bodyPr wrap="square" lIns="0" tIns="0" rIns="0" bIns="0" rtlCol="0">
              <a:spAutoFit/>
            </a:bodyPr>
            <a:lstStyle/>
            <a:p>
              <a:pPr algn="ctr"/>
              <a:r>
                <a:rPr lang="en-IN" sz="1200" b="1" dirty="0" smtClean="0"/>
                <a:t>Technical Consultant</a:t>
              </a:r>
            </a:p>
            <a:p>
              <a:pPr algn="ctr"/>
              <a:r>
                <a:rPr lang="en-IN" sz="1200" b="1" dirty="0" smtClean="0"/>
                <a:t> </a:t>
              </a:r>
            </a:p>
          </p:txBody>
        </p:sp>
        <p:sp>
          <p:nvSpPr>
            <p:cNvPr id="31" name="TextBox 30"/>
            <p:cNvSpPr txBox="1"/>
            <p:nvPr/>
          </p:nvSpPr>
          <p:spPr>
            <a:xfrm>
              <a:off x="1481062" y="3469538"/>
              <a:ext cx="3192014" cy="369332"/>
            </a:xfrm>
            <a:prstGeom prst="rect">
              <a:avLst/>
            </a:prstGeom>
            <a:solidFill>
              <a:schemeClr val="accent3">
                <a:lumMod val="60000"/>
                <a:lumOff val="40000"/>
              </a:schemeClr>
            </a:solidFill>
            <a:ln w="9525">
              <a:solidFill>
                <a:schemeClr val="tx1"/>
              </a:solidFill>
            </a:ln>
          </p:spPr>
          <p:txBody>
            <a:bodyPr wrap="square" lIns="0" tIns="0" rIns="0" bIns="0" rtlCol="0">
              <a:spAutoFit/>
            </a:bodyPr>
            <a:lstStyle/>
            <a:p>
              <a:pPr algn="ctr"/>
              <a:r>
                <a:rPr lang="en-IN" sz="1200" b="1" dirty="0" smtClean="0"/>
                <a:t>Dedicated staff for Own Program Implementation and State Support; Field Units </a:t>
              </a:r>
            </a:p>
          </p:txBody>
        </p:sp>
      </p:grpSp>
      <p:grpSp>
        <p:nvGrpSpPr>
          <p:cNvPr id="43" name="Group 42"/>
          <p:cNvGrpSpPr/>
          <p:nvPr/>
        </p:nvGrpSpPr>
        <p:grpSpPr>
          <a:xfrm>
            <a:off x="1148867" y="5026005"/>
            <a:ext cx="5032603" cy="1546440"/>
            <a:chOff x="1481058" y="4953000"/>
            <a:chExt cx="5032603" cy="1546440"/>
          </a:xfrm>
        </p:grpSpPr>
        <p:sp>
          <p:nvSpPr>
            <p:cNvPr id="32" name="TextBox 31"/>
            <p:cNvSpPr txBox="1"/>
            <p:nvPr/>
          </p:nvSpPr>
          <p:spPr>
            <a:xfrm>
              <a:off x="1486929" y="4953000"/>
              <a:ext cx="5020867" cy="523220"/>
            </a:xfrm>
            <a:prstGeom prst="rect">
              <a:avLst/>
            </a:prstGeom>
            <a:solidFill>
              <a:schemeClr val="tx2">
                <a:lumMod val="60000"/>
                <a:lumOff val="40000"/>
              </a:schemeClr>
            </a:solidFill>
            <a:ln w="9525">
              <a:solidFill>
                <a:schemeClr val="tx1"/>
              </a:solidFill>
            </a:ln>
          </p:spPr>
          <p:txBody>
            <a:bodyPr wrap="square" rtlCol="0">
              <a:spAutoFit/>
            </a:bodyPr>
            <a:lstStyle/>
            <a:p>
              <a:pPr algn="ctr"/>
              <a:r>
                <a:rPr lang="en-IN" sz="1400" b="1" dirty="0" smtClean="0"/>
                <a:t>State Level HIS Steering Committee (</a:t>
              </a:r>
              <a:r>
                <a:rPr lang="en-IN" sz="1400" b="1" dirty="0"/>
                <a:t>S</a:t>
              </a:r>
              <a:r>
                <a:rPr lang="en-IN" sz="1400" b="1" dirty="0" smtClean="0"/>
                <a:t>LSC) </a:t>
              </a:r>
            </a:p>
            <a:p>
              <a:pPr algn="ctr"/>
              <a:r>
                <a:rPr lang="en-IN" sz="1400" dirty="0" smtClean="0"/>
                <a:t>Chaired by Principal Secretary, MoWR/ID/GWD </a:t>
              </a:r>
              <a:endParaRPr lang="en-IN" sz="1400" dirty="0"/>
            </a:p>
          </p:txBody>
        </p:sp>
        <p:sp>
          <p:nvSpPr>
            <p:cNvPr id="33" name="TextBox 32"/>
            <p:cNvSpPr txBox="1"/>
            <p:nvPr/>
          </p:nvSpPr>
          <p:spPr>
            <a:xfrm>
              <a:off x="1481058" y="5554548"/>
              <a:ext cx="5032603" cy="584775"/>
            </a:xfrm>
            <a:prstGeom prst="rect">
              <a:avLst/>
            </a:prstGeom>
            <a:solidFill>
              <a:schemeClr val="accent6">
                <a:lumMod val="40000"/>
                <a:lumOff val="60000"/>
              </a:schemeClr>
            </a:solidFill>
            <a:ln w="9525">
              <a:solidFill>
                <a:srgbClr val="002060"/>
              </a:solidFill>
            </a:ln>
          </p:spPr>
          <p:txBody>
            <a:bodyPr wrap="square" lIns="0" tIns="0" rIns="0" bIns="0" rtlCol="0">
              <a:spAutoFit/>
            </a:bodyPr>
            <a:lstStyle/>
            <a:p>
              <a:pPr algn="ctr"/>
              <a:r>
                <a:rPr lang="en-IN" sz="1400" b="1" dirty="0" smtClean="0"/>
                <a:t>State HIS Management Unit (SHMU) </a:t>
              </a:r>
            </a:p>
            <a:p>
              <a:pPr algn="ctr"/>
              <a:r>
                <a:rPr lang="en-IN" sz="1200" b="1" dirty="0" smtClean="0"/>
                <a:t>State HIS COORDINATOR (</a:t>
              </a:r>
              <a:r>
                <a:rPr lang="en-IN" sz="1200" dirty="0"/>
                <a:t>Principal Secretary, MoWR/ID/GWD </a:t>
              </a:r>
              <a:r>
                <a:rPr lang="en-IN" sz="1200" b="1" dirty="0" smtClean="0">
                  <a:solidFill>
                    <a:schemeClr val="tx2">
                      <a:lumMod val="50000"/>
                    </a:schemeClr>
                  </a:solidFill>
                </a:rPr>
                <a:t>)</a:t>
              </a:r>
            </a:p>
            <a:p>
              <a:pPr algn="ctr"/>
              <a:r>
                <a:rPr lang="en-IN" sz="1200" b="1" dirty="0" smtClean="0">
                  <a:solidFill>
                    <a:schemeClr val="tx2">
                      <a:lumMod val="50000"/>
                    </a:schemeClr>
                  </a:solidFill>
                </a:rPr>
                <a:t>State HIS NODAL OFFICER (CE WRD/ID Assisted by Full time SE/Director-GWD)</a:t>
              </a:r>
            </a:p>
          </p:txBody>
        </p:sp>
        <p:sp>
          <p:nvSpPr>
            <p:cNvPr id="34" name="TextBox 33"/>
            <p:cNvSpPr txBox="1"/>
            <p:nvPr/>
          </p:nvSpPr>
          <p:spPr>
            <a:xfrm>
              <a:off x="4557336" y="6130108"/>
              <a:ext cx="1956325" cy="369332"/>
            </a:xfrm>
            <a:prstGeom prst="rect">
              <a:avLst/>
            </a:prstGeom>
            <a:solidFill>
              <a:srgbClr val="FFC000"/>
            </a:solidFill>
            <a:ln w="9525">
              <a:solidFill>
                <a:schemeClr val="tx1"/>
              </a:solidFill>
            </a:ln>
          </p:spPr>
          <p:txBody>
            <a:bodyPr wrap="square" lIns="0" tIns="0" rIns="0" bIns="0" rtlCol="0">
              <a:spAutoFit/>
            </a:bodyPr>
            <a:lstStyle/>
            <a:p>
              <a:pPr algn="ctr"/>
              <a:r>
                <a:rPr lang="en-IN" sz="1200" b="1" dirty="0" smtClean="0"/>
                <a:t>Technical Consultant</a:t>
              </a:r>
            </a:p>
            <a:p>
              <a:pPr algn="ctr"/>
              <a:r>
                <a:rPr lang="en-IN" sz="1200" b="1" dirty="0" smtClean="0"/>
                <a:t> </a:t>
              </a:r>
            </a:p>
          </p:txBody>
        </p:sp>
        <p:sp>
          <p:nvSpPr>
            <p:cNvPr id="35" name="TextBox 34"/>
            <p:cNvSpPr txBox="1"/>
            <p:nvPr/>
          </p:nvSpPr>
          <p:spPr>
            <a:xfrm>
              <a:off x="1481059" y="6130108"/>
              <a:ext cx="3083898" cy="369332"/>
            </a:xfrm>
            <a:prstGeom prst="rect">
              <a:avLst/>
            </a:prstGeom>
            <a:solidFill>
              <a:schemeClr val="accent3">
                <a:lumMod val="60000"/>
                <a:lumOff val="40000"/>
              </a:schemeClr>
            </a:solidFill>
            <a:ln w="9525">
              <a:solidFill>
                <a:schemeClr val="tx1"/>
              </a:solidFill>
            </a:ln>
          </p:spPr>
          <p:txBody>
            <a:bodyPr wrap="square" lIns="0" tIns="0" rIns="0" bIns="0" rtlCol="0">
              <a:spAutoFit/>
            </a:bodyPr>
            <a:lstStyle/>
            <a:p>
              <a:pPr algn="ctr"/>
              <a:r>
                <a:rPr lang="en-IN" sz="1200" b="1" dirty="0" smtClean="0"/>
                <a:t>Dedicated Technical, </a:t>
              </a:r>
              <a:r>
                <a:rPr lang="en-IN" sz="1200" b="1" dirty="0" err="1" smtClean="0"/>
                <a:t>Admn</a:t>
              </a:r>
              <a:r>
                <a:rPr lang="en-IN" sz="1200" b="1" dirty="0" smtClean="0"/>
                <a:t>. And Fiduciary Specialist; Field Units </a:t>
              </a:r>
            </a:p>
          </p:txBody>
        </p:sp>
      </p:grpSp>
      <p:cxnSp>
        <p:nvCxnSpPr>
          <p:cNvPr id="40" name="Straight Connector 39"/>
          <p:cNvCxnSpPr/>
          <p:nvPr/>
        </p:nvCxnSpPr>
        <p:spPr>
          <a:xfrm>
            <a:off x="373957" y="2590800"/>
            <a:ext cx="8382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66336" y="3890099"/>
            <a:ext cx="8382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66336" y="4953000"/>
            <a:ext cx="8382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30747" y="1278640"/>
            <a:ext cx="759853" cy="369332"/>
          </a:xfrm>
          <a:prstGeom prst="rect">
            <a:avLst/>
          </a:prstGeom>
          <a:noFill/>
        </p:spPr>
        <p:txBody>
          <a:bodyPr wrap="square" lIns="0" tIns="0" rIns="0" bIns="0" rtlCol="0">
            <a:spAutoFit/>
          </a:bodyPr>
          <a:lstStyle/>
          <a:p>
            <a:pPr algn="ctr"/>
            <a:r>
              <a:rPr lang="en-US" sz="1200" dirty="0" smtClean="0"/>
              <a:t>NATIONAL</a:t>
            </a:r>
          </a:p>
          <a:p>
            <a:pPr algn="ctr"/>
            <a:r>
              <a:rPr lang="en-US" sz="1200" dirty="0" smtClean="0"/>
              <a:t>LEVEL</a:t>
            </a:r>
            <a:endParaRPr lang="en-US" sz="1200" dirty="0"/>
          </a:p>
        </p:txBody>
      </p:sp>
      <p:sp>
        <p:nvSpPr>
          <p:cNvPr id="47" name="TextBox 46"/>
          <p:cNvSpPr txBox="1"/>
          <p:nvPr/>
        </p:nvSpPr>
        <p:spPr>
          <a:xfrm>
            <a:off x="152400" y="2915540"/>
            <a:ext cx="762000" cy="553998"/>
          </a:xfrm>
          <a:prstGeom prst="rect">
            <a:avLst/>
          </a:prstGeom>
          <a:noFill/>
        </p:spPr>
        <p:txBody>
          <a:bodyPr wrap="square" lIns="0" tIns="0" rIns="0" bIns="0" rtlCol="0">
            <a:spAutoFit/>
          </a:bodyPr>
          <a:lstStyle/>
          <a:p>
            <a:pPr algn="ctr"/>
            <a:r>
              <a:rPr lang="en-US" sz="1200" dirty="0" smtClean="0"/>
              <a:t>CENTRAL AGENCY</a:t>
            </a:r>
          </a:p>
          <a:p>
            <a:pPr algn="ctr"/>
            <a:r>
              <a:rPr lang="en-US" sz="1200" dirty="0" smtClean="0"/>
              <a:t>LEVEL</a:t>
            </a:r>
            <a:endParaRPr lang="en-US" sz="1200" dirty="0"/>
          </a:p>
        </p:txBody>
      </p:sp>
      <p:sp>
        <p:nvSpPr>
          <p:cNvPr id="48" name="TextBox 47"/>
          <p:cNvSpPr txBox="1"/>
          <p:nvPr/>
        </p:nvSpPr>
        <p:spPr>
          <a:xfrm>
            <a:off x="230747" y="4008566"/>
            <a:ext cx="759853" cy="369332"/>
          </a:xfrm>
          <a:prstGeom prst="rect">
            <a:avLst/>
          </a:prstGeom>
          <a:noFill/>
        </p:spPr>
        <p:txBody>
          <a:bodyPr wrap="square" lIns="0" tIns="0" rIns="0" bIns="0" rtlCol="0">
            <a:spAutoFit/>
          </a:bodyPr>
          <a:lstStyle/>
          <a:p>
            <a:pPr algn="ctr"/>
            <a:r>
              <a:rPr lang="en-US" sz="1200" dirty="0" smtClean="0"/>
              <a:t>BASIN </a:t>
            </a:r>
          </a:p>
          <a:p>
            <a:pPr algn="ctr"/>
            <a:r>
              <a:rPr lang="en-US" sz="1200" dirty="0" smtClean="0"/>
              <a:t>LEVEL</a:t>
            </a:r>
            <a:endParaRPr lang="en-US" sz="1200" dirty="0"/>
          </a:p>
        </p:txBody>
      </p:sp>
      <p:sp>
        <p:nvSpPr>
          <p:cNvPr id="49" name="TextBox 48"/>
          <p:cNvSpPr txBox="1"/>
          <p:nvPr/>
        </p:nvSpPr>
        <p:spPr>
          <a:xfrm>
            <a:off x="228600" y="5579672"/>
            <a:ext cx="685800" cy="553998"/>
          </a:xfrm>
          <a:prstGeom prst="rect">
            <a:avLst/>
          </a:prstGeom>
          <a:noFill/>
        </p:spPr>
        <p:txBody>
          <a:bodyPr wrap="square" lIns="0" tIns="0" rIns="0" bIns="0" rtlCol="0">
            <a:spAutoFit/>
          </a:bodyPr>
          <a:lstStyle/>
          <a:p>
            <a:pPr algn="ctr"/>
            <a:r>
              <a:rPr lang="en-US" sz="1200" dirty="0" smtClean="0"/>
              <a:t>RIPARIAN</a:t>
            </a:r>
          </a:p>
          <a:p>
            <a:pPr algn="ctr"/>
            <a:r>
              <a:rPr lang="en-US" sz="1200" dirty="0" smtClean="0"/>
              <a:t>STATE</a:t>
            </a:r>
          </a:p>
          <a:p>
            <a:pPr algn="ctr"/>
            <a:r>
              <a:rPr lang="en-US" sz="1200" dirty="0" smtClean="0"/>
              <a:t>LEVEL</a:t>
            </a:r>
            <a:endParaRPr lang="en-US" sz="1200" dirty="0"/>
          </a:p>
        </p:txBody>
      </p:sp>
      <p:sp>
        <p:nvSpPr>
          <p:cNvPr id="51" name="TextBox 50"/>
          <p:cNvSpPr txBox="1"/>
          <p:nvPr/>
        </p:nvSpPr>
        <p:spPr>
          <a:xfrm>
            <a:off x="1154738" y="4008566"/>
            <a:ext cx="5032603" cy="646331"/>
          </a:xfrm>
          <a:prstGeom prst="rect">
            <a:avLst/>
          </a:prstGeom>
          <a:solidFill>
            <a:schemeClr val="accent6">
              <a:lumMod val="40000"/>
              <a:lumOff val="60000"/>
            </a:schemeClr>
          </a:solidFill>
          <a:ln w="9525">
            <a:solidFill>
              <a:srgbClr val="002060"/>
            </a:solidFill>
          </a:ln>
        </p:spPr>
        <p:txBody>
          <a:bodyPr wrap="square" lIns="0" tIns="0" rIns="0" bIns="0" rtlCol="0">
            <a:spAutoFit/>
          </a:bodyPr>
          <a:lstStyle/>
          <a:p>
            <a:pPr algn="ctr"/>
            <a:r>
              <a:rPr lang="en-IN" sz="1400" b="1" dirty="0" smtClean="0"/>
              <a:t>BBMB/DVC</a:t>
            </a:r>
          </a:p>
          <a:p>
            <a:pPr algn="ctr"/>
            <a:r>
              <a:rPr lang="en-IN" sz="1400" b="1" dirty="0" smtClean="0"/>
              <a:t>COORDINATING BODY IN NEW BASINS AND WITH REPRESENTATIVES OF RIPARIAN STATES</a:t>
            </a:r>
            <a:endParaRPr lang="en-IN" sz="1200" b="1" dirty="0" smtClean="0">
              <a:solidFill>
                <a:schemeClr val="tx2">
                  <a:lumMod val="50000"/>
                </a:schemeClr>
              </a:solidFill>
            </a:endParaRPr>
          </a:p>
        </p:txBody>
      </p:sp>
      <p:sp>
        <p:nvSpPr>
          <p:cNvPr id="52" name="TextBox 51"/>
          <p:cNvSpPr txBox="1"/>
          <p:nvPr/>
        </p:nvSpPr>
        <p:spPr>
          <a:xfrm>
            <a:off x="511235" y="143680"/>
            <a:ext cx="6014168" cy="246221"/>
          </a:xfrm>
          <a:prstGeom prst="rect">
            <a:avLst/>
          </a:prstGeom>
          <a:noFill/>
        </p:spPr>
        <p:txBody>
          <a:bodyPr wrap="square" lIns="0" tIns="0" rIns="0" bIns="0" rtlCol="0">
            <a:spAutoFit/>
          </a:bodyPr>
          <a:lstStyle/>
          <a:p>
            <a:pPr algn="ctr"/>
            <a:r>
              <a:rPr lang="en-US" sz="1600" b="1" dirty="0" smtClean="0"/>
              <a:t>OVERALL IMPLEMENTATION ARRANGEMENT</a:t>
            </a:r>
          </a:p>
        </p:txBody>
      </p:sp>
      <p:sp>
        <p:nvSpPr>
          <p:cNvPr id="37" name="TextBox 36"/>
          <p:cNvSpPr txBox="1"/>
          <p:nvPr/>
        </p:nvSpPr>
        <p:spPr>
          <a:xfrm>
            <a:off x="6248400" y="513604"/>
            <a:ext cx="2347536" cy="738664"/>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sz="1200" dirty="0" smtClean="0"/>
              <a:t>Policy Guidance</a:t>
            </a:r>
          </a:p>
          <a:p>
            <a:pPr marL="171450" indent="-171450">
              <a:buFont typeface="Arial" panose="020B0604020202020204" pitchFamily="34" charset="0"/>
              <a:buChar char="•"/>
            </a:pPr>
            <a:r>
              <a:rPr lang="en-US" sz="1200" dirty="0" smtClean="0"/>
              <a:t>Strategic oversight</a:t>
            </a:r>
          </a:p>
          <a:p>
            <a:pPr marL="171450" indent="-171450">
              <a:buFont typeface="Arial" panose="020B0604020202020204" pitchFamily="34" charset="0"/>
              <a:buChar char="•"/>
            </a:pPr>
            <a:r>
              <a:rPr lang="en-US" sz="1200" dirty="0" smtClean="0"/>
              <a:t>Resolve implementation issues with CA and States </a:t>
            </a:r>
          </a:p>
        </p:txBody>
      </p:sp>
      <p:sp>
        <p:nvSpPr>
          <p:cNvPr id="38" name="TextBox 37"/>
          <p:cNvSpPr txBox="1"/>
          <p:nvPr/>
        </p:nvSpPr>
        <p:spPr>
          <a:xfrm>
            <a:off x="6248400" y="1527910"/>
            <a:ext cx="2895600" cy="923330"/>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sz="1200" dirty="0" smtClean="0"/>
              <a:t>Day to day management and coordination with CA and Sates</a:t>
            </a:r>
          </a:p>
          <a:p>
            <a:pPr marL="171450" indent="-171450">
              <a:buFont typeface="Arial" panose="020B0604020202020204" pitchFamily="34" charset="0"/>
              <a:buChar char="•"/>
            </a:pPr>
            <a:r>
              <a:rPr lang="en-US" sz="1200" dirty="0" smtClean="0"/>
              <a:t>Monitoring and Reporting</a:t>
            </a:r>
          </a:p>
          <a:p>
            <a:pPr marL="171450" indent="-171450">
              <a:buFont typeface="Arial" panose="020B0604020202020204" pitchFamily="34" charset="0"/>
              <a:buChar char="•"/>
            </a:pPr>
            <a:r>
              <a:rPr lang="en-US" sz="1200" dirty="0" smtClean="0"/>
              <a:t>Disbursements and Fiduciary  management</a:t>
            </a:r>
          </a:p>
          <a:p>
            <a:pPr marL="171450" indent="-171450">
              <a:buFont typeface="Arial" panose="020B0604020202020204" pitchFamily="34" charset="0"/>
              <a:buChar char="•"/>
            </a:pPr>
            <a:r>
              <a:rPr lang="en-US" sz="1200" dirty="0" smtClean="0"/>
              <a:t>Liaison with WB, International WR  bodies</a:t>
            </a:r>
          </a:p>
        </p:txBody>
      </p:sp>
      <p:sp>
        <p:nvSpPr>
          <p:cNvPr id="39" name="TextBox 38"/>
          <p:cNvSpPr txBox="1"/>
          <p:nvPr/>
        </p:nvSpPr>
        <p:spPr>
          <a:xfrm>
            <a:off x="6248400" y="2620825"/>
            <a:ext cx="2971800" cy="1292662"/>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sz="1200" dirty="0" smtClean="0"/>
              <a:t>Implementing own programs</a:t>
            </a:r>
          </a:p>
          <a:p>
            <a:pPr marL="171450" indent="-171450">
              <a:buFont typeface="Arial" panose="020B0604020202020204" pitchFamily="34" charset="0"/>
              <a:buChar char="•"/>
            </a:pPr>
            <a:r>
              <a:rPr lang="en-US" sz="1200" dirty="0" smtClean="0"/>
              <a:t>Technical Support to States</a:t>
            </a:r>
          </a:p>
          <a:p>
            <a:pPr marL="171450" indent="-171450">
              <a:buFont typeface="Arial" panose="020B0604020202020204" pitchFamily="34" charset="0"/>
              <a:buChar char="•"/>
            </a:pPr>
            <a:r>
              <a:rPr lang="en-US" sz="1200" dirty="0" smtClean="0"/>
              <a:t>CWC- India WRIS, hydro-met; NIH- Capacity Building; CWPRS- Instrumentation; NRSC- Earth Observation Products, CGWB- ground water monitoring</a:t>
            </a:r>
          </a:p>
          <a:p>
            <a:pPr marL="171450" indent="-171450">
              <a:buFont typeface="Arial" panose="020B0604020202020204" pitchFamily="34" charset="0"/>
              <a:buChar char="•"/>
            </a:pPr>
            <a:r>
              <a:rPr lang="en-US" sz="1200" dirty="0" smtClean="0"/>
              <a:t>Macro modelling</a:t>
            </a:r>
          </a:p>
        </p:txBody>
      </p:sp>
      <p:sp>
        <p:nvSpPr>
          <p:cNvPr id="50" name="TextBox 49"/>
          <p:cNvSpPr txBox="1"/>
          <p:nvPr/>
        </p:nvSpPr>
        <p:spPr>
          <a:xfrm>
            <a:off x="6255190" y="5026005"/>
            <a:ext cx="2347536" cy="553998"/>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sz="1200" dirty="0" smtClean="0"/>
              <a:t> State level Policy Guidance</a:t>
            </a:r>
          </a:p>
          <a:p>
            <a:pPr marL="171450" indent="-171450">
              <a:buFont typeface="Arial" panose="020B0604020202020204" pitchFamily="34" charset="0"/>
              <a:buChar char="•"/>
            </a:pPr>
            <a:r>
              <a:rPr lang="en-US" sz="1200" dirty="0" smtClean="0"/>
              <a:t>Resolve implementation issues</a:t>
            </a:r>
          </a:p>
          <a:p>
            <a:pPr marL="171450" indent="-171450">
              <a:buFont typeface="Arial" panose="020B0604020202020204" pitchFamily="34" charset="0"/>
              <a:buChar char="•"/>
            </a:pPr>
            <a:r>
              <a:rPr lang="en-US" sz="1200" dirty="0" smtClean="0"/>
              <a:t>Communicate with NLSC</a:t>
            </a:r>
          </a:p>
        </p:txBody>
      </p:sp>
      <p:sp>
        <p:nvSpPr>
          <p:cNvPr id="53" name="TextBox 52"/>
          <p:cNvSpPr txBox="1"/>
          <p:nvPr/>
        </p:nvSpPr>
        <p:spPr>
          <a:xfrm>
            <a:off x="6240603" y="5627553"/>
            <a:ext cx="2895600" cy="923330"/>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sz="1200" dirty="0" smtClean="0"/>
              <a:t>Day to day Implementation of activities</a:t>
            </a:r>
          </a:p>
          <a:p>
            <a:pPr marL="171450" indent="-171450">
              <a:buFont typeface="Arial" panose="020B0604020202020204" pitchFamily="34" charset="0"/>
              <a:buChar char="•"/>
            </a:pPr>
            <a:r>
              <a:rPr lang="en-US" sz="1200" dirty="0" smtClean="0"/>
              <a:t>Monitoring and Reporting</a:t>
            </a:r>
          </a:p>
          <a:p>
            <a:pPr marL="171450" indent="-171450">
              <a:buFont typeface="Arial" panose="020B0604020202020204" pitchFamily="34" charset="0"/>
              <a:buChar char="•"/>
            </a:pPr>
            <a:r>
              <a:rPr lang="en-US" sz="1200" dirty="0" smtClean="0"/>
              <a:t>Work with CA </a:t>
            </a:r>
          </a:p>
          <a:p>
            <a:pPr marL="171450" indent="-171450">
              <a:buFont typeface="Arial" panose="020B0604020202020204" pitchFamily="34" charset="0"/>
              <a:buChar char="•"/>
            </a:pPr>
            <a:r>
              <a:rPr lang="en-US" sz="1200" dirty="0" smtClean="0"/>
              <a:t>Collect, validate, upload data</a:t>
            </a:r>
          </a:p>
          <a:p>
            <a:pPr marL="171450" indent="-171450">
              <a:buFont typeface="Arial" panose="020B0604020202020204" pitchFamily="34" charset="0"/>
              <a:buChar char="•"/>
            </a:pPr>
            <a:r>
              <a:rPr lang="en-US" sz="1200" dirty="0" smtClean="0"/>
              <a:t>Micro modelling</a:t>
            </a:r>
          </a:p>
        </p:txBody>
      </p:sp>
      <p:sp>
        <p:nvSpPr>
          <p:cNvPr id="54" name="TextBox 53"/>
          <p:cNvSpPr txBox="1"/>
          <p:nvPr/>
        </p:nvSpPr>
        <p:spPr>
          <a:xfrm>
            <a:off x="6255190" y="3962399"/>
            <a:ext cx="2812610" cy="738664"/>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sz="1200" dirty="0" smtClean="0"/>
              <a:t>Avoid duplication of efforts by states</a:t>
            </a:r>
          </a:p>
          <a:p>
            <a:pPr marL="171450" indent="-171450">
              <a:buFont typeface="Arial" panose="020B0604020202020204" pitchFamily="34" charset="0"/>
              <a:buChar char="•"/>
            </a:pPr>
            <a:r>
              <a:rPr lang="en-US" sz="1200" dirty="0" smtClean="0"/>
              <a:t>Integrate Basin level HIS</a:t>
            </a:r>
          </a:p>
          <a:p>
            <a:pPr marL="171450" indent="-171450">
              <a:buFont typeface="Arial" panose="020B0604020202020204" pitchFamily="34" charset="0"/>
              <a:buChar char="•"/>
            </a:pPr>
            <a:r>
              <a:rPr lang="en-US" sz="1200" dirty="0" smtClean="0"/>
              <a:t>Coordination and collaboration for basin level assessment and modelling</a:t>
            </a:r>
          </a:p>
        </p:txBody>
      </p:sp>
    </p:spTree>
    <p:extLst>
      <p:ext uri="{BB962C8B-B14F-4D97-AF65-F5344CB8AC3E}">
        <p14:creationId xmlns:p14="http://schemas.microsoft.com/office/powerpoint/2010/main" val="41758647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2"/>
          <p:cNvSpPr txBox="1">
            <a:spLocks noChangeArrowheads="1"/>
          </p:cNvSpPr>
          <p:nvPr/>
        </p:nvSpPr>
        <p:spPr>
          <a:xfrm>
            <a:off x="190831" y="260117"/>
            <a:ext cx="8077200" cy="471116"/>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srgbClr val="C00000"/>
                </a:solidFill>
                <a:effectLst>
                  <a:outerShdw blurRad="38100" dist="38100" dir="2700000" algn="tl">
                    <a:srgbClr val="000000">
                      <a:alpha val="43137"/>
                    </a:srgbClr>
                  </a:outerShdw>
                </a:effectLst>
              </a:rPr>
              <a:t>Centralized Support</a:t>
            </a:r>
            <a:endParaRPr lang="en-US" sz="3000" b="1" dirty="0">
              <a:solidFill>
                <a:srgbClr val="C00000"/>
              </a:solidFill>
              <a:effectLst>
                <a:outerShdw blurRad="38100" dist="38100" dir="2700000" algn="tl">
                  <a:srgbClr val="000000">
                    <a:alpha val="43137"/>
                  </a:srgbClr>
                </a:outerShdw>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1629054425"/>
              </p:ext>
            </p:extLst>
          </p:nvPr>
        </p:nvGraphicFramePr>
        <p:xfrm>
          <a:off x="0" y="870562"/>
          <a:ext cx="9144000" cy="5911238"/>
        </p:xfrm>
        <a:graphic>
          <a:graphicData uri="http://schemas.openxmlformats.org/drawingml/2006/table">
            <a:tbl>
              <a:tblPr firstRow="1" bandRow="1">
                <a:tableStyleId>{B301B821-A1FF-4177-AEE7-76D212191A09}</a:tableStyleId>
              </a:tblPr>
              <a:tblGrid>
                <a:gridCol w="1219200"/>
                <a:gridCol w="2103120"/>
                <a:gridCol w="2011680"/>
                <a:gridCol w="1828800"/>
                <a:gridCol w="1981200"/>
              </a:tblGrid>
              <a:tr h="754352">
                <a:tc>
                  <a:txBody>
                    <a:bodyPr/>
                    <a:lstStyle/>
                    <a:p>
                      <a:r>
                        <a:rPr lang="en-US" dirty="0" smtClean="0"/>
                        <a:t>Agency</a:t>
                      </a:r>
                      <a:endParaRPr lang="en-US" dirty="0"/>
                    </a:p>
                  </a:txBody>
                  <a:tcPr/>
                </a:tc>
                <a:tc>
                  <a:txBody>
                    <a:bodyPr/>
                    <a:lstStyle/>
                    <a:p>
                      <a:r>
                        <a:rPr lang="en-US" dirty="0" smtClean="0">
                          <a:solidFill>
                            <a:schemeClr val="tx1"/>
                          </a:solidFill>
                        </a:rPr>
                        <a:t>A: </a:t>
                      </a:r>
                      <a:r>
                        <a:rPr lang="en-US" dirty="0" err="1" smtClean="0">
                          <a:solidFill>
                            <a:schemeClr val="tx1"/>
                          </a:solidFill>
                        </a:rPr>
                        <a:t>Hydromet</a:t>
                      </a:r>
                      <a:endParaRPr lang="en-US" dirty="0">
                        <a:solidFill>
                          <a:schemeClr val="tx1"/>
                        </a:solidFill>
                      </a:endParaRPr>
                    </a:p>
                  </a:txBody>
                  <a:tcPr>
                    <a:solidFill>
                      <a:srgbClr val="92D050"/>
                    </a:solidFill>
                  </a:tcPr>
                </a:tc>
                <a:tc>
                  <a:txBody>
                    <a:bodyPr/>
                    <a:lstStyle/>
                    <a:p>
                      <a:r>
                        <a:rPr lang="en-US" dirty="0" smtClean="0">
                          <a:solidFill>
                            <a:schemeClr val="tx1"/>
                          </a:solidFill>
                        </a:rPr>
                        <a:t>B: WRIS</a:t>
                      </a:r>
                      <a:endParaRPr lang="en-US" dirty="0">
                        <a:solidFill>
                          <a:schemeClr val="tx1"/>
                        </a:solidFill>
                      </a:endParaRPr>
                    </a:p>
                  </a:txBody>
                  <a:tcPr>
                    <a:solidFill>
                      <a:schemeClr val="accent4">
                        <a:lumMod val="40000"/>
                        <a:lumOff val="60000"/>
                      </a:schemeClr>
                    </a:solidFill>
                  </a:tcPr>
                </a:tc>
                <a:tc>
                  <a:txBody>
                    <a:bodyPr/>
                    <a:lstStyle/>
                    <a:p>
                      <a:r>
                        <a:rPr lang="en-US" dirty="0" smtClean="0">
                          <a:solidFill>
                            <a:schemeClr val="tx1"/>
                          </a:solidFill>
                        </a:rPr>
                        <a:t>C: WR tools</a:t>
                      </a:r>
                      <a:endParaRPr lang="en-US" dirty="0">
                        <a:solidFill>
                          <a:schemeClr val="tx1"/>
                        </a:solidFill>
                      </a:endParaRPr>
                    </a:p>
                  </a:txBody>
                  <a:tcPr>
                    <a:solidFill>
                      <a:srgbClr val="00B0F0"/>
                    </a:solidFill>
                  </a:tcPr>
                </a:tc>
                <a:tc>
                  <a:txBody>
                    <a:bodyPr/>
                    <a:lstStyle/>
                    <a:p>
                      <a:r>
                        <a:rPr lang="en-US" dirty="0" smtClean="0">
                          <a:solidFill>
                            <a:schemeClr val="tx1"/>
                          </a:solidFill>
                        </a:rPr>
                        <a:t>D: Capacity Building</a:t>
                      </a:r>
                      <a:endParaRPr lang="en-US" dirty="0">
                        <a:solidFill>
                          <a:schemeClr val="tx1"/>
                        </a:solidFill>
                      </a:endParaRPr>
                    </a:p>
                  </a:txBody>
                  <a:tcPr>
                    <a:solidFill>
                      <a:schemeClr val="accent6">
                        <a:lumMod val="20000"/>
                        <a:lumOff val="80000"/>
                      </a:schemeClr>
                    </a:solidFill>
                  </a:tcPr>
                </a:tc>
              </a:tr>
              <a:tr h="1804086">
                <a:tc>
                  <a:txBody>
                    <a:bodyPr/>
                    <a:lstStyle/>
                    <a:p>
                      <a:r>
                        <a:rPr lang="en-US" sz="1600" dirty="0" smtClean="0"/>
                        <a:t>MoWR</a:t>
                      </a:r>
                      <a:endParaRPr lang="en-US" sz="1600" dirty="0"/>
                    </a:p>
                  </a:txBody>
                  <a:tcPr/>
                </a:tc>
                <a:tc>
                  <a:txBody>
                    <a:bodyPr/>
                    <a:lstStyle/>
                    <a:p>
                      <a:r>
                        <a:rPr lang="en-US" sz="1600" dirty="0" smtClean="0"/>
                        <a:t>-Provide </a:t>
                      </a:r>
                      <a:r>
                        <a:rPr lang="en-US" sz="1600" dirty="0" err="1" smtClean="0"/>
                        <a:t>Hydromet</a:t>
                      </a:r>
                      <a:r>
                        <a:rPr lang="en-US" sz="1600" baseline="0" dirty="0" smtClean="0"/>
                        <a:t> Experts in regional office</a:t>
                      </a:r>
                    </a:p>
                  </a:txBody>
                  <a:tcPr>
                    <a:solidFill>
                      <a:srgbClr val="92D050"/>
                    </a:solidFill>
                  </a:tcPr>
                </a:tc>
                <a:tc>
                  <a:txBody>
                    <a:bodyPr/>
                    <a:lstStyle/>
                    <a:p>
                      <a:r>
                        <a:rPr lang="en-US" sz="1600" dirty="0" smtClean="0"/>
                        <a:t>-   Strengthen NWRIC</a:t>
                      </a:r>
                    </a:p>
                    <a:p>
                      <a:pPr marL="285750" indent="-285750">
                        <a:buFontTx/>
                        <a:buChar char="-"/>
                      </a:pPr>
                      <a:r>
                        <a:rPr lang="en-US" sz="1600" baseline="0" dirty="0" smtClean="0"/>
                        <a:t>Data integration protocol.</a:t>
                      </a:r>
                    </a:p>
                    <a:p>
                      <a:pPr marL="285750" indent="-285750">
                        <a:buFontTx/>
                        <a:buChar char="-"/>
                      </a:pPr>
                      <a:r>
                        <a:rPr lang="en-US" sz="1600" baseline="0" dirty="0" err="1" smtClean="0"/>
                        <a:t>MoUs</a:t>
                      </a:r>
                      <a:r>
                        <a:rPr lang="en-US" sz="1600" baseline="0" dirty="0" smtClean="0"/>
                        <a:t> for data/information integration among agencies</a:t>
                      </a:r>
                      <a:endParaRPr lang="en-US" sz="1600" dirty="0"/>
                    </a:p>
                  </a:txBody>
                  <a:tcPr>
                    <a:solidFill>
                      <a:schemeClr val="accent4">
                        <a:lumMod val="40000"/>
                        <a:lumOff val="60000"/>
                      </a:schemeClr>
                    </a:solidFill>
                  </a:tcPr>
                </a:tc>
                <a:tc>
                  <a:txBody>
                    <a:bodyPr/>
                    <a:lstStyle/>
                    <a:p>
                      <a:endParaRPr lang="en-US" sz="1600" dirty="0"/>
                    </a:p>
                  </a:txBody>
                  <a:tcPr>
                    <a:solidFill>
                      <a:srgbClr val="00B0F0"/>
                    </a:solidFill>
                  </a:tcPr>
                </a:tc>
                <a:tc>
                  <a:txBody>
                    <a:bodyPr/>
                    <a:lstStyle/>
                    <a:p>
                      <a:r>
                        <a:rPr lang="en-US" sz="1600" dirty="0" smtClean="0"/>
                        <a:t>- Procure TMC.</a:t>
                      </a:r>
                    </a:p>
                    <a:p>
                      <a:r>
                        <a:rPr lang="en-US" sz="1600" dirty="0" smtClean="0"/>
                        <a:t>- </a:t>
                      </a:r>
                      <a:r>
                        <a:rPr lang="en-US" sz="1600" baseline="0" dirty="0" smtClean="0"/>
                        <a:t> Plan center of excellence</a:t>
                      </a:r>
                    </a:p>
                    <a:p>
                      <a:r>
                        <a:rPr lang="en-US" sz="1600" baseline="0" dirty="0" smtClean="0"/>
                        <a:t>- Collaborations with National and International Institutes.</a:t>
                      </a:r>
                      <a:endParaRPr lang="en-US" sz="1600" dirty="0"/>
                    </a:p>
                  </a:txBody>
                  <a:tcPr>
                    <a:solidFill>
                      <a:schemeClr val="accent6">
                        <a:lumMod val="20000"/>
                        <a:lumOff val="80000"/>
                      </a:schemeClr>
                    </a:solidFill>
                  </a:tcPr>
                </a:tc>
              </a:tr>
              <a:tr h="1300919">
                <a:tc>
                  <a:txBody>
                    <a:bodyPr/>
                    <a:lstStyle/>
                    <a:p>
                      <a:r>
                        <a:rPr lang="en-US" sz="1600" dirty="0" smtClean="0"/>
                        <a:t>CWC</a:t>
                      </a:r>
                      <a:endParaRPr lang="en-US" sz="1600" dirty="0"/>
                    </a:p>
                  </a:txBody>
                  <a:tcPr/>
                </a:tc>
                <a:tc>
                  <a:txBody>
                    <a:bodyPr/>
                    <a:lstStyle/>
                    <a:p>
                      <a:r>
                        <a:rPr lang="en-US" sz="1600" dirty="0" smtClean="0"/>
                        <a:t>-  Framework</a:t>
                      </a:r>
                      <a:r>
                        <a:rPr lang="en-US" sz="1600" baseline="0" dirty="0" smtClean="0"/>
                        <a:t> </a:t>
                      </a:r>
                      <a:r>
                        <a:rPr lang="en-US" sz="1600" dirty="0" smtClean="0"/>
                        <a:t>Agreement</a:t>
                      </a:r>
                    </a:p>
                    <a:p>
                      <a:pPr marL="285750" indent="-285750">
                        <a:buFontTx/>
                        <a:buChar char="-"/>
                      </a:pPr>
                      <a:r>
                        <a:rPr lang="en-US" sz="1600" baseline="0" dirty="0" smtClean="0"/>
                        <a:t>Telemetry INSAT, VSAT, GSM</a:t>
                      </a:r>
                    </a:p>
                    <a:p>
                      <a:pPr marL="285750" indent="-285750">
                        <a:buFontTx/>
                        <a:buChar char="-"/>
                      </a:pPr>
                      <a:r>
                        <a:rPr lang="en-US" sz="1600" baseline="0" dirty="0" smtClean="0"/>
                        <a:t>Real time DAS arrangements</a:t>
                      </a:r>
                      <a:endParaRPr lang="en-US" sz="1600" dirty="0" smtClean="0"/>
                    </a:p>
                    <a:p>
                      <a:endParaRPr lang="en-US" sz="1600" dirty="0"/>
                    </a:p>
                  </a:txBody>
                  <a:tcPr>
                    <a:solidFill>
                      <a:srgbClr val="92D050"/>
                    </a:solidFill>
                  </a:tcPr>
                </a:tc>
                <a:tc>
                  <a:txBody>
                    <a:bodyPr/>
                    <a:lstStyle/>
                    <a:p>
                      <a:pPr marL="285750" indent="-285750">
                        <a:buFontTx/>
                        <a:buChar char="-"/>
                      </a:pPr>
                      <a:r>
                        <a:rPr lang="en-US" sz="1600" dirty="0" smtClean="0"/>
                        <a:t>Upgrade E-SWIS for RTDAS and </a:t>
                      </a:r>
                    </a:p>
                    <a:p>
                      <a:pPr marL="285750" indent="-285750">
                        <a:buFontTx/>
                        <a:buChar char="-"/>
                      </a:pPr>
                      <a:r>
                        <a:rPr lang="en-US" sz="1600" dirty="0" smtClean="0"/>
                        <a:t>Prepare standard protocols</a:t>
                      </a:r>
                      <a:r>
                        <a:rPr lang="en-US" sz="1600" baseline="0" dirty="0" smtClean="0"/>
                        <a:t> for India WRIS for states.</a:t>
                      </a:r>
                    </a:p>
                    <a:p>
                      <a:pPr marL="285750" indent="-285750">
                        <a:buFontTx/>
                        <a:buChar char="-"/>
                      </a:pPr>
                      <a:endParaRPr lang="en-US" sz="1600" dirty="0" smtClean="0"/>
                    </a:p>
                  </a:txBody>
                  <a:tcPr>
                    <a:solidFill>
                      <a:schemeClr val="accent4">
                        <a:lumMod val="40000"/>
                        <a:lumOff val="60000"/>
                      </a:schemeClr>
                    </a:solidFill>
                  </a:tcPr>
                </a:tc>
                <a:tc>
                  <a:txBody>
                    <a:bodyPr/>
                    <a:lstStyle/>
                    <a:p>
                      <a:r>
                        <a:rPr lang="en-US" sz="1600" dirty="0" smtClean="0"/>
                        <a:t>Consultancy for Regional flood and Water Res models.</a:t>
                      </a:r>
                      <a:endParaRPr lang="en-US" sz="1600" dirty="0"/>
                    </a:p>
                  </a:txBody>
                  <a:tcPr>
                    <a:solidFill>
                      <a:srgbClr val="00B0F0"/>
                    </a:solidFill>
                  </a:tcPr>
                </a:tc>
                <a:tc>
                  <a:txBody>
                    <a:bodyPr/>
                    <a:lstStyle/>
                    <a:p>
                      <a:r>
                        <a:rPr lang="en-US" sz="1600" dirty="0" smtClean="0"/>
                        <a:t>Establish regional</a:t>
                      </a:r>
                      <a:r>
                        <a:rPr lang="en-US" sz="1600" baseline="0" dirty="0" smtClean="0"/>
                        <a:t> FF and River </a:t>
                      </a:r>
                      <a:r>
                        <a:rPr lang="en-US" sz="1600" dirty="0" smtClean="0"/>
                        <a:t> Basin centers </a:t>
                      </a:r>
                      <a:r>
                        <a:rPr lang="en-US" sz="1600" baseline="0" dirty="0" smtClean="0"/>
                        <a:t> with States.</a:t>
                      </a:r>
                      <a:endParaRPr lang="en-US" sz="1600" dirty="0"/>
                    </a:p>
                  </a:txBody>
                  <a:tcPr>
                    <a:solidFill>
                      <a:schemeClr val="accent6">
                        <a:lumMod val="20000"/>
                        <a:lumOff val="80000"/>
                      </a:schemeClr>
                    </a:solidFill>
                  </a:tcPr>
                </a:tc>
              </a:tr>
              <a:tr h="1544842">
                <a:tc>
                  <a:txBody>
                    <a:bodyPr/>
                    <a:lstStyle/>
                    <a:p>
                      <a:r>
                        <a:rPr lang="en-US" sz="1600" dirty="0" smtClean="0"/>
                        <a:t>NIH</a:t>
                      </a:r>
                      <a:endParaRPr lang="en-US" sz="1600" dirty="0"/>
                    </a:p>
                  </a:txBody>
                  <a:tcPr/>
                </a:tc>
                <a:tc>
                  <a:txBody>
                    <a:bodyPr/>
                    <a:lstStyle/>
                    <a:p>
                      <a:r>
                        <a:rPr lang="en-US" sz="1600" dirty="0" smtClean="0"/>
                        <a:t>Training program</a:t>
                      </a:r>
                      <a:r>
                        <a:rPr lang="en-US" sz="1600" baseline="0" dirty="0" smtClean="0"/>
                        <a:t> </a:t>
                      </a:r>
                      <a:r>
                        <a:rPr lang="en-US" sz="1600" dirty="0" smtClean="0"/>
                        <a:t>in </a:t>
                      </a:r>
                      <a:r>
                        <a:rPr lang="en-US" sz="1600" dirty="0" err="1" smtClean="0"/>
                        <a:t>Hydromet</a:t>
                      </a:r>
                      <a:endParaRPr lang="en-US" sz="1600" dirty="0"/>
                    </a:p>
                  </a:txBody>
                  <a:tcPr>
                    <a:solidFill>
                      <a:srgbClr val="92D050"/>
                    </a:solidFill>
                  </a:tcPr>
                </a:tc>
                <a:tc>
                  <a:txBody>
                    <a:bodyPr/>
                    <a:lstStyle/>
                    <a:p>
                      <a:r>
                        <a:rPr lang="en-US" sz="1600" dirty="0" smtClean="0"/>
                        <a:t>Training in web-based data display,</a:t>
                      </a:r>
                      <a:r>
                        <a:rPr lang="en-US" sz="1600" baseline="0" dirty="0" smtClean="0"/>
                        <a:t> survey , RS </a:t>
                      </a:r>
                      <a:endParaRPr lang="en-US" sz="1600" dirty="0"/>
                    </a:p>
                  </a:txBody>
                  <a:tcPr>
                    <a:solidFill>
                      <a:schemeClr val="accent4">
                        <a:lumMod val="40000"/>
                        <a:lumOff val="60000"/>
                      </a:schemeClr>
                    </a:solidFill>
                  </a:tcPr>
                </a:tc>
                <a:tc>
                  <a:txBody>
                    <a:bodyPr/>
                    <a:lstStyle/>
                    <a:p>
                      <a:r>
                        <a:rPr lang="en-US" sz="1600" dirty="0" smtClean="0"/>
                        <a:t>- Coordinate</a:t>
                      </a:r>
                      <a:r>
                        <a:rPr lang="en-US" sz="1600" baseline="0" dirty="0" smtClean="0"/>
                        <a:t> </a:t>
                      </a:r>
                      <a:r>
                        <a:rPr lang="en-US" sz="1600" dirty="0" smtClean="0"/>
                        <a:t>PDS activities.</a:t>
                      </a:r>
                    </a:p>
                    <a:p>
                      <a:r>
                        <a:rPr lang="en-US" sz="1600" dirty="0" smtClean="0"/>
                        <a:t> - Provide WR</a:t>
                      </a:r>
                      <a:r>
                        <a:rPr lang="en-US" sz="1600" baseline="0" dirty="0" smtClean="0"/>
                        <a:t> modelers </a:t>
                      </a:r>
                      <a:r>
                        <a:rPr lang="en-US" sz="1600" dirty="0" smtClean="0"/>
                        <a:t> to each</a:t>
                      </a:r>
                      <a:r>
                        <a:rPr lang="en-US" sz="1600" baseline="0" dirty="0" smtClean="0"/>
                        <a:t> agency</a:t>
                      </a:r>
                      <a:endParaRPr lang="en-US" sz="1600" dirty="0"/>
                    </a:p>
                  </a:txBody>
                  <a:tcPr>
                    <a:solidFill>
                      <a:srgbClr val="00B0F0"/>
                    </a:solidFill>
                  </a:tcPr>
                </a:tc>
                <a:tc>
                  <a:txBody>
                    <a:bodyPr/>
                    <a:lstStyle/>
                    <a:p>
                      <a:r>
                        <a:rPr lang="en-US" sz="1600" dirty="0" smtClean="0"/>
                        <a:t>-Center of Excellence for trainings</a:t>
                      </a:r>
                    </a:p>
                    <a:p>
                      <a:r>
                        <a:rPr lang="en-US" sz="1600" dirty="0" smtClean="0"/>
                        <a:t>- Online and classroom Training</a:t>
                      </a:r>
                      <a:r>
                        <a:rPr lang="en-US" sz="1600" baseline="0" dirty="0" smtClean="0"/>
                        <a:t> development.</a:t>
                      </a:r>
                      <a:endParaRPr lang="en-US" sz="1600" dirty="0" smtClean="0"/>
                    </a:p>
                    <a:p>
                      <a:endParaRPr lang="en-US" sz="1600" dirty="0"/>
                    </a:p>
                  </a:txBody>
                  <a:tcPr>
                    <a:solidFill>
                      <a:schemeClr val="accent6">
                        <a:lumMod val="20000"/>
                        <a:lumOff val="80000"/>
                      </a:schemeClr>
                    </a:solidFill>
                  </a:tcPr>
                </a:tc>
              </a:tr>
            </a:tbl>
          </a:graphicData>
        </a:graphic>
      </p:graphicFrame>
    </p:spTree>
    <p:extLst>
      <p:ext uri="{BB962C8B-B14F-4D97-AF65-F5344CB8AC3E}">
        <p14:creationId xmlns:p14="http://schemas.microsoft.com/office/powerpoint/2010/main" val="8345203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2"/>
          <p:cNvSpPr txBox="1">
            <a:spLocks noChangeArrowheads="1"/>
          </p:cNvSpPr>
          <p:nvPr/>
        </p:nvSpPr>
        <p:spPr>
          <a:xfrm>
            <a:off x="190831" y="260117"/>
            <a:ext cx="8077200" cy="471116"/>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srgbClr val="C00000"/>
                </a:solidFill>
                <a:effectLst>
                  <a:outerShdw blurRad="38100" dist="38100" dir="2700000" algn="tl">
                    <a:srgbClr val="000000">
                      <a:alpha val="43137"/>
                    </a:srgbClr>
                  </a:outerShdw>
                </a:effectLst>
              </a:rPr>
              <a:t>Centralized Support</a:t>
            </a:r>
            <a:endParaRPr lang="en-US" sz="3000" b="1" dirty="0">
              <a:solidFill>
                <a:srgbClr val="C00000"/>
              </a:solidFill>
              <a:effectLst>
                <a:outerShdw blurRad="38100" dist="38100" dir="2700000" algn="tl">
                  <a:srgbClr val="000000">
                    <a:alpha val="43137"/>
                  </a:srgbClr>
                </a:outerShdw>
              </a:effectLst>
            </a:endParaRPr>
          </a:p>
        </p:txBody>
      </p:sp>
      <p:graphicFrame>
        <p:nvGraphicFramePr>
          <p:cNvPr id="2" name="Table 1"/>
          <p:cNvGraphicFramePr>
            <a:graphicFrameLocks noGrp="1"/>
          </p:cNvGraphicFramePr>
          <p:nvPr/>
        </p:nvGraphicFramePr>
        <p:xfrm>
          <a:off x="0" y="870562"/>
          <a:ext cx="9144000" cy="6541680"/>
        </p:xfrm>
        <a:graphic>
          <a:graphicData uri="http://schemas.openxmlformats.org/drawingml/2006/table">
            <a:tbl>
              <a:tblPr firstRow="1" bandRow="1">
                <a:tableStyleId>{B301B821-A1FF-4177-AEE7-76D212191A09}</a:tableStyleId>
              </a:tblPr>
              <a:tblGrid>
                <a:gridCol w="1219200"/>
                <a:gridCol w="2103120"/>
                <a:gridCol w="2011680"/>
                <a:gridCol w="1828800"/>
                <a:gridCol w="1981200"/>
              </a:tblGrid>
              <a:tr h="754352">
                <a:tc>
                  <a:txBody>
                    <a:bodyPr/>
                    <a:lstStyle/>
                    <a:p>
                      <a:r>
                        <a:rPr lang="en-US" dirty="0" smtClean="0"/>
                        <a:t>Agency</a:t>
                      </a:r>
                      <a:endParaRPr lang="en-US" dirty="0"/>
                    </a:p>
                  </a:txBody>
                  <a:tcPr/>
                </a:tc>
                <a:tc>
                  <a:txBody>
                    <a:bodyPr/>
                    <a:lstStyle/>
                    <a:p>
                      <a:r>
                        <a:rPr lang="en-US" dirty="0" smtClean="0">
                          <a:solidFill>
                            <a:schemeClr val="tx1"/>
                          </a:solidFill>
                        </a:rPr>
                        <a:t>A: </a:t>
                      </a:r>
                      <a:r>
                        <a:rPr lang="en-US" dirty="0" err="1" smtClean="0">
                          <a:solidFill>
                            <a:schemeClr val="tx1"/>
                          </a:solidFill>
                        </a:rPr>
                        <a:t>Hydromet</a:t>
                      </a:r>
                      <a:endParaRPr lang="en-US" dirty="0">
                        <a:solidFill>
                          <a:schemeClr val="tx1"/>
                        </a:solidFill>
                      </a:endParaRPr>
                    </a:p>
                  </a:txBody>
                  <a:tcPr>
                    <a:solidFill>
                      <a:srgbClr val="92D050"/>
                    </a:solidFill>
                  </a:tcPr>
                </a:tc>
                <a:tc>
                  <a:txBody>
                    <a:bodyPr/>
                    <a:lstStyle/>
                    <a:p>
                      <a:r>
                        <a:rPr lang="en-US" dirty="0" smtClean="0">
                          <a:solidFill>
                            <a:schemeClr val="tx1"/>
                          </a:solidFill>
                        </a:rPr>
                        <a:t>B: WRIS</a:t>
                      </a:r>
                      <a:endParaRPr lang="en-US" dirty="0">
                        <a:solidFill>
                          <a:schemeClr val="tx1"/>
                        </a:solidFill>
                      </a:endParaRPr>
                    </a:p>
                  </a:txBody>
                  <a:tcPr>
                    <a:solidFill>
                      <a:schemeClr val="accent4">
                        <a:lumMod val="40000"/>
                        <a:lumOff val="60000"/>
                      </a:schemeClr>
                    </a:solidFill>
                  </a:tcPr>
                </a:tc>
                <a:tc>
                  <a:txBody>
                    <a:bodyPr/>
                    <a:lstStyle/>
                    <a:p>
                      <a:r>
                        <a:rPr lang="en-US" dirty="0" smtClean="0">
                          <a:solidFill>
                            <a:schemeClr val="tx1"/>
                          </a:solidFill>
                        </a:rPr>
                        <a:t>C: WR tools</a:t>
                      </a:r>
                      <a:endParaRPr lang="en-US" dirty="0">
                        <a:solidFill>
                          <a:schemeClr val="tx1"/>
                        </a:solidFill>
                      </a:endParaRPr>
                    </a:p>
                  </a:txBody>
                  <a:tcPr>
                    <a:solidFill>
                      <a:srgbClr val="00B0F0"/>
                    </a:solidFill>
                  </a:tcPr>
                </a:tc>
                <a:tc>
                  <a:txBody>
                    <a:bodyPr/>
                    <a:lstStyle/>
                    <a:p>
                      <a:r>
                        <a:rPr lang="en-US" dirty="0" smtClean="0">
                          <a:solidFill>
                            <a:schemeClr val="tx1"/>
                          </a:solidFill>
                        </a:rPr>
                        <a:t>D: Capacity Building</a:t>
                      </a:r>
                      <a:endParaRPr lang="en-US" dirty="0">
                        <a:solidFill>
                          <a:schemeClr val="tx1"/>
                        </a:solidFill>
                      </a:endParaRPr>
                    </a:p>
                  </a:txBody>
                  <a:tcPr>
                    <a:solidFill>
                      <a:schemeClr val="accent6">
                        <a:lumMod val="20000"/>
                        <a:lumOff val="80000"/>
                      </a:schemeClr>
                    </a:solidFill>
                  </a:tcPr>
                </a:tc>
              </a:tr>
              <a:tr h="1194486">
                <a:tc>
                  <a:txBody>
                    <a:bodyPr/>
                    <a:lstStyle/>
                    <a:p>
                      <a:r>
                        <a:rPr lang="en-US" sz="1600" dirty="0" smtClean="0"/>
                        <a:t>CGWB</a:t>
                      </a:r>
                      <a:endParaRPr lang="en-US" sz="1600" dirty="0"/>
                    </a:p>
                  </a:txBody>
                  <a:tcPr/>
                </a:tc>
                <a:tc>
                  <a:txBody>
                    <a:bodyPr/>
                    <a:lstStyle/>
                    <a:p>
                      <a:r>
                        <a:rPr lang="en-US" sz="1600" dirty="0" smtClean="0"/>
                        <a:t>Guide in GW</a:t>
                      </a:r>
                      <a:r>
                        <a:rPr lang="en-US" sz="1600" baseline="0" dirty="0" smtClean="0"/>
                        <a:t> monitoring design</a:t>
                      </a:r>
                      <a:r>
                        <a:rPr lang="en-US" sz="1600" dirty="0" smtClean="0"/>
                        <a:t> and aquifer parameters.</a:t>
                      </a:r>
                      <a:endParaRPr lang="en-US" sz="1600" dirty="0"/>
                    </a:p>
                  </a:txBody>
                  <a:tcPr>
                    <a:solidFill>
                      <a:srgbClr val="92D050"/>
                    </a:solidFill>
                  </a:tcPr>
                </a:tc>
                <a:tc>
                  <a:txBody>
                    <a:bodyPr/>
                    <a:lstStyle/>
                    <a:p>
                      <a:r>
                        <a:rPr lang="en-US" sz="1600" dirty="0" smtClean="0"/>
                        <a:t>Centralized</a:t>
                      </a:r>
                      <a:r>
                        <a:rPr lang="en-US" sz="1600" baseline="0" dirty="0" smtClean="0"/>
                        <a:t> GW database management (</a:t>
                      </a:r>
                      <a:r>
                        <a:rPr lang="en-US" sz="1600" dirty="0" smtClean="0"/>
                        <a:t>E-GEMS)</a:t>
                      </a:r>
                      <a:endParaRPr lang="en-US" sz="1600" dirty="0"/>
                    </a:p>
                  </a:txBody>
                  <a:tcPr>
                    <a:solidFill>
                      <a:schemeClr val="accent4">
                        <a:lumMod val="40000"/>
                        <a:lumOff val="60000"/>
                      </a:schemeClr>
                    </a:solidFill>
                  </a:tcPr>
                </a:tc>
                <a:tc>
                  <a:txBody>
                    <a:bodyPr/>
                    <a:lstStyle/>
                    <a:p>
                      <a:r>
                        <a:rPr lang="en-US" sz="1600" dirty="0" smtClean="0"/>
                        <a:t>Guide in Aquifer mapping and other GW related studies.</a:t>
                      </a:r>
                      <a:endParaRPr lang="en-US" sz="1600" dirty="0"/>
                    </a:p>
                  </a:txBody>
                  <a:tcPr>
                    <a:solidFill>
                      <a:srgbClr val="00B0F0"/>
                    </a:solidFill>
                  </a:tcPr>
                </a:tc>
                <a:tc>
                  <a:txBody>
                    <a:bodyPr/>
                    <a:lstStyle/>
                    <a:p>
                      <a:r>
                        <a:rPr lang="en-US" sz="1600" dirty="0" smtClean="0"/>
                        <a:t>GW</a:t>
                      </a:r>
                      <a:r>
                        <a:rPr lang="en-US" sz="1600" baseline="0" dirty="0" smtClean="0"/>
                        <a:t> modelling center.</a:t>
                      </a:r>
                      <a:endParaRPr lang="en-US" sz="1600" dirty="0"/>
                    </a:p>
                  </a:txBody>
                  <a:tcPr>
                    <a:solidFill>
                      <a:schemeClr val="accent6">
                        <a:lumMod val="20000"/>
                        <a:lumOff val="80000"/>
                      </a:schemeClr>
                    </a:solidFill>
                  </a:tcPr>
                </a:tc>
              </a:tr>
              <a:tr h="838200">
                <a:tc>
                  <a:txBody>
                    <a:bodyPr/>
                    <a:lstStyle/>
                    <a:p>
                      <a:r>
                        <a:rPr lang="en-US" sz="1600" dirty="0" smtClean="0"/>
                        <a:t>NRSC</a:t>
                      </a:r>
                      <a:endParaRPr lang="en-US" sz="1600" dirty="0"/>
                    </a:p>
                  </a:txBody>
                  <a:tcPr/>
                </a:tc>
                <a:tc>
                  <a:txBody>
                    <a:bodyPr/>
                    <a:lstStyle/>
                    <a:p>
                      <a:endParaRPr lang="en-US" sz="1600" dirty="0"/>
                    </a:p>
                  </a:txBody>
                  <a:tcPr>
                    <a:solidFill>
                      <a:srgbClr val="92D050"/>
                    </a:solidFill>
                  </a:tcPr>
                </a:tc>
                <a:tc>
                  <a:txBody>
                    <a:bodyPr/>
                    <a:lstStyle/>
                    <a:p>
                      <a:r>
                        <a:rPr lang="en-US" sz="1600" dirty="0" smtClean="0"/>
                        <a:t>Remote sensing based applications</a:t>
                      </a:r>
                      <a:endParaRPr lang="en-US" sz="1600" dirty="0"/>
                    </a:p>
                  </a:txBody>
                  <a:tcPr>
                    <a:solidFill>
                      <a:schemeClr val="accent4">
                        <a:lumMod val="40000"/>
                        <a:lumOff val="60000"/>
                      </a:schemeClr>
                    </a:solidFill>
                  </a:tcPr>
                </a:tc>
                <a:tc>
                  <a:txBody>
                    <a:bodyPr/>
                    <a:lstStyle/>
                    <a:p>
                      <a:r>
                        <a:rPr lang="en-US" sz="1600" dirty="0" smtClean="0"/>
                        <a:t>RS based WR applications for River basin and irrigation assessment.</a:t>
                      </a:r>
                      <a:endParaRPr lang="en-US" sz="1600" dirty="0"/>
                    </a:p>
                  </a:txBody>
                  <a:tcPr>
                    <a:solidFill>
                      <a:srgbClr val="00B0F0"/>
                    </a:solidFill>
                  </a:tcPr>
                </a:tc>
                <a:tc>
                  <a:txBody>
                    <a:bodyPr/>
                    <a:lstStyle/>
                    <a:p>
                      <a:r>
                        <a:rPr lang="en-US" sz="1600" dirty="0" smtClean="0"/>
                        <a:t>Training in RS based applications</a:t>
                      </a:r>
                      <a:endParaRPr lang="en-US" sz="1600" dirty="0"/>
                    </a:p>
                  </a:txBody>
                  <a:tcPr>
                    <a:solidFill>
                      <a:schemeClr val="accent6">
                        <a:lumMod val="20000"/>
                        <a:lumOff val="80000"/>
                      </a:schemeClr>
                    </a:solidFill>
                  </a:tcPr>
                </a:tc>
              </a:tr>
              <a:tr h="899160">
                <a:tc>
                  <a:txBody>
                    <a:bodyPr/>
                    <a:lstStyle/>
                    <a:p>
                      <a:r>
                        <a:rPr lang="en-US" sz="1600" dirty="0" err="1" smtClean="0"/>
                        <a:t>SoI</a:t>
                      </a:r>
                      <a:endParaRPr lang="en-US" sz="1600" dirty="0"/>
                    </a:p>
                  </a:txBody>
                  <a:tcPr/>
                </a:tc>
                <a:tc>
                  <a:txBody>
                    <a:bodyPr/>
                    <a:lstStyle/>
                    <a:p>
                      <a:endParaRPr lang="en-US" sz="1600" dirty="0"/>
                    </a:p>
                  </a:txBody>
                  <a:tcPr>
                    <a:solidFill>
                      <a:srgbClr val="92D050"/>
                    </a:solidFill>
                  </a:tcPr>
                </a:tc>
                <a:tc>
                  <a:txBody>
                    <a:bodyPr/>
                    <a:lstStyle/>
                    <a:p>
                      <a:r>
                        <a:rPr lang="en-US" sz="1600" dirty="0" smtClean="0"/>
                        <a:t>Coordinate</a:t>
                      </a:r>
                      <a:r>
                        <a:rPr lang="en-US" sz="1600" baseline="0" dirty="0" smtClean="0"/>
                        <a:t> Survey, and provide high resolution DEM</a:t>
                      </a:r>
                      <a:endParaRPr lang="en-US" sz="1600" dirty="0"/>
                    </a:p>
                  </a:txBody>
                  <a:tcPr>
                    <a:solidFill>
                      <a:schemeClr val="accent4">
                        <a:lumMod val="40000"/>
                        <a:lumOff val="60000"/>
                      </a:schemeClr>
                    </a:solidFill>
                  </a:tcPr>
                </a:tc>
                <a:tc>
                  <a:txBody>
                    <a:bodyPr/>
                    <a:lstStyle/>
                    <a:p>
                      <a:endParaRPr lang="en-US" sz="1600" dirty="0"/>
                    </a:p>
                  </a:txBody>
                  <a:tcPr>
                    <a:solidFill>
                      <a:srgbClr val="00B0F0"/>
                    </a:solidFill>
                  </a:tcPr>
                </a:tc>
                <a:tc>
                  <a:txBody>
                    <a:bodyPr/>
                    <a:lstStyle/>
                    <a:p>
                      <a:endParaRPr lang="en-US" sz="1600" dirty="0"/>
                    </a:p>
                  </a:txBody>
                  <a:tcPr>
                    <a:solidFill>
                      <a:schemeClr val="accent6">
                        <a:lumMod val="20000"/>
                        <a:lumOff val="80000"/>
                      </a:schemeClr>
                    </a:solidFill>
                  </a:tcPr>
                </a:tc>
              </a:tr>
              <a:tr h="838200">
                <a:tc>
                  <a:txBody>
                    <a:bodyPr/>
                    <a:lstStyle/>
                    <a:p>
                      <a:r>
                        <a:rPr lang="en-US" sz="1600" dirty="0" smtClean="0"/>
                        <a:t>CPCB</a:t>
                      </a:r>
                      <a:endParaRPr lang="en-US" sz="1600" dirty="0"/>
                    </a:p>
                  </a:txBody>
                  <a:tcPr/>
                </a:tc>
                <a:tc>
                  <a:txBody>
                    <a:bodyPr/>
                    <a:lstStyle/>
                    <a:p>
                      <a:r>
                        <a:rPr lang="en-US" sz="1600" dirty="0" smtClean="0"/>
                        <a:t>WQ standards,</a:t>
                      </a:r>
                    </a:p>
                    <a:p>
                      <a:r>
                        <a:rPr lang="en-US" sz="1600" dirty="0" smtClean="0"/>
                        <a:t>WQ</a:t>
                      </a:r>
                      <a:r>
                        <a:rPr lang="en-US" sz="1600" baseline="0" dirty="0" smtClean="0"/>
                        <a:t> lab specifications</a:t>
                      </a:r>
                      <a:endParaRPr lang="en-US" sz="1600" dirty="0"/>
                    </a:p>
                  </a:txBody>
                  <a:tcPr>
                    <a:solidFill>
                      <a:srgbClr val="92D050"/>
                    </a:solidFill>
                  </a:tcPr>
                </a:tc>
                <a:tc>
                  <a:txBody>
                    <a:bodyPr/>
                    <a:lstStyle/>
                    <a:p>
                      <a:r>
                        <a:rPr lang="en-US" sz="1600" dirty="0" smtClean="0"/>
                        <a:t>Centralized</a:t>
                      </a:r>
                      <a:r>
                        <a:rPr lang="en-US" sz="1600" baseline="0" dirty="0" smtClean="0"/>
                        <a:t> </a:t>
                      </a:r>
                      <a:r>
                        <a:rPr lang="en-US" sz="1600" dirty="0" smtClean="0"/>
                        <a:t>Database Management (EWQIS)</a:t>
                      </a:r>
                      <a:endParaRPr lang="en-US" sz="1600" dirty="0"/>
                    </a:p>
                  </a:txBody>
                  <a:tcPr>
                    <a:solidFill>
                      <a:schemeClr val="accent4">
                        <a:lumMod val="40000"/>
                        <a:lumOff val="60000"/>
                      </a:schemeClr>
                    </a:solidFill>
                  </a:tcPr>
                </a:tc>
                <a:tc>
                  <a:txBody>
                    <a:bodyPr/>
                    <a:lstStyle/>
                    <a:p>
                      <a:r>
                        <a:rPr lang="en-US" sz="1600" dirty="0" smtClean="0"/>
                        <a:t>Studies</a:t>
                      </a:r>
                      <a:r>
                        <a:rPr lang="en-US" sz="1600" baseline="0" dirty="0" smtClean="0"/>
                        <a:t> on Water quality issues</a:t>
                      </a:r>
                      <a:endParaRPr lang="en-US" sz="1600" dirty="0"/>
                    </a:p>
                  </a:txBody>
                  <a:tcPr>
                    <a:solidFill>
                      <a:srgbClr val="00B0F0"/>
                    </a:solidFill>
                  </a:tcPr>
                </a:tc>
                <a:tc>
                  <a:txBody>
                    <a:bodyPr/>
                    <a:lstStyle/>
                    <a:p>
                      <a:endParaRPr lang="en-US" sz="1600" dirty="0"/>
                    </a:p>
                  </a:txBody>
                  <a:tcPr>
                    <a:solidFill>
                      <a:schemeClr val="accent6">
                        <a:lumMod val="20000"/>
                        <a:lumOff val="80000"/>
                      </a:schemeClr>
                    </a:solidFill>
                  </a:tcPr>
                </a:tc>
              </a:tr>
              <a:tr h="1544842">
                <a:tc>
                  <a:txBody>
                    <a:bodyPr/>
                    <a:lstStyle/>
                    <a:p>
                      <a:r>
                        <a:rPr lang="en-US" sz="1600" dirty="0" smtClean="0"/>
                        <a:t>CWPRS</a:t>
                      </a:r>
                      <a:endParaRPr lang="en-US" sz="1600" dirty="0"/>
                    </a:p>
                  </a:txBody>
                  <a:tcPr/>
                </a:tc>
                <a:tc>
                  <a:txBody>
                    <a:bodyPr/>
                    <a:lstStyle/>
                    <a:p>
                      <a:r>
                        <a:rPr lang="en-US" sz="1600" dirty="0" smtClean="0"/>
                        <a:t>R&amp;D for </a:t>
                      </a:r>
                      <a:r>
                        <a:rPr lang="en-US" sz="1600" dirty="0" err="1" smtClean="0"/>
                        <a:t>Hydromet</a:t>
                      </a:r>
                      <a:r>
                        <a:rPr lang="en-US" sz="1600" dirty="0" smtClean="0"/>
                        <a:t> and SCADA</a:t>
                      </a:r>
                      <a:endParaRPr lang="en-US" sz="1600" dirty="0"/>
                    </a:p>
                  </a:txBody>
                  <a:tcPr>
                    <a:solidFill>
                      <a:srgbClr val="92D050"/>
                    </a:solidFill>
                  </a:tcPr>
                </a:tc>
                <a:tc>
                  <a:txBody>
                    <a:bodyPr/>
                    <a:lstStyle/>
                    <a:p>
                      <a:endParaRPr lang="en-US" sz="1600" dirty="0"/>
                    </a:p>
                  </a:txBody>
                  <a:tcPr>
                    <a:solidFill>
                      <a:schemeClr val="accent4">
                        <a:lumMod val="40000"/>
                        <a:lumOff val="60000"/>
                      </a:schemeClr>
                    </a:solidFill>
                  </a:tcPr>
                </a:tc>
                <a:tc>
                  <a:txBody>
                    <a:bodyPr/>
                    <a:lstStyle/>
                    <a:p>
                      <a:endParaRPr lang="en-US" sz="1600" dirty="0"/>
                    </a:p>
                  </a:txBody>
                  <a:tcPr>
                    <a:solidFill>
                      <a:srgbClr val="00B0F0"/>
                    </a:solidFill>
                  </a:tcPr>
                </a:tc>
                <a:tc>
                  <a:txBody>
                    <a:bodyPr/>
                    <a:lstStyle/>
                    <a:p>
                      <a:endParaRPr lang="en-US" sz="1600" dirty="0"/>
                    </a:p>
                  </a:txBody>
                  <a:tcPr>
                    <a:solidFill>
                      <a:schemeClr val="accent6">
                        <a:lumMod val="20000"/>
                        <a:lumOff val="80000"/>
                      </a:schemeClr>
                    </a:solidFill>
                  </a:tcPr>
                </a:tc>
              </a:tr>
            </a:tbl>
          </a:graphicData>
        </a:graphic>
      </p:graphicFrame>
    </p:spTree>
    <p:extLst>
      <p:ext uri="{BB962C8B-B14F-4D97-AF65-F5344CB8AC3E}">
        <p14:creationId xmlns:p14="http://schemas.microsoft.com/office/powerpoint/2010/main" val="9505070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190831" y="260117"/>
            <a:ext cx="8077200" cy="471116"/>
          </a:xfrm>
        </p:spPr>
        <p:txBody>
          <a:bodyPr>
            <a:normAutofit fontScale="90000"/>
          </a:bodyPr>
          <a:lstStyle/>
          <a:p>
            <a:r>
              <a:rPr lang="en-US" sz="3000" b="1" dirty="0" smtClean="0">
                <a:solidFill>
                  <a:srgbClr val="C00000"/>
                </a:solidFill>
                <a:effectLst>
                  <a:outerShdw blurRad="38100" dist="38100" dir="2700000" algn="tl">
                    <a:srgbClr val="000000">
                      <a:alpha val="43137"/>
                    </a:srgbClr>
                  </a:outerShdw>
                </a:effectLst>
              </a:rPr>
              <a:t>A: Water Resources  Data Acquisition System</a:t>
            </a:r>
            <a:endParaRPr lang="en-US" sz="3000" b="1" dirty="0">
              <a:solidFill>
                <a:srgbClr val="C00000"/>
              </a:solidFill>
              <a:effectLst>
                <a:outerShdw blurRad="38100" dist="38100" dir="2700000" algn="tl">
                  <a:srgbClr val="000000">
                    <a:alpha val="43137"/>
                  </a:srgbClr>
                </a:outerShdw>
              </a:effectLst>
            </a:endParaRPr>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9120" y="1300236"/>
            <a:ext cx="1475372" cy="1062268"/>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876848" y="4990124"/>
            <a:ext cx="1736866" cy="1081593"/>
          </a:xfrm>
          <a:prstGeom prst="rect">
            <a:avLst/>
          </a:prstGeom>
        </p:spPr>
      </p:pic>
      <p:grpSp>
        <p:nvGrpSpPr>
          <p:cNvPr id="13" name="Group 12"/>
          <p:cNvGrpSpPr/>
          <p:nvPr/>
        </p:nvGrpSpPr>
        <p:grpSpPr>
          <a:xfrm>
            <a:off x="2371281" y="1177249"/>
            <a:ext cx="4186378" cy="1308243"/>
            <a:chOff x="2136392" y="308029"/>
            <a:chExt cx="4186378" cy="1308243"/>
          </a:xfrm>
          <a:scene3d>
            <a:camera prst="orthographicFront"/>
            <a:lightRig rig="threePt" dir="t">
              <a:rot lat="0" lon="0" rev="7500000"/>
            </a:lightRig>
          </a:scene3d>
        </p:grpSpPr>
        <p:sp>
          <p:nvSpPr>
            <p:cNvPr id="14" name="Rectangle 13"/>
            <p:cNvSpPr/>
            <p:nvPr/>
          </p:nvSpPr>
          <p:spPr>
            <a:xfrm>
              <a:off x="2136392" y="308029"/>
              <a:ext cx="4186378" cy="1308243"/>
            </a:xfrm>
            <a:prstGeom prst="rect">
              <a:avLst/>
            </a:prstGeom>
            <a:sp3d prstMaterial="plastic">
              <a:bevelT w="127000" h="354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15" name="Rectangle 14"/>
            <p:cNvSpPr/>
            <p:nvPr/>
          </p:nvSpPr>
          <p:spPr>
            <a:xfrm>
              <a:off x="2136392" y="308029"/>
              <a:ext cx="4186378" cy="130824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6117"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A1. </a:t>
              </a:r>
              <a:r>
                <a:rPr lang="en-US" sz="2600" kern="1200" dirty="0" err="1" smtClean="0"/>
                <a:t>Hydromet</a:t>
              </a:r>
              <a:r>
                <a:rPr lang="en-US" sz="2600" kern="1200" dirty="0" smtClean="0"/>
                <a:t> Observation</a:t>
              </a:r>
              <a:endParaRPr lang="en-US" sz="2600" kern="1200" dirty="0"/>
            </a:p>
          </p:txBody>
        </p:sp>
      </p:grpSp>
      <p:grpSp>
        <p:nvGrpSpPr>
          <p:cNvPr id="16" name="Group 15"/>
          <p:cNvGrpSpPr/>
          <p:nvPr/>
        </p:nvGrpSpPr>
        <p:grpSpPr>
          <a:xfrm>
            <a:off x="2371281" y="3035156"/>
            <a:ext cx="4186378" cy="1308243"/>
            <a:chOff x="2136392" y="1954962"/>
            <a:chExt cx="4186378" cy="1308243"/>
          </a:xfrm>
          <a:scene3d>
            <a:camera prst="orthographicFront"/>
            <a:lightRig rig="threePt" dir="t">
              <a:rot lat="0" lon="0" rev="7500000"/>
            </a:lightRig>
          </a:scene3d>
        </p:grpSpPr>
        <p:sp>
          <p:nvSpPr>
            <p:cNvPr id="17" name="Rectangle 16"/>
            <p:cNvSpPr/>
            <p:nvPr/>
          </p:nvSpPr>
          <p:spPr>
            <a:xfrm>
              <a:off x="2136392" y="1954962"/>
              <a:ext cx="4186378" cy="1308243"/>
            </a:xfrm>
            <a:prstGeom prst="rect">
              <a:avLst/>
            </a:prstGeom>
            <a:sp3d prstMaterial="plastic">
              <a:bevelT w="127000" h="354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18" name="Rectangle 17"/>
            <p:cNvSpPr/>
            <p:nvPr/>
          </p:nvSpPr>
          <p:spPr>
            <a:xfrm>
              <a:off x="2136392" y="1954962"/>
              <a:ext cx="4186378" cy="130824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6117"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A2.</a:t>
              </a:r>
              <a:r>
                <a:rPr lang="en-IN" sz="2600" kern="1200" dirty="0" smtClean="0"/>
                <a:t> Automated System Operation and Data Acquisition</a:t>
              </a:r>
              <a:endParaRPr lang="en-US" sz="2600" kern="1200" dirty="0"/>
            </a:p>
          </p:txBody>
        </p:sp>
      </p:grpSp>
      <p:grpSp>
        <p:nvGrpSpPr>
          <p:cNvPr id="19" name="Group 18"/>
          <p:cNvGrpSpPr/>
          <p:nvPr/>
        </p:nvGrpSpPr>
        <p:grpSpPr>
          <a:xfrm>
            <a:off x="2371281" y="4876800"/>
            <a:ext cx="4186378" cy="1308243"/>
            <a:chOff x="2136392" y="3601895"/>
            <a:chExt cx="4186378" cy="1308243"/>
          </a:xfrm>
          <a:scene3d>
            <a:camera prst="orthographicFront"/>
            <a:lightRig rig="threePt" dir="t">
              <a:rot lat="0" lon="0" rev="7500000"/>
            </a:lightRig>
          </a:scene3d>
        </p:grpSpPr>
        <p:sp>
          <p:nvSpPr>
            <p:cNvPr id="20" name="Rectangle 19"/>
            <p:cNvSpPr/>
            <p:nvPr/>
          </p:nvSpPr>
          <p:spPr>
            <a:xfrm>
              <a:off x="2136392" y="3601895"/>
              <a:ext cx="4186378" cy="1308243"/>
            </a:xfrm>
            <a:prstGeom prst="rect">
              <a:avLst/>
            </a:prstGeom>
            <a:sp3d prstMaterial="plastic">
              <a:bevelT w="127000" h="354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21" name="Rectangle 20"/>
            <p:cNvSpPr/>
            <p:nvPr/>
          </p:nvSpPr>
          <p:spPr>
            <a:xfrm>
              <a:off x="2136392" y="3601895"/>
              <a:ext cx="4186378" cy="130824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6117"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A3. Hydro-Informatics Centers</a:t>
              </a:r>
              <a:endParaRPr lang="en-US" sz="2600" kern="1200" dirty="0"/>
            </a:p>
          </p:txBody>
        </p:sp>
      </p:grpSp>
      <p:sp>
        <p:nvSpPr>
          <p:cNvPr id="22" name="Rectangle 21"/>
          <p:cNvSpPr/>
          <p:nvPr/>
        </p:nvSpPr>
        <p:spPr>
          <a:xfrm>
            <a:off x="7218921" y="3002449"/>
            <a:ext cx="915770" cy="1373655"/>
          </a:xfrm>
          <a:prstGeom prst="rect">
            <a:avLst/>
          </a:prstGeom>
          <a:blipFill rotWithShape="1">
            <a:blip r:embed="rId8">
              <a:extLst>
                <a:ext uri="{28A0092B-C50C-407E-A947-70E740481C1C}">
                  <a14:useLocalDpi xmlns:a14="http://schemas.microsoft.com/office/drawing/2010/main" val="0"/>
                </a:ext>
              </a:extLst>
            </a:blip>
            <a:stretch>
              <a:fillRect/>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90427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190831" y="260117"/>
            <a:ext cx="8077200" cy="471116"/>
          </a:xfrm>
        </p:spPr>
        <p:txBody>
          <a:bodyPr>
            <a:normAutofit fontScale="90000"/>
          </a:bodyPr>
          <a:lstStyle/>
          <a:p>
            <a:pPr lvl="0" defTabSz="1155700">
              <a:lnSpc>
                <a:spcPct val="90000"/>
              </a:lnSpc>
              <a:spcAft>
                <a:spcPct val="35000"/>
              </a:spcAft>
            </a:pPr>
            <a:r>
              <a:rPr lang="en-US" sz="3200" dirty="0"/>
              <a:t>A1. </a:t>
            </a:r>
            <a:r>
              <a:rPr lang="en-US" sz="3200" dirty="0" err="1"/>
              <a:t>Hydromet</a:t>
            </a:r>
            <a:r>
              <a:rPr lang="en-US" sz="3200" dirty="0"/>
              <a:t> Observation</a:t>
            </a:r>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4374"/>
          <a:stretch/>
        </p:blipFill>
        <p:spPr>
          <a:xfrm>
            <a:off x="819698" y="914400"/>
            <a:ext cx="7383870" cy="5791200"/>
          </a:xfrm>
          <a:prstGeom prst="rect">
            <a:avLst/>
          </a:prstGeom>
        </p:spPr>
      </p:pic>
    </p:spTree>
    <p:extLst>
      <p:ext uri="{BB962C8B-B14F-4D97-AF65-F5344CB8AC3E}">
        <p14:creationId xmlns:p14="http://schemas.microsoft.com/office/powerpoint/2010/main" val="18578881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190831" y="260117"/>
            <a:ext cx="8077200" cy="471116"/>
          </a:xfrm>
        </p:spPr>
        <p:txBody>
          <a:bodyPr>
            <a:normAutofit fontScale="90000"/>
          </a:bodyPr>
          <a:lstStyle/>
          <a:p>
            <a:pPr lvl="0" defTabSz="1155700">
              <a:lnSpc>
                <a:spcPct val="90000"/>
              </a:lnSpc>
              <a:spcAft>
                <a:spcPct val="35000"/>
              </a:spcAft>
            </a:pPr>
            <a:r>
              <a:rPr lang="en-US" sz="3200" dirty="0"/>
              <a:t>A1. </a:t>
            </a:r>
            <a:r>
              <a:rPr lang="en-US" sz="3200" dirty="0" err="1"/>
              <a:t>Hydromet</a:t>
            </a:r>
            <a:r>
              <a:rPr lang="en-US" sz="3200" dirty="0"/>
              <a:t> Observation</a:t>
            </a:r>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87062" y="6675525"/>
            <a:ext cx="4389738" cy="33589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GB" sz="1600" b="1" i="1" dirty="0" smtClean="0">
                <a:solidFill>
                  <a:srgbClr val="FF0000"/>
                </a:solidFill>
              </a:rPr>
              <a:t>States are requested to </a:t>
            </a:r>
            <a:endParaRPr lang="en-GB" sz="1600" b="1" i="1" dirty="0">
              <a:solidFill>
                <a:srgbClr val="FF0000"/>
              </a:solidFill>
            </a:endParaRPr>
          </a:p>
        </p:txBody>
      </p:sp>
      <p:pic>
        <p:nvPicPr>
          <p:cNvPr id="11" name="Picture 10" descr="Rain.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125" y="1828800"/>
            <a:ext cx="2849099" cy="2016148"/>
          </a:xfrm>
          <a:prstGeom prst="rect">
            <a:avLst/>
          </a:prstGeom>
        </p:spPr>
      </p:pic>
      <p:pic>
        <p:nvPicPr>
          <p:cNvPr id="13" name="Picture 12" descr="AWS.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200" y="1772705"/>
            <a:ext cx="2847506" cy="2015021"/>
          </a:xfrm>
          <a:prstGeom prst="rect">
            <a:avLst/>
          </a:prstGeom>
        </p:spPr>
      </p:pic>
      <p:pic>
        <p:nvPicPr>
          <p:cNvPr id="14" name="Picture 13" descr="Water Level.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565" y="4267200"/>
            <a:ext cx="3307224" cy="2340337"/>
          </a:xfrm>
          <a:prstGeom prst="rect">
            <a:avLst/>
          </a:prstGeom>
        </p:spPr>
      </p:pic>
      <p:pic>
        <p:nvPicPr>
          <p:cNvPr id="15" name="Picture 14" descr="GW Monitoring Stations.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0753" y="4267200"/>
            <a:ext cx="3200400" cy="2264744"/>
          </a:xfrm>
          <a:prstGeom prst="rect">
            <a:avLst/>
          </a:prstGeom>
        </p:spPr>
      </p:pic>
    </p:spTree>
    <p:extLst>
      <p:ext uri="{BB962C8B-B14F-4D97-AF65-F5344CB8AC3E}">
        <p14:creationId xmlns:p14="http://schemas.microsoft.com/office/powerpoint/2010/main" val="794670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a:bodyPr>
          <a:lstStyle/>
          <a:p>
            <a:r>
              <a:rPr lang="en-US" sz="3300" b="1" dirty="0" smtClean="0">
                <a:solidFill>
                  <a:srgbClr val="FF0000"/>
                </a:solidFill>
                <a:effectLst>
                  <a:outerShdw blurRad="38100" dist="38100" dir="2700000" algn="tl">
                    <a:srgbClr val="000000">
                      <a:alpha val="43137"/>
                    </a:srgbClr>
                  </a:outerShdw>
                </a:effectLst>
              </a:rPr>
              <a:t>NHP: Project Details</a:t>
            </a:r>
            <a:endParaRPr lang="en-US" b="1" dirty="0">
              <a:solidFill>
                <a:schemeClr val="accent3">
                  <a:lumMod val="50000"/>
                </a:schemeClr>
              </a:solidFill>
            </a:endParaRPr>
          </a:p>
        </p:txBody>
      </p:sp>
      <p:sp>
        <p:nvSpPr>
          <p:cNvPr id="3" name="Content Placeholder 2"/>
          <p:cNvSpPr>
            <a:spLocks noGrp="1"/>
          </p:cNvSpPr>
          <p:nvPr>
            <p:ph idx="1"/>
          </p:nvPr>
        </p:nvSpPr>
        <p:spPr>
          <a:xfrm>
            <a:off x="439347" y="990600"/>
            <a:ext cx="8229600" cy="5715000"/>
          </a:xfrm>
        </p:spPr>
        <p:txBody>
          <a:bodyPr>
            <a:noAutofit/>
          </a:bodyPr>
          <a:lstStyle/>
          <a:p>
            <a:pPr marL="0" indent="0">
              <a:spcBef>
                <a:spcPts val="600"/>
              </a:spcBef>
              <a:buNone/>
            </a:pPr>
            <a:r>
              <a:rPr lang="en-US" sz="2200" b="1" i="1" dirty="0" smtClean="0">
                <a:solidFill>
                  <a:srgbClr val="00009E"/>
                </a:solidFill>
                <a:effectLst>
                  <a:outerShdw blurRad="38100" dist="38100" dir="2700000" algn="tl">
                    <a:srgbClr val="000000">
                      <a:alpha val="43137"/>
                    </a:srgbClr>
                  </a:outerShdw>
                </a:effectLst>
              </a:rPr>
              <a:t>Project Objective: </a:t>
            </a:r>
          </a:p>
          <a:p>
            <a:pPr marL="0" indent="0">
              <a:spcBef>
                <a:spcPts val="600"/>
              </a:spcBef>
              <a:buNone/>
            </a:pPr>
            <a:r>
              <a:rPr lang="en-US" sz="2200" b="1" dirty="0">
                <a:effectLst>
                  <a:outerShdw blurRad="38100" dist="38100" dir="2700000" algn="tl">
                    <a:srgbClr val="000000">
                      <a:alpha val="43137"/>
                    </a:srgbClr>
                  </a:outerShdw>
                </a:effectLst>
              </a:rPr>
              <a:t>T</a:t>
            </a:r>
            <a:r>
              <a:rPr lang="en-US" sz="2200" b="1" dirty="0" smtClean="0">
                <a:effectLst>
                  <a:outerShdw blurRad="38100" dist="38100" dir="2700000" algn="tl">
                    <a:srgbClr val="000000">
                      <a:alpha val="43137"/>
                    </a:srgbClr>
                  </a:outerShdw>
                </a:effectLst>
              </a:rPr>
              <a:t>o </a:t>
            </a:r>
            <a:r>
              <a:rPr lang="en-US" sz="2200" b="1" dirty="0">
                <a:effectLst>
                  <a:outerShdw blurRad="38100" dist="38100" dir="2700000" algn="tl">
                    <a:srgbClr val="000000">
                      <a:alpha val="43137"/>
                    </a:srgbClr>
                  </a:outerShdw>
                </a:effectLst>
              </a:rPr>
              <a:t>improve water resources planning and management </a:t>
            </a:r>
            <a:r>
              <a:rPr lang="en-US" sz="2200" b="1" dirty="0" smtClean="0">
                <a:effectLst>
                  <a:outerShdw blurRad="38100" dist="38100" dir="2700000" algn="tl">
                    <a:srgbClr val="000000">
                      <a:alpha val="43137"/>
                    </a:srgbClr>
                  </a:outerShdw>
                </a:effectLst>
              </a:rPr>
              <a:t>across </a:t>
            </a:r>
            <a:r>
              <a:rPr lang="en-US" sz="2200" b="1" dirty="0">
                <a:effectLst>
                  <a:outerShdw blurRad="38100" dist="38100" dir="2700000" algn="tl">
                    <a:srgbClr val="000000">
                      <a:alpha val="43137"/>
                    </a:srgbClr>
                  </a:outerShdw>
                </a:effectLst>
              </a:rPr>
              <a:t>India by enhancing the scope, coverage and reliability of water resources information and </a:t>
            </a:r>
            <a:r>
              <a:rPr lang="en-US" sz="2200" b="1" dirty="0" smtClean="0">
                <a:effectLst>
                  <a:outerShdw blurRad="38100" dist="38100" dir="2700000" algn="tl">
                    <a:srgbClr val="000000">
                      <a:alpha val="43137"/>
                    </a:srgbClr>
                  </a:outerShdw>
                </a:effectLst>
              </a:rPr>
              <a:t>strengthening </a:t>
            </a:r>
            <a:r>
              <a:rPr lang="en-US" sz="2200" b="1" dirty="0">
                <a:effectLst>
                  <a:outerShdw blurRad="38100" dist="38100" dir="2700000" algn="tl">
                    <a:srgbClr val="000000">
                      <a:alpha val="43137"/>
                    </a:srgbClr>
                  </a:outerShdw>
                </a:effectLst>
              </a:rPr>
              <a:t>the </a:t>
            </a:r>
            <a:r>
              <a:rPr lang="en-US" sz="2200" b="1" dirty="0" smtClean="0">
                <a:effectLst>
                  <a:outerShdw blurRad="38100" dist="38100" dir="2700000" algn="tl">
                    <a:srgbClr val="000000">
                      <a:alpha val="43137"/>
                    </a:srgbClr>
                  </a:outerShdw>
                </a:effectLst>
              </a:rPr>
              <a:t>Water Resources institutions.</a:t>
            </a:r>
            <a:endParaRPr lang="en-US" sz="2200" b="1" dirty="0">
              <a:effectLst>
                <a:outerShdw blurRad="38100" dist="38100" dir="2700000" algn="tl">
                  <a:srgbClr val="000000">
                    <a:alpha val="43137"/>
                  </a:srgbClr>
                </a:outerShdw>
              </a:effectLst>
            </a:endParaRPr>
          </a:p>
          <a:p>
            <a:pPr marL="0" indent="0">
              <a:spcBef>
                <a:spcPts val="600"/>
              </a:spcBef>
              <a:buNone/>
            </a:pPr>
            <a:endParaRPr lang="en-US" sz="2200" b="1" i="1" dirty="0" smtClean="0">
              <a:solidFill>
                <a:srgbClr val="00009E"/>
              </a:solidFill>
              <a:effectLst>
                <a:outerShdw blurRad="38100" dist="38100" dir="2700000" algn="tl">
                  <a:srgbClr val="000000">
                    <a:alpha val="43137"/>
                  </a:srgbClr>
                </a:outerShdw>
              </a:effectLst>
            </a:endParaRPr>
          </a:p>
          <a:p>
            <a:pPr marL="0" indent="0">
              <a:spcBef>
                <a:spcPts val="600"/>
              </a:spcBef>
              <a:buNone/>
            </a:pPr>
            <a:r>
              <a:rPr lang="en-US" sz="2200" b="1" i="1" dirty="0" smtClean="0">
                <a:solidFill>
                  <a:srgbClr val="00009E"/>
                </a:solidFill>
                <a:effectLst>
                  <a:outerShdw blurRad="38100" dist="38100" dir="2700000" algn="tl">
                    <a:srgbClr val="000000">
                      <a:alpha val="43137"/>
                    </a:srgbClr>
                  </a:outerShdw>
                </a:effectLst>
              </a:rPr>
              <a:t>Project Components: </a:t>
            </a:r>
          </a:p>
          <a:p>
            <a:pPr marL="514350" indent="-514350">
              <a:buFont typeface="+mj-lt"/>
              <a:buAutoNum type="alphaUcPeriod"/>
            </a:pPr>
            <a:r>
              <a:rPr lang="en-US" sz="2200" b="1" dirty="0" smtClean="0">
                <a:effectLst>
                  <a:outerShdw blurRad="38100" dist="38100" dir="2700000" algn="tl">
                    <a:srgbClr val="000000">
                      <a:alpha val="43137"/>
                    </a:srgbClr>
                  </a:outerShdw>
                </a:effectLst>
              </a:rPr>
              <a:t>Water Resources Data Acquisition System (WRDAS)</a:t>
            </a:r>
          </a:p>
          <a:p>
            <a:pPr marL="514350" indent="-514350">
              <a:buFont typeface="+mj-lt"/>
              <a:buAutoNum type="alphaUcPeriod"/>
            </a:pPr>
            <a:r>
              <a:rPr lang="en-US" sz="2200" b="1" dirty="0" smtClean="0">
                <a:effectLst>
                  <a:outerShdw blurRad="38100" dist="38100" dir="2700000" algn="tl">
                    <a:srgbClr val="000000">
                      <a:alpha val="43137"/>
                    </a:srgbClr>
                  </a:outerShdw>
                </a:effectLst>
              </a:rPr>
              <a:t>Water Resources Information System (WRIS)</a:t>
            </a:r>
            <a:endParaRPr lang="en-US" sz="2200" b="1" i="1" dirty="0" smtClean="0">
              <a:effectLst>
                <a:outerShdw blurRad="38100" dist="38100" dir="2700000" algn="tl">
                  <a:srgbClr val="000000">
                    <a:alpha val="43137"/>
                  </a:srgbClr>
                </a:outerShdw>
              </a:effectLst>
            </a:endParaRPr>
          </a:p>
          <a:p>
            <a:pPr marL="514350" indent="-514350">
              <a:buFont typeface="+mj-lt"/>
              <a:buAutoNum type="alphaUcPeriod"/>
            </a:pPr>
            <a:r>
              <a:rPr lang="en-US" sz="2200" b="1" dirty="0" smtClean="0">
                <a:effectLst>
                  <a:outerShdw blurRad="38100" dist="38100" dir="2700000" algn="tl">
                    <a:srgbClr val="000000">
                      <a:alpha val="43137"/>
                    </a:srgbClr>
                  </a:outerShdw>
                </a:effectLst>
              </a:rPr>
              <a:t>Water Resources Operation and Planning (WROP)</a:t>
            </a:r>
          </a:p>
          <a:p>
            <a:pPr marL="514350" indent="-514350">
              <a:buFont typeface="+mj-lt"/>
              <a:buAutoNum type="alphaUcPeriod"/>
            </a:pPr>
            <a:r>
              <a:rPr lang="en-US" sz="2200" b="1" dirty="0" smtClean="0">
                <a:effectLst>
                  <a:outerShdw blurRad="38100" dist="38100" dir="2700000" algn="tl">
                    <a:srgbClr val="000000">
                      <a:alpha val="43137"/>
                    </a:srgbClr>
                  </a:outerShdw>
                </a:effectLst>
              </a:rPr>
              <a:t>Institutions Capacity Enhancement</a:t>
            </a:r>
          </a:p>
          <a:p>
            <a:pPr marL="0" indent="0">
              <a:buNone/>
            </a:pPr>
            <a:endParaRPr lang="en-US" sz="2200" b="1" i="1" dirty="0" smtClean="0">
              <a:solidFill>
                <a:srgbClr val="00009E"/>
              </a:solidFill>
              <a:effectLst>
                <a:outerShdw blurRad="38100" dist="38100" dir="2700000" algn="tl">
                  <a:srgbClr val="000000">
                    <a:alpha val="43137"/>
                  </a:srgbClr>
                </a:outerShdw>
              </a:effectLst>
            </a:endParaRPr>
          </a:p>
          <a:p>
            <a:pPr marL="0" indent="0">
              <a:buNone/>
            </a:pPr>
            <a:r>
              <a:rPr lang="en-US" sz="2200" b="1" i="1" dirty="0" smtClean="0">
                <a:solidFill>
                  <a:srgbClr val="00009E"/>
                </a:solidFill>
                <a:effectLst>
                  <a:outerShdw blurRad="38100" dist="38100" dir="2700000" algn="tl">
                    <a:srgbClr val="000000">
                      <a:alpha val="43137"/>
                    </a:srgbClr>
                  </a:outerShdw>
                </a:effectLst>
              </a:rPr>
              <a:t>Budget Outlay: INR 3640 </a:t>
            </a:r>
            <a:r>
              <a:rPr lang="en-US" sz="2200" b="1" dirty="0">
                <a:effectLst>
                  <a:outerShdw blurRad="38100" dist="38100" dir="2700000" algn="tl">
                    <a:srgbClr val="000000">
                      <a:alpha val="43137"/>
                    </a:srgbClr>
                  </a:outerShdw>
                </a:effectLst>
              </a:rPr>
              <a:t>(</a:t>
            </a:r>
            <a:r>
              <a:rPr lang="en-US" sz="2200" b="1" dirty="0" smtClean="0">
                <a:effectLst>
                  <a:outerShdw blurRad="38100" dist="38100" dir="2700000" algn="tl">
                    <a:srgbClr val="000000">
                      <a:alpha val="43137"/>
                    </a:srgbClr>
                  </a:outerShdw>
                </a:effectLst>
              </a:rPr>
              <a:t>USD 250 M World Bank)</a:t>
            </a:r>
          </a:p>
          <a:p>
            <a:pPr marL="0" indent="0">
              <a:buNone/>
            </a:pPr>
            <a:r>
              <a:rPr lang="en-US" sz="2200" b="1" i="1" dirty="0" smtClean="0">
                <a:solidFill>
                  <a:srgbClr val="00009E"/>
                </a:solidFill>
                <a:effectLst>
                  <a:outerShdw blurRad="38100" dist="38100" dir="2700000" algn="tl">
                    <a:srgbClr val="000000">
                      <a:alpha val="43137"/>
                    </a:srgbClr>
                  </a:outerShdw>
                </a:effectLst>
              </a:rPr>
              <a:t>Effectiveness: Feb 2016  ?</a:t>
            </a:r>
          </a:p>
          <a:p>
            <a:pPr marL="0" indent="0">
              <a:buNone/>
            </a:pPr>
            <a:endParaRPr lang="en-US" sz="2200" b="1" dirty="0" smtClean="0">
              <a:effectLst>
                <a:outerShdw blurRad="38100" dist="38100" dir="2700000" algn="tl">
                  <a:srgbClr val="000000">
                    <a:alpha val="43137"/>
                  </a:srgbClr>
                </a:outerShdw>
              </a:effectLst>
            </a:endParaRPr>
          </a:p>
          <a:p>
            <a:pPr marL="0" indent="0">
              <a:buNone/>
            </a:pPr>
            <a:endParaRPr lang="en-US" sz="2400" b="1" dirty="0" smtClean="0">
              <a:effectLst>
                <a:outerShdw blurRad="38100" dist="38100" dir="2700000" algn="tl">
                  <a:srgbClr val="000000">
                    <a:alpha val="43137"/>
                  </a:srgbClr>
                </a:outerShdw>
              </a:effectLst>
            </a:endParaRPr>
          </a:p>
          <a:p>
            <a:pPr marL="0" indent="0">
              <a:buNone/>
            </a:pPr>
            <a:endParaRPr lang="en-US" sz="2400" b="1" dirty="0" smtClean="0">
              <a:effectLst>
                <a:outerShdw blurRad="38100" dist="38100" dir="2700000" algn="tl">
                  <a:srgbClr val="000000">
                    <a:alpha val="43137"/>
                  </a:srgbClr>
                </a:outerShdw>
              </a:effectLst>
            </a:endParaRPr>
          </a:p>
          <a:p>
            <a:pPr marL="0" indent="0">
              <a:spcBef>
                <a:spcPts val="600"/>
              </a:spcBef>
              <a:buNone/>
            </a:pPr>
            <a:endParaRPr lang="en-US" sz="2400" b="1" dirty="0" smtClean="0">
              <a:effectLst>
                <a:outerShdw blurRad="38100" dist="38100" dir="2700000" algn="tl">
                  <a:srgbClr val="000000">
                    <a:alpha val="43137"/>
                  </a:srgbClr>
                </a:outerShdw>
              </a:effectLst>
            </a:endParaRPr>
          </a:p>
        </p:txBody>
      </p:sp>
      <p:cxnSp>
        <p:nvCxnSpPr>
          <p:cNvPr id="5" name="Straight Connector 4"/>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7439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190831" y="260117"/>
            <a:ext cx="8077200" cy="471116"/>
          </a:xfrm>
        </p:spPr>
        <p:txBody>
          <a:bodyPr>
            <a:normAutofit fontScale="90000"/>
          </a:bodyPr>
          <a:lstStyle/>
          <a:p>
            <a:pPr lvl="0" defTabSz="1155700">
              <a:lnSpc>
                <a:spcPct val="90000"/>
              </a:lnSpc>
              <a:spcAft>
                <a:spcPct val="35000"/>
              </a:spcAft>
            </a:pPr>
            <a:r>
              <a:rPr lang="en-US" sz="3200" dirty="0"/>
              <a:t>A1. </a:t>
            </a:r>
            <a:r>
              <a:rPr lang="en-US" sz="3200" dirty="0" err="1"/>
              <a:t>Hydromet</a:t>
            </a:r>
            <a:r>
              <a:rPr lang="en-US" sz="3200" dirty="0"/>
              <a:t> Observation</a:t>
            </a:r>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352800" y="1219200"/>
            <a:ext cx="2189812" cy="33855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GB" sz="1600" b="1" i="1" dirty="0" smtClean="0">
                <a:solidFill>
                  <a:srgbClr val="FF0000"/>
                </a:solidFill>
              </a:rPr>
              <a:t>Proposed Hydro-met</a:t>
            </a:r>
            <a:endParaRPr lang="en-GB" sz="1600" b="1" i="1" dirty="0">
              <a:solidFill>
                <a:srgbClr val="FF0000"/>
              </a:solidFill>
            </a:endParaRPr>
          </a:p>
        </p:txBody>
      </p:sp>
      <p:graphicFrame>
        <p:nvGraphicFramePr>
          <p:cNvPr id="10" name="Table 9"/>
          <p:cNvGraphicFramePr>
            <a:graphicFrameLocks noGrp="1"/>
          </p:cNvGraphicFramePr>
          <p:nvPr/>
        </p:nvGraphicFramePr>
        <p:xfrm>
          <a:off x="990600" y="1981197"/>
          <a:ext cx="6476999" cy="3773808"/>
        </p:xfrm>
        <a:graphic>
          <a:graphicData uri="http://schemas.openxmlformats.org/drawingml/2006/table">
            <a:tbl>
              <a:tblPr>
                <a:tableStyleId>{284E427A-3D55-4303-BF80-6455036E1DE7}</a:tableStyleId>
              </a:tblPr>
              <a:tblGrid>
                <a:gridCol w="2362200"/>
                <a:gridCol w="2590800"/>
                <a:gridCol w="1523999"/>
              </a:tblGrid>
              <a:tr h="384690">
                <a:tc gridSpan="2">
                  <a:txBody>
                    <a:bodyPr/>
                    <a:lstStyle/>
                    <a:p>
                      <a:pPr algn="ctr" fontAlgn="b"/>
                      <a:r>
                        <a:rPr lang="en-US" sz="2400" b="1" u="none" strike="noStrike" dirty="0">
                          <a:solidFill>
                            <a:srgbClr val="FF0000"/>
                          </a:solidFill>
                        </a:rPr>
                        <a:t>Type of Station</a:t>
                      </a:r>
                      <a:endParaRPr lang="en-US" sz="2400" b="1" i="0" u="none" strike="noStrike" dirty="0">
                        <a:solidFill>
                          <a:srgbClr val="FF0000"/>
                        </a:solidFill>
                        <a:latin typeface="Calibri"/>
                      </a:endParaRPr>
                    </a:p>
                  </a:txBody>
                  <a:tcPr marL="9525" marR="9525" marT="9525" marB="0" anchor="b"/>
                </a:tc>
                <a:tc hMerge="1">
                  <a:txBody>
                    <a:bodyPr/>
                    <a:lstStyle/>
                    <a:p>
                      <a:endParaRPr lang="en-US"/>
                    </a:p>
                  </a:txBody>
                  <a:tcPr/>
                </a:tc>
                <a:tc>
                  <a:txBody>
                    <a:bodyPr/>
                    <a:lstStyle/>
                    <a:p>
                      <a:pPr algn="ctr" fontAlgn="b"/>
                      <a:r>
                        <a:rPr lang="en-US" sz="2400" b="1" u="none" strike="noStrike" dirty="0">
                          <a:solidFill>
                            <a:srgbClr val="FF0000"/>
                          </a:solidFill>
                        </a:rPr>
                        <a:t>Number</a:t>
                      </a:r>
                      <a:endParaRPr lang="en-US" sz="2400" b="1" i="0" u="none" strike="noStrike" dirty="0">
                        <a:solidFill>
                          <a:srgbClr val="FF0000"/>
                        </a:solidFill>
                        <a:latin typeface="Calibri"/>
                      </a:endParaRPr>
                    </a:p>
                  </a:txBody>
                  <a:tcPr marL="9525" marR="9525" marT="9525" marB="0" anchor="b"/>
                </a:tc>
              </a:tr>
              <a:tr h="384690">
                <a:tc gridSpan="2">
                  <a:txBody>
                    <a:bodyPr/>
                    <a:lstStyle/>
                    <a:p>
                      <a:pPr algn="ctr" fontAlgn="b"/>
                      <a:r>
                        <a:rPr lang="en-US" sz="2400" u="none" strike="noStrike"/>
                        <a:t>Automatic Rain gauges</a:t>
                      </a:r>
                      <a:endParaRPr lang="en-US" sz="2400" b="0" i="0" u="none" strike="noStrike">
                        <a:solidFill>
                          <a:srgbClr val="000000"/>
                        </a:solidFill>
                        <a:latin typeface="Calibri"/>
                      </a:endParaRPr>
                    </a:p>
                  </a:txBody>
                  <a:tcPr marL="9525" marR="9525" marT="9525" marB="0" anchor="b"/>
                </a:tc>
                <a:tc hMerge="1">
                  <a:txBody>
                    <a:bodyPr/>
                    <a:lstStyle/>
                    <a:p>
                      <a:endParaRPr lang="en-US"/>
                    </a:p>
                  </a:txBody>
                  <a:tcPr/>
                </a:tc>
                <a:tc>
                  <a:txBody>
                    <a:bodyPr/>
                    <a:lstStyle/>
                    <a:p>
                      <a:pPr algn="ctr" fontAlgn="b"/>
                      <a:r>
                        <a:rPr lang="en-US" sz="2400" u="none" strike="noStrike"/>
                        <a:t>2452</a:t>
                      </a:r>
                      <a:endParaRPr lang="en-US" sz="2400" b="0" i="0" u="none" strike="noStrike">
                        <a:solidFill>
                          <a:srgbClr val="000000"/>
                        </a:solidFill>
                        <a:latin typeface="Calibri"/>
                      </a:endParaRPr>
                    </a:p>
                  </a:txBody>
                  <a:tcPr marL="9525" marR="9525" marT="9525" marB="0" anchor="b"/>
                </a:tc>
              </a:tr>
              <a:tr h="384690">
                <a:tc gridSpan="2">
                  <a:txBody>
                    <a:bodyPr/>
                    <a:lstStyle/>
                    <a:p>
                      <a:pPr algn="ctr" fontAlgn="b"/>
                      <a:r>
                        <a:rPr lang="en-US" sz="2400" u="none" strike="noStrike" dirty="0"/>
                        <a:t>Automatic Weather Stations</a:t>
                      </a:r>
                      <a:endParaRPr lang="en-US" sz="2400" b="0" i="0" u="none" strike="noStrike" dirty="0">
                        <a:solidFill>
                          <a:srgbClr val="000000"/>
                        </a:solidFill>
                        <a:latin typeface="Calibri"/>
                      </a:endParaRPr>
                    </a:p>
                  </a:txBody>
                  <a:tcPr marL="9525" marR="9525" marT="9525" marB="0" anchor="b"/>
                </a:tc>
                <a:tc hMerge="1">
                  <a:txBody>
                    <a:bodyPr/>
                    <a:lstStyle/>
                    <a:p>
                      <a:endParaRPr lang="en-US"/>
                    </a:p>
                  </a:txBody>
                  <a:tcPr/>
                </a:tc>
                <a:tc>
                  <a:txBody>
                    <a:bodyPr/>
                    <a:lstStyle/>
                    <a:p>
                      <a:pPr algn="ctr" fontAlgn="b"/>
                      <a:r>
                        <a:rPr lang="en-US" sz="2400" u="none" strike="noStrike"/>
                        <a:t>559</a:t>
                      </a:r>
                      <a:endParaRPr lang="en-US" sz="2400" b="0" i="0" u="none" strike="noStrike">
                        <a:solidFill>
                          <a:srgbClr val="000000"/>
                        </a:solidFill>
                        <a:latin typeface="Calibri"/>
                      </a:endParaRPr>
                    </a:p>
                  </a:txBody>
                  <a:tcPr marL="9525" marR="9525" marT="9525" marB="0" anchor="b"/>
                </a:tc>
              </a:tr>
              <a:tr h="384690">
                <a:tc rowSpan="4">
                  <a:txBody>
                    <a:bodyPr/>
                    <a:lstStyle/>
                    <a:p>
                      <a:pPr algn="ctr" fontAlgn="b"/>
                      <a:r>
                        <a:rPr lang="en-US" sz="2400" u="none" strike="noStrike" dirty="0"/>
                        <a:t>Surface Water Level Monitoring</a:t>
                      </a:r>
                      <a:endParaRPr lang="en-US" sz="2400" b="0" i="0" u="none" strike="noStrike" dirty="0">
                        <a:solidFill>
                          <a:srgbClr val="000000"/>
                        </a:solidFill>
                        <a:latin typeface="Calibri"/>
                      </a:endParaRPr>
                    </a:p>
                  </a:txBody>
                  <a:tcPr marL="9525" marR="9525" marT="9525" marB="0" anchor="ctr"/>
                </a:tc>
                <a:tc>
                  <a:txBody>
                    <a:bodyPr/>
                    <a:lstStyle/>
                    <a:p>
                      <a:pPr algn="ctr" fontAlgn="b"/>
                      <a:r>
                        <a:rPr lang="en-US" sz="2400" u="none" strike="noStrike"/>
                        <a:t>Rivers</a:t>
                      </a:r>
                      <a:endParaRPr lang="en-US" sz="2400" b="0" i="0" u="none" strike="noStrike">
                        <a:solidFill>
                          <a:srgbClr val="000000"/>
                        </a:solidFill>
                        <a:latin typeface="Calibri"/>
                      </a:endParaRPr>
                    </a:p>
                  </a:txBody>
                  <a:tcPr marL="9525" marR="9525" marT="9525" marB="0" anchor="b"/>
                </a:tc>
                <a:tc>
                  <a:txBody>
                    <a:bodyPr/>
                    <a:lstStyle/>
                    <a:p>
                      <a:pPr algn="ctr" fontAlgn="b"/>
                      <a:r>
                        <a:rPr lang="en-US" sz="2400" u="none" strike="noStrike"/>
                        <a:t>943</a:t>
                      </a:r>
                      <a:endParaRPr lang="en-US" sz="2400" b="0" i="0" u="none" strike="noStrike">
                        <a:solidFill>
                          <a:srgbClr val="000000"/>
                        </a:solidFill>
                        <a:latin typeface="Calibri"/>
                      </a:endParaRPr>
                    </a:p>
                  </a:txBody>
                  <a:tcPr marL="9525" marR="9525" marT="9525" marB="0" anchor="b"/>
                </a:tc>
              </a:tr>
              <a:tr h="696288">
                <a:tc vMerge="1">
                  <a:txBody>
                    <a:bodyPr/>
                    <a:lstStyle/>
                    <a:p>
                      <a:endParaRPr lang="en-US"/>
                    </a:p>
                  </a:txBody>
                  <a:tcPr/>
                </a:tc>
                <a:tc>
                  <a:txBody>
                    <a:bodyPr/>
                    <a:lstStyle/>
                    <a:p>
                      <a:pPr algn="ctr" fontAlgn="b"/>
                      <a:r>
                        <a:rPr lang="en-US" sz="2400" u="none" strike="noStrike"/>
                        <a:t>Dams / Barrages</a:t>
                      </a:r>
                      <a:endParaRPr lang="en-US" sz="2400" b="0" i="0" u="none" strike="noStrike">
                        <a:solidFill>
                          <a:srgbClr val="000000"/>
                        </a:solidFill>
                        <a:latin typeface="Calibri"/>
                      </a:endParaRPr>
                    </a:p>
                  </a:txBody>
                  <a:tcPr marL="9525" marR="9525" marT="9525" marB="0" anchor="b"/>
                </a:tc>
                <a:tc>
                  <a:txBody>
                    <a:bodyPr/>
                    <a:lstStyle/>
                    <a:p>
                      <a:pPr algn="ctr" fontAlgn="b"/>
                      <a:r>
                        <a:rPr lang="en-US" sz="2400" u="none" strike="noStrike"/>
                        <a:t>550</a:t>
                      </a:r>
                      <a:endParaRPr lang="en-US" sz="2400" b="0" i="0" u="none" strike="noStrike">
                        <a:solidFill>
                          <a:srgbClr val="000000"/>
                        </a:solidFill>
                        <a:latin typeface="Calibri"/>
                      </a:endParaRPr>
                    </a:p>
                  </a:txBody>
                  <a:tcPr marL="9525" marR="9525" marT="9525" marB="0" anchor="b"/>
                </a:tc>
              </a:tr>
              <a:tr h="384690">
                <a:tc vMerge="1">
                  <a:txBody>
                    <a:bodyPr/>
                    <a:lstStyle/>
                    <a:p>
                      <a:endParaRPr lang="en-US"/>
                    </a:p>
                  </a:txBody>
                  <a:tcPr/>
                </a:tc>
                <a:tc>
                  <a:txBody>
                    <a:bodyPr/>
                    <a:lstStyle/>
                    <a:p>
                      <a:pPr algn="ctr" fontAlgn="b"/>
                      <a:r>
                        <a:rPr lang="en-US" sz="2400" u="none" strike="noStrike"/>
                        <a:t>Canals</a:t>
                      </a:r>
                      <a:endParaRPr lang="en-US" sz="2400" b="0" i="0" u="none" strike="noStrike">
                        <a:solidFill>
                          <a:srgbClr val="000000"/>
                        </a:solidFill>
                        <a:latin typeface="Calibri"/>
                      </a:endParaRPr>
                    </a:p>
                  </a:txBody>
                  <a:tcPr marL="9525" marR="9525" marT="9525" marB="0" anchor="b"/>
                </a:tc>
                <a:tc>
                  <a:txBody>
                    <a:bodyPr/>
                    <a:lstStyle/>
                    <a:p>
                      <a:pPr algn="ctr" fontAlgn="b"/>
                      <a:r>
                        <a:rPr lang="en-US" sz="2400" u="none" strike="noStrike"/>
                        <a:t>423</a:t>
                      </a:r>
                      <a:endParaRPr lang="en-US" sz="2400" b="0" i="0" u="none" strike="noStrike">
                        <a:solidFill>
                          <a:srgbClr val="000000"/>
                        </a:solidFill>
                        <a:latin typeface="Calibri"/>
                      </a:endParaRPr>
                    </a:p>
                  </a:txBody>
                  <a:tcPr marL="9525" marR="9525" marT="9525" marB="0" anchor="b"/>
                </a:tc>
              </a:tr>
              <a:tr h="384690">
                <a:tc vMerge="1">
                  <a:txBody>
                    <a:bodyPr/>
                    <a:lstStyle/>
                    <a:p>
                      <a:endParaRPr lang="en-US"/>
                    </a:p>
                  </a:txBody>
                  <a:tcPr/>
                </a:tc>
                <a:tc>
                  <a:txBody>
                    <a:bodyPr/>
                    <a:lstStyle/>
                    <a:p>
                      <a:pPr algn="ctr" fontAlgn="b"/>
                      <a:r>
                        <a:rPr lang="en-US" sz="2400" u="none" strike="noStrike"/>
                        <a:t>Total</a:t>
                      </a:r>
                      <a:endParaRPr lang="en-US" sz="2400" b="0" i="0" u="none" strike="noStrike">
                        <a:solidFill>
                          <a:srgbClr val="000000"/>
                        </a:solidFill>
                        <a:latin typeface="Calibri"/>
                      </a:endParaRPr>
                    </a:p>
                  </a:txBody>
                  <a:tcPr marL="9525" marR="9525" marT="9525" marB="0" anchor="b"/>
                </a:tc>
                <a:tc>
                  <a:txBody>
                    <a:bodyPr/>
                    <a:lstStyle/>
                    <a:p>
                      <a:pPr algn="ctr" fontAlgn="b"/>
                      <a:r>
                        <a:rPr lang="en-US" sz="2400" u="none" strike="noStrike"/>
                        <a:t>1916</a:t>
                      </a:r>
                      <a:endParaRPr lang="en-US" sz="2400" b="0" i="0" u="none" strike="noStrike">
                        <a:solidFill>
                          <a:srgbClr val="000000"/>
                        </a:solidFill>
                        <a:latin typeface="Calibri"/>
                      </a:endParaRPr>
                    </a:p>
                  </a:txBody>
                  <a:tcPr marL="9525" marR="9525" marT="9525" marB="0" anchor="b"/>
                </a:tc>
              </a:tr>
              <a:tr h="384690">
                <a:tc gridSpan="2">
                  <a:txBody>
                    <a:bodyPr/>
                    <a:lstStyle/>
                    <a:p>
                      <a:pPr algn="ctr" fontAlgn="b"/>
                      <a:r>
                        <a:rPr lang="en-US" sz="2400" u="none" strike="noStrike"/>
                        <a:t>Ground Water Level Monitoring</a:t>
                      </a:r>
                      <a:endParaRPr lang="en-US" sz="2400" b="0" i="0" u="none" strike="noStrike">
                        <a:solidFill>
                          <a:srgbClr val="000000"/>
                        </a:solidFill>
                        <a:latin typeface="Calibri"/>
                      </a:endParaRPr>
                    </a:p>
                  </a:txBody>
                  <a:tcPr marL="9525" marR="9525" marT="9525" marB="0" anchor="b"/>
                </a:tc>
                <a:tc hMerge="1">
                  <a:txBody>
                    <a:bodyPr/>
                    <a:lstStyle/>
                    <a:p>
                      <a:endParaRPr lang="en-US"/>
                    </a:p>
                  </a:txBody>
                  <a:tcPr/>
                </a:tc>
                <a:tc>
                  <a:txBody>
                    <a:bodyPr/>
                    <a:lstStyle/>
                    <a:p>
                      <a:pPr algn="ctr" fontAlgn="b"/>
                      <a:r>
                        <a:rPr lang="en-US" sz="2400" u="none" strike="noStrike"/>
                        <a:t>5744</a:t>
                      </a:r>
                      <a:endParaRPr lang="en-US" sz="2400" b="0" i="0" u="none" strike="noStrike">
                        <a:solidFill>
                          <a:srgbClr val="000000"/>
                        </a:solidFill>
                        <a:latin typeface="Calibri"/>
                      </a:endParaRPr>
                    </a:p>
                  </a:txBody>
                  <a:tcPr marL="9525" marR="9525" marT="9525" marB="0" anchor="b"/>
                </a:tc>
              </a:tr>
              <a:tr h="384690">
                <a:tc gridSpan="2">
                  <a:txBody>
                    <a:bodyPr/>
                    <a:lstStyle/>
                    <a:p>
                      <a:pPr algn="ctr" fontAlgn="b"/>
                      <a:r>
                        <a:rPr lang="en-US" sz="2400" u="none" strike="noStrike" dirty="0"/>
                        <a:t>Water Quality </a:t>
                      </a:r>
                      <a:r>
                        <a:rPr lang="en-US" sz="2400" u="none" strike="noStrike" dirty="0" smtClean="0"/>
                        <a:t>Sampling</a:t>
                      </a:r>
                      <a:r>
                        <a:rPr lang="en-US" sz="2400" u="none" strike="noStrike" baseline="0" dirty="0" smtClean="0"/>
                        <a:t> Sites</a:t>
                      </a:r>
                      <a:endParaRPr lang="en-US" sz="2400" b="0" i="0" u="none" strike="noStrike" dirty="0">
                        <a:solidFill>
                          <a:srgbClr val="000000"/>
                        </a:solidFill>
                        <a:latin typeface="Calibri"/>
                      </a:endParaRPr>
                    </a:p>
                  </a:txBody>
                  <a:tcPr marL="9525" marR="9525" marT="9525" marB="0" anchor="b"/>
                </a:tc>
                <a:tc hMerge="1">
                  <a:txBody>
                    <a:bodyPr/>
                    <a:lstStyle/>
                    <a:p>
                      <a:endParaRPr lang="en-US"/>
                    </a:p>
                  </a:txBody>
                  <a:tcPr/>
                </a:tc>
                <a:tc>
                  <a:txBody>
                    <a:bodyPr/>
                    <a:lstStyle/>
                    <a:p>
                      <a:pPr algn="ctr" fontAlgn="b"/>
                      <a:r>
                        <a:rPr lang="en-US" sz="2400" u="none" strike="noStrike" dirty="0"/>
                        <a:t>1781</a:t>
                      </a:r>
                      <a:endParaRPr lang="en-US" sz="2400" b="0" i="0" u="none" strike="noStrike" dirty="0">
                        <a:solidFill>
                          <a:srgbClr val="000000"/>
                        </a:solidFill>
                        <a:latin typeface="Calibri"/>
                      </a:endParaRPr>
                    </a:p>
                  </a:txBody>
                  <a:tcPr marL="9525" marR="9525" marT="9525" marB="0" anchor="b"/>
                </a:tc>
              </a:tr>
            </a:tbl>
          </a:graphicData>
        </a:graphic>
      </p:graphicFrame>
    </p:spTree>
    <p:extLst>
      <p:ext uri="{BB962C8B-B14F-4D97-AF65-F5344CB8AC3E}">
        <p14:creationId xmlns:p14="http://schemas.microsoft.com/office/powerpoint/2010/main" val="203595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990589"/>
          <a:ext cx="9143998" cy="5867411"/>
        </p:xfrm>
        <a:graphic>
          <a:graphicData uri="http://schemas.openxmlformats.org/drawingml/2006/table">
            <a:tbl>
              <a:tblPr>
                <a:tableStyleId>{284E427A-3D55-4303-BF80-6455036E1DE7}</a:tableStyleId>
              </a:tblPr>
              <a:tblGrid>
                <a:gridCol w="2450146"/>
                <a:gridCol w="1024896"/>
                <a:gridCol w="1024896"/>
                <a:gridCol w="614937"/>
                <a:gridCol w="1028100"/>
                <a:gridCol w="614937"/>
                <a:gridCol w="614937"/>
                <a:gridCol w="858351"/>
                <a:gridCol w="912798"/>
              </a:tblGrid>
              <a:tr h="585764">
                <a:tc rowSpan="2">
                  <a:txBody>
                    <a:bodyPr/>
                    <a:lstStyle/>
                    <a:p>
                      <a:pPr algn="ctr" fontAlgn="b"/>
                      <a:r>
                        <a:rPr lang="en-US" sz="1100" b="1" u="none" strike="noStrike" dirty="0">
                          <a:solidFill>
                            <a:srgbClr val="FF0000"/>
                          </a:solidFill>
                        </a:rPr>
                        <a:t>Agency</a:t>
                      </a:r>
                      <a:endParaRPr lang="en-US" sz="1100" b="1" i="0" u="none" strike="noStrike" dirty="0">
                        <a:solidFill>
                          <a:srgbClr val="FF0000"/>
                        </a:solidFill>
                        <a:latin typeface="Calibri"/>
                      </a:endParaRPr>
                    </a:p>
                  </a:txBody>
                  <a:tcPr marL="6412" marR="6412" marT="6412" marB="0" anchor="ctr"/>
                </a:tc>
                <a:tc>
                  <a:txBody>
                    <a:bodyPr/>
                    <a:lstStyle/>
                    <a:p>
                      <a:pPr algn="ctr" fontAlgn="b"/>
                      <a:r>
                        <a:rPr lang="en-US" sz="1100" b="1" u="none" strike="noStrike">
                          <a:solidFill>
                            <a:srgbClr val="FF0000"/>
                          </a:solidFill>
                        </a:rPr>
                        <a:t>Rain Guage</a:t>
                      </a:r>
                      <a:endParaRPr lang="en-US" sz="1100" b="1" i="0" u="none" strike="noStrike">
                        <a:solidFill>
                          <a:srgbClr val="FF0000"/>
                        </a:solidFill>
                        <a:latin typeface="Calibri"/>
                      </a:endParaRPr>
                    </a:p>
                  </a:txBody>
                  <a:tcPr marL="6412" marR="6412" marT="6412" marB="0" anchor="ctr"/>
                </a:tc>
                <a:tc>
                  <a:txBody>
                    <a:bodyPr/>
                    <a:lstStyle/>
                    <a:p>
                      <a:pPr algn="ctr" fontAlgn="b"/>
                      <a:r>
                        <a:rPr lang="en-US" sz="1100" b="1" u="none" strike="noStrike">
                          <a:solidFill>
                            <a:srgbClr val="FF0000"/>
                          </a:solidFill>
                        </a:rPr>
                        <a:t>Automatic Weather Stations</a:t>
                      </a:r>
                      <a:endParaRPr lang="en-US" sz="1100" b="1" i="0" u="none" strike="noStrike">
                        <a:solidFill>
                          <a:srgbClr val="FF0000"/>
                        </a:solidFill>
                        <a:latin typeface="Calibri"/>
                      </a:endParaRPr>
                    </a:p>
                  </a:txBody>
                  <a:tcPr marL="6412" marR="6412" marT="6412" marB="0" anchor="ctr"/>
                </a:tc>
                <a:tc gridSpan="4">
                  <a:txBody>
                    <a:bodyPr/>
                    <a:lstStyle/>
                    <a:p>
                      <a:pPr algn="ctr" fontAlgn="b"/>
                      <a:r>
                        <a:rPr lang="en-US" sz="1100" b="1" u="none" strike="noStrike">
                          <a:solidFill>
                            <a:srgbClr val="FF0000"/>
                          </a:solidFill>
                        </a:rPr>
                        <a:t>Water Level Monitoring</a:t>
                      </a:r>
                      <a:endParaRPr lang="en-US" sz="1100" b="1" i="0" u="none" strike="noStrike">
                        <a:solidFill>
                          <a:srgbClr val="FF0000"/>
                        </a:solidFill>
                        <a:latin typeface="Calibri"/>
                      </a:endParaRPr>
                    </a:p>
                  </a:txBody>
                  <a:tcPr marL="6412" marR="6412" marT="6412" marB="0" anchor="ct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b"/>
                      <a:r>
                        <a:rPr lang="en-US" sz="1100" b="1" u="none" strike="noStrike">
                          <a:solidFill>
                            <a:srgbClr val="FF0000"/>
                          </a:solidFill>
                        </a:rPr>
                        <a:t>Ground Water Levels</a:t>
                      </a:r>
                      <a:endParaRPr lang="en-US" sz="1100" b="1" i="0" u="none" strike="noStrike">
                        <a:solidFill>
                          <a:srgbClr val="FF0000"/>
                        </a:solidFill>
                        <a:latin typeface="Calibri"/>
                      </a:endParaRPr>
                    </a:p>
                  </a:txBody>
                  <a:tcPr marL="6412" marR="6412" marT="6412" marB="0" anchor="ctr"/>
                </a:tc>
                <a:tc rowSpan="2">
                  <a:txBody>
                    <a:bodyPr/>
                    <a:lstStyle/>
                    <a:p>
                      <a:pPr algn="ctr" fontAlgn="b"/>
                      <a:r>
                        <a:rPr lang="en-US" sz="1100" b="1" u="none" strike="noStrike" dirty="0">
                          <a:solidFill>
                            <a:srgbClr val="FF0000"/>
                          </a:solidFill>
                        </a:rPr>
                        <a:t>Water Quality</a:t>
                      </a:r>
                      <a:endParaRPr lang="en-US" sz="1100" b="1" i="0" u="none" strike="noStrike" dirty="0">
                        <a:solidFill>
                          <a:srgbClr val="FF0000"/>
                        </a:solidFill>
                        <a:latin typeface="Calibri"/>
                      </a:endParaRPr>
                    </a:p>
                  </a:txBody>
                  <a:tcPr marL="6412" marR="6412" marT="6412" marB="0" anchor="ctr"/>
                </a:tc>
              </a:tr>
              <a:tr h="195255">
                <a:tc vMerge="1">
                  <a:txBody>
                    <a:bodyPr/>
                    <a:lstStyle/>
                    <a:p>
                      <a:endParaRPr lang="en-US"/>
                    </a:p>
                  </a:txBody>
                  <a:tcPr/>
                </a:tc>
                <a:tc>
                  <a:txBody>
                    <a:bodyPr/>
                    <a:lstStyle/>
                    <a:p>
                      <a:pPr algn="ctr" fontAlgn="b"/>
                      <a:r>
                        <a:rPr lang="en-US" sz="1100" u="none" strike="noStrike"/>
                        <a:t> </a:t>
                      </a:r>
                      <a:endParaRPr lang="en-US" sz="1100" b="1" i="0" u="none" strike="noStrike">
                        <a:solidFill>
                          <a:srgbClr val="4472C4"/>
                        </a:solidFill>
                        <a:latin typeface="Calibri"/>
                      </a:endParaRPr>
                    </a:p>
                  </a:txBody>
                  <a:tcPr marL="6412" marR="6412" marT="6412" marB="0" anchor="ctr"/>
                </a:tc>
                <a:tc>
                  <a:txBody>
                    <a:bodyPr/>
                    <a:lstStyle/>
                    <a:p>
                      <a:pPr algn="ctr" fontAlgn="b"/>
                      <a:r>
                        <a:rPr lang="en-US" sz="1100" u="none" strike="noStrike"/>
                        <a:t> </a:t>
                      </a:r>
                      <a:endParaRPr lang="en-US" sz="1100" b="1" i="0" u="none" strike="noStrike">
                        <a:solidFill>
                          <a:srgbClr val="4472C4"/>
                        </a:solidFill>
                        <a:latin typeface="Calibri"/>
                      </a:endParaRPr>
                    </a:p>
                  </a:txBody>
                  <a:tcPr marL="6412" marR="6412" marT="6412" marB="0" anchor="ctr"/>
                </a:tc>
                <a:tc>
                  <a:txBody>
                    <a:bodyPr/>
                    <a:lstStyle/>
                    <a:p>
                      <a:pPr algn="ctr" fontAlgn="b"/>
                      <a:r>
                        <a:rPr lang="en-US" sz="1100" b="1" u="none" strike="noStrike">
                          <a:solidFill>
                            <a:srgbClr val="FF0000"/>
                          </a:solidFill>
                        </a:rPr>
                        <a:t>Rivers</a:t>
                      </a:r>
                      <a:endParaRPr lang="en-US" sz="1100" b="1" i="0" u="none" strike="noStrike">
                        <a:solidFill>
                          <a:srgbClr val="FF0000"/>
                        </a:solidFill>
                        <a:latin typeface="Calibri"/>
                      </a:endParaRPr>
                    </a:p>
                  </a:txBody>
                  <a:tcPr marL="6412" marR="6412" marT="6412" marB="0" anchor="ctr"/>
                </a:tc>
                <a:tc>
                  <a:txBody>
                    <a:bodyPr/>
                    <a:lstStyle/>
                    <a:p>
                      <a:pPr algn="ctr" fontAlgn="b"/>
                      <a:r>
                        <a:rPr lang="en-US" sz="1100" b="1" u="none" strike="noStrike">
                          <a:solidFill>
                            <a:srgbClr val="FF0000"/>
                          </a:solidFill>
                        </a:rPr>
                        <a:t>Dams / Barrages</a:t>
                      </a:r>
                      <a:endParaRPr lang="en-US" sz="1100" b="1" i="0" u="none" strike="noStrike">
                        <a:solidFill>
                          <a:srgbClr val="FF0000"/>
                        </a:solidFill>
                        <a:latin typeface="Calibri"/>
                      </a:endParaRPr>
                    </a:p>
                  </a:txBody>
                  <a:tcPr marL="6412" marR="6412" marT="6412" marB="0" anchor="ctr"/>
                </a:tc>
                <a:tc>
                  <a:txBody>
                    <a:bodyPr/>
                    <a:lstStyle/>
                    <a:p>
                      <a:pPr algn="ctr" fontAlgn="b"/>
                      <a:r>
                        <a:rPr lang="en-US" sz="1100" b="1" u="none" strike="noStrike">
                          <a:solidFill>
                            <a:srgbClr val="FF0000"/>
                          </a:solidFill>
                        </a:rPr>
                        <a:t>Canals</a:t>
                      </a:r>
                      <a:endParaRPr lang="en-US" sz="1100" b="1" i="0" u="none" strike="noStrike">
                        <a:solidFill>
                          <a:srgbClr val="FF0000"/>
                        </a:solidFill>
                        <a:latin typeface="Calibri"/>
                      </a:endParaRPr>
                    </a:p>
                  </a:txBody>
                  <a:tcPr marL="6412" marR="6412" marT="6412" marB="0" anchor="ctr"/>
                </a:tc>
                <a:tc>
                  <a:txBody>
                    <a:bodyPr/>
                    <a:lstStyle/>
                    <a:p>
                      <a:pPr algn="ctr" fontAlgn="b"/>
                      <a:r>
                        <a:rPr lang="en-US" sz="1100" b="1" u="none" strike="noStrike" dirty="0">
                          <a:solidFill>
                            <a:srgbClr val="FF0000"/>
                          </a:solidFill>
                        </a:rPr>
                        <a:t>Total</a:t>
                      </a:r>
                      <a:endParaRPr lang="en-US" sz="1100" b="1" i="0" u="none" strike="noStrike" dirty="0">
                        <a:solidFill>
                          <a:srgbClr val="FF0000"/>
                        </a:solidFill>
                        <a:latin typeface="Calibri"/>
                      </a:endParaRPr>
                    </a:p>
                  </a:txBody>
                  <a:tcPr marL="6412" marR="6412" marT="6412" marB="0" anchor="ctr"/>
                </a:tc>
                <a:tc vMerge="1">
                  <a:txBody>
                    <a:bodyPr/>
                    <a:lstStyle/>
                    <a:p>
                      <a:endParaRPr lang="en-US"/>
                    </a:p>
                  </a:txBody>
                  <a:tcPr/>
                </a:tc>
                <a:tc vMerge="1">
                  <a:txBody>
                    <a:bodyPr/>
                    <a:lstStyle/>
                    <a:p>
                      <a:endParaRPr lang="en-US"/>
                    </a:p>
                  </a:txBody>
                  <a:tcPr/>
                </a:tc>
              </a:tr>
              <a:tr h="195255">
                <a:tc>
                  <a:txBody>
                    <a:bodyPr/>
                    <a:lstStyle/>
                    <a:p>
                      <a:pPr algn="ctr" fontAlgn="b"/>
                      <a:r>
                        <a:rPr lang="en-US" sz="1100" u="none" strike="noStrike"/>
                        <a:t>Andhra Pradesh</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45</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72</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72</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925</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925</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Assam</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150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100</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100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45</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83</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BBMB</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20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20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50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90</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10</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Bihar</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67</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5</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52</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7</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59</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CGWB</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60</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CWC</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140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30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100</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100</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25</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Chattishgarh</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108</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5</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34</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20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54</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506</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Goa</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5</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50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 </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Gujarat</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200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150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48</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152</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200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162</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Haryana</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120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15</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9</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100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113</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800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10</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Karnataka</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500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23</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43</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2</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Madhya Pradesh</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322</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14</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20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74</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134</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450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Maharashtra</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85</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16</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44</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65</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168</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277</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5</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Manipur</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5</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6</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5</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6</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11</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6</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Meghalaya</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30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5</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27</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27</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25</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Mizoram</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32</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12</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13</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13</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 </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Nagaland</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5</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13</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32</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32</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Odisha</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200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15</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30</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30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600</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Puducherry</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7</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7</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5</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2</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Punjab</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15</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17</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600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Rajasthan</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143</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73</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30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25</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95</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150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154</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Sikkim</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31</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31</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42</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82</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Tamil Nadu</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76</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56</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90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90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766</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Telangana</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50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9</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46</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50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25</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121</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450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455</a:t>
                      </a:r>
                      <a:endParaRPr lang="en-US" sz="1100" b="0" i="0" u="none" strike="noStrike">
                        <a:solidFill>
                          <a:srgbClr val="000000"/>
                        </a:solidFill>
                        <a:latin typeface="Arial"/>
                      </a:endParaRPr>
                    </a:p>
                  </a:txBody>
                  <a:tcPr marL="6412" marR="6412" marT="6412" marB="0" anchor="ctr"/>
                </a:tc>
              </a:tr>
              <a:tr h="195255">
                <a:tc>
                  <a:txBody>
                    <a:bodyPr/>
                    <a:lstStyle/>
                    <a:p>
                      <a:pPr algn="ctr" fontAlgn="b"/>
                      <a:r>
                        <a:rPr lang="en-US" sz="1100" u="none" strike="noStrike"/>
                        <a:t>Uttarkhand</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36</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20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34</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6</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44</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0</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34</a:t>
                      </a:r>
                      <a:endParaRPr lang="en-US" sz="1100" b="0" i="0" u="none" strike="noStrike">
                        <a:solidFill>
                          <a:srgbClr val="000000"/>
                        </a:solidFill>
                        <a:latin typeface="Arial"/>
                      </a:endParaRPr>
                    </a:p>
                  </a:txBody>
                  <a:tcPr marL="6412" marR="6412" marT="6412" marB="0" anchor="ctr"/>
                </a:tc>
              </a:tr>
              <a:tr h="205017">
                <a:tc>
                  <a:txBody>
                    <a:bodyPr/>
                    <a:lstStyle/>
                    <a:p>
                      <a:pPr algn="ctr" fontAlgn="b"/>
                      <a:r>
                        <a:rPr lang="en-US" sz="1100" u="none" strike="noStrike"/>
                        <a:t>West Bengal</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97</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24</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83</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18</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 </a:t>
                      </a:r>
                      <a:endParaRPr lang="en-US" sz="1100" b="0" i="0" u="none" strike="noStrike">
                        <a:solidFill>
                          <a:srgbClr val="000000"/>
                        </a:solidFill>
                        <a:latin typeface="Arial"/>
                      </a:endParaRPr>
                    </a:p>
                  </a:txBody>
                  <a:tcPr marL="6412" marR="6412" marT="6412" marB="0" anchor="ctr"/>
                </a:tc>
                <a:tc>
                  <a:txBody>
                    <a:bodyPr/>
                    <a:lstStyle/>
                    <a:p>
                      <a:pPr algn="ctr" fontAlgn="b"/>
                      <a:r>
                        <a:rPr lang="en-US" sz="1100" u="none" strike="noStrike"/>
                        <a:t>101</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a:t>200</a:t>
                      </a:r>
                      <a:endParaRPr lang="en-US" sz="1100" b="0" i="0" u="none" strike="noStrike">
                        <a:solidFill>
                          <a:srgbClr val="000000"/>
                        </a:solidFill>
                        <a:latin typeface="Arial"/>
                      </a:endParaRPr>
                    </a:p>
                  </a:txBody>
                  <a:tcPr marL="6412" marR="6412" marT="6412" marB="0" anchor="ctr"/>
                </a:tc>
                <a:tc>
                  <a:txBody>
                    <a:bodyPr/>
                    <a:lstStyle/>
                    <a:p>
                      <a:pPr algn="ctr" fontAlgn="ctr"/>
                      <a:r>
                        <a:rPr lang="en-US" sz="1100" u="none" strike="noStrike" dirty="0"/>
                        <a:t> </a:t>
                      </a:r>
                      <a:endParaRPr lang="en-US" sz="1100" b="0" i="0" u="none" strike="noStrike" dirty="0">
                        <a:solidFill>
                          <a:srgbClr val="000000"/>
                        </a:solidFill>
                        <a:latin typeface="Arial"/>
                      </a:endParaRPr>
                    </a:p>
                  </a:txBody>
                  <a:tcPr marL="6412" marR="6412" marT="6412" marB="0" anchor="ctr"/>
                </a:tc>
              </a:tr>
            </a:tbl>
          </a:graphicData>
        </a:graphic>
      </p:graphicFrame>
      <p:sp>
        <p:nvSpPr>
          <p:cNvPr id="3" name="Rectangle 2"/>
          <p:cNvSpPr txBox="1">
            <a:spLocks noChangeArrowheads="1"/>
          </p:cNvSpPr>
          <p:nvPr/>
        </p:nvSpPr>
        <p:spPr>
          <a:xfrm>
            <a:off x="190831" y="260117"/>
            <a:ext cx="8077200" cy="471116"/>
          </a:xfrm>
          <a:prstGeom prst="rect">
            <a:avLst/>
          </a:prstGeom>
        </p:spPr>
        <p:txBody>
          <a:bodyPr vert="horz" lIns="91440" tIns="45720" rIns="91440" bIns="45720" rtlCol="0" anchor="ctr">
            <a:normAutofit fontScale="90000" lnSpcReduction="10000"/>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A1. </a:t>
            </a:r>
            <a:r>
              <a:rPr kumimoji="0" lang="en-US" sz="3200" b="0" i="0" u="none" strike="noStrike" kern="1200" cap="none" spc="0" normalizeH="0" baseline="0" noProof="0" dirty="0" err="1" smtClean="0">
                <a:ln>
                  <a:noFill/>
                </a:ln>
                <a:solidFill>
                  <a:schemeClr val="tx1"/>
                </a:solidFill>
                <a:effectLst/>
                <a:uLnTx/>
                <a:uFillTx/>
                <a:latin typeface="+mj-lt"/>
                <a:ea typeface="+mj-ea"/>
                <a:cs typeface="+mj-cs"/>
              </a:rPr>
              <a:t>Hydromet</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 Observation Proposed</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42415640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190831" y="260117"/>
            <a:ext cx="8077200" cy="471116"/>
          </a:xfrm>
        </p:spPr>
        <p:txBody>
          <a:bodyPr>
            <a:normAutofit fontScale="90000"/>
          </a:bodyPr>
          <a:lstStyle/>
          <a:p>
            <a:pPr lvl="0" defTabSz="1155700">
              <a:lnSpc>
                <a:spcPct val="90000"/>
              </a:lnSpc>
              <a:spcAft>
                <a:spcPct val="35000"/>
              </a:spcAft>
            </a:pPr>
            <a:r>
              <a:rPr lang="en-US" sz="3200" dirty="0"/>
              <a:t>A2.</a:t>
            </a:r>
            <a:r>
              <a:rPr lang="en-IN" sz="3200" dirty="0"/>
              <a:t> Automated System Operation and Data Acquisition</a:t>
            </a:r>
            <a:endParaRPr lang="en-US" sz="3200" dirty="0"/>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758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11537" y="1143000"/>
            <a:ext cx="4689063" cy="4832092"/>
          </a:xfrm>
          <a:prstGeom prst="rect">
            <a:avLst/>
          </a:prstGeom>
          <a:noFill/>
        </p:spPr>
        <p:txBody>
          <a:bodyPr wrap="square" rtlCol="0">
            <a:spAutoFit/>
          </a:bodyPr>
          <a:lstStyle/>
          <a:p>
            <a:r>
              <a:rPr lang="en-IN" sz="2800" b="1" dirty="0" smtClean="0"/>
              <a:t>Reservoir monitoring and automated Operation of gate</a:t>
            </a:r>
          </a:p>
          <a:p>
            <a:r>
              <a:rPr lang="en-IN" sz="2800" b="1" dirty="0" smtClean="0"/>
              <a:t>system for Reservoir/Barrages</a:t>
            </a:r>
          </a:p>
          <a:p>
            <a:pPr marL="285750" indent="-285750">
              <a:buFontTx/>
              <a:buChar char="-"/>
            </a:pPr>
            <a:r>
              <a:rPr lang="en-IN" sz="2800" dirty="0" smtClean="0"/>
              <a:t>UP</a:t>
            </a:r>
          </a:p>
          <a:p>
            <a:pPr marL="285750" indent="-285750">
              <a:buFontTx/>
              <a:buChar char="-"/>
            </a:pPr>
            <a:r>
              <a:rPr lang="en-IN" sz="2800" dirty="0" smtClean="0"/>
              <a:t>West Bengal</a:t>
            </a:r>
          </a:p>
          <a:p>
            <a:pPr marL="285750" indent="-285750">
              <a:buFontTx/>
              <a:buChar char="-"/>
            </a:pPr>
            <a:r>
              <a:rPr lang="en-IN" sz="2800" dirty="0" smtClean="0"/>
              <a:t>MP</a:t>
            </a:r>
          </a:p>
          <a:p>
            <a:pPr marL="285750" indent="-285750">
              <a:buFontTx/>
              <a:buChar char="-"/>
            </a:pPr>
            <a:r>
              <a:rPr lang="en-IN" sz="2800" dirty="0" smtClean="0"/>
              <a:t>Haryana</a:t>
            </a:r>
          </a:p>
          <a:p>
            <a:r>
              <a:rPr lang="en-IN" sz="2800" b="1" dirty="0" smtClean="0"/>
              <a:t>Canal </a:t>
            </a:r>
            <a:r>
              <a:rPr lang="en-IN" sz="2800" b="1" dirty="0"/>
              <a:t>Gate control system for major </a:t>
            </a:r>
            <a:r>
              <a:rPr lang="en-IN" sz="2800" b="1" dirty="0" smtClean="0"/>
              <a:t>canal</a:t>
            </a:r>
          </a:p>
          <a:p>
            <a:r>
              <a:rPr lang="en-IN" sz="2800" dirty="0" smtClean="0"/>
              <a:t>MP, Rajasthan</a:t>
            </a:r>
            <a:endParaRPr lang="en-IN" sz="2800" dirty="0"/>
          </a:p>
          <a:p>
            <a:pPr marL="285750" indent="-285750">
              <a:buFontTx/>
              <a:buChar char="-"/>
            </a:pPr>
            <a:endParaRPr lang="en-IN" sz="28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908478"/>
            <a:ext cx="3859255" cy="4876800"/>
          </a:xfrm>
          <a:prstGeom prst="rect">
            <a:avLst/>
          </a:prstGeom>
        </p:spPr>
      </p:pic>
      <p:sp>
        <p:nvSpPr>
          <p:cNvPr id="9" name="Rectangle 8"/>
          <p:cNvSpPr/>
          <p:nvPr/>
        </p:nvSpPr>
        <p:spPr>
          <a:xfrm>
            <a:off x="106720" y="5844801"/>
            <a:ext cx="8915400" cy="7694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400050" lvl="1" algn="just">
              <a:spcBef>
                <a:spcPct val="20000"/>
              </a:spcBef>
            </a:pPr>
            <a:r>
              <a:rPr lang="en-US" sz="2200" b="1" dirty="0" smtClean="0">
                <a:solidFill>
                  <a:srgbClr val="0000FF"/>
                </a:solidFill>
              </a:rPr>
              <a:t>UP and West Bengal are in advance stage of preparation of Bid and others should prepare the bid documents</a:t>
            </a:r>
            <a:endParaRPr lang="en-US" sz="2200" b="1" dirty="0">
              <a:solidFill>
                <a:srgbClr val="0000FF"/>
              </a:solidFill>
            </a:endParaRPr>
          </a:p>
        </p:txBody>
      </p:sp>
    </p:spTree>
    <p:extLst>
      <p:ext uri="{BB962C8B-B14F-4D97-AF65-F5344CB8AC3E}">
        <p14:creationId xmlns:p14="http://schemas.microsoft.com/office/powerpoint/2010/main" val="36269863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190831" y="260117"/>
            <a:ext cx="8077200" cy="471116"/>
          </a:xfrm>
        </p:spPr>
        <p:txBody>
          <a:bodyPr>
            <a:normAutofit fontScale="90000"/>
          </a:bodyPr>
          <a:lstStyle/>
          <a:p>
            <a:pPr lvl="0" defTabSz="1155700">
              <a:lnSpc>
                <a:spcPct val="90000"/>
              </a:lnSpc>
              <a:spcAft>
                <a:spcPct val="35000"/>
              </a:spcAft>
            </a:pPr>
            <a:r>
              <a:rPr lang="en-US" sz="3200" dirty="0"/>
              <a:t>A3. Hydro-Informatics Centers</a:t>
            </a:r>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098" y="1802844"/>
            <a:ext cx="2300904" cy="18789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descr="C:\Users\user\Desktop\AWS\PWRO -Office building.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9554" y="1831817"/>
            <a:ext cx="2737592" cy="1849954"/>
          </a:xfrm>
          <a:prstGeom prst="rect">
            <a:avLst/>
          </a:prstGeom>
          <a:noFill/>
          <a:ln w="9525">
            <a:solidFill>
              <a:srgbClr val="002060"/>
            </a:solidFill>
            <a:miter lim="800000"/>
            <a:headEnd/>
            <a:tailEnd/>
          </a:ln>
        </p:spPr>
      </p:pic>
      <p:pic>
        <p:nvPicPr>
          <p:cNvPr id="3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04517" y="1863804"/>
            <a:ext cx="2758483" cy="182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0" y="4302205"/>
            <a:ext cx="8915400" cy="185281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742950" lvl="1" indent="-342900" algn="just">
              <a:spcBef>
                <a:spcPct val="20000"/>
              </a:spcBef>
              <a:buFont typeface="Arial" panose="020B0604020202020204" pitchFamily="34" charset="0"/>
              <a:buChar char="•"/>
            </a:pPr>
            <a:r>
              <a:rPr lang="en-US" sz="2200" b="1" dirty="0" smtClean="0">
                <a:solidFill>
                  <a:srgbClr val="0000FF"/>
                </a:solidFill>
              </a:rPr>
              <a:t>All Data Centers Proposed (National, River Basin, State, Regional, District) must initiate the procurement process in the 1</a:t>
            </a:r>
            <a:r>
              <a:rPr lang="en-US" sz="2200" b="1" baseline="30000" dirty="0" smtClean="0">
                <a:solidFill>
                  <a:srgbClr val="0000FF"/>
                </a:solidFill>
              </a:rPr>
              <a:t>st</a:t>
            </a:r>
            <a:r>
              <a:rPr lang="en-US" sz="2200" b="1" dirty="0" smtClean="0">
                <a:solidFill>
                  <a:srgbClr val="0000FF"/>
                </a:solidFill>
              </a:rPr>
              <a:t> Year of the Project</a:t>
            </a:r>
          </a:p>
          <a:p>
            <a:pPr marL="742950" lvl="1" indent="-342900" algn="just">
              <a:spcBef>
                <a:spcPct val="20000"/>
              </a:spcBef>
              <a:buFont typeface="Arial" panose="020B0604020202020204" pitchFamily="34" charset="0"/>
              <a:buChar char="•"/>
            </a:pPr>
            <a:r>
              <a:rPr lang="en-US" sz="2200" b="1" dirty="0" smtClean="0">
                <a:solidFill>
                  <a:srgbClr val="0000FF"/>
                </a:solidFill>
              </a:rPr>
              <a:t>All State Data Centers must be equipped </a:t>
            </a:r>
            <a:r>
              <a:rPr lang="en-US" sz="2200" b="1" dirty="0">
                <a:solidFill>
                  <a:srgbClr val="0000FF"/>
                </a:solidFill>
              </a:rPr>
              <a:t>with </a:t>
            </a:r>
            <a:r>
              <a:rPr lang="en-US" sz="2200" b="1" dirty="0" smtClean="0">
                <a:solidFill>
                  <a:srgbClr val="0000FF"/>
                </a:solidFill>
              </a:rPr>
              <a:t>video conferencing </a:t>
            </a:r>
            <a:r>
              <a:rPr lang="en-US" sz="2200" b="1" dirty="0">
                <a:solidFill>
                  <a:srgbClr val="0000FF"/>
                </a:solidFill>
              </a:rPr>
              <a:t>systems</a:t>
            </a:r>
          </a:p>
        </p:txBody>
      </p:sp>
    </p:spTree>
    <p:extLst>
      <p:ext uri="{BB962C8B-B14F-4D97-AF65-F5344CB8AC3E}">
        <p14:creationId xmlns:p14="http://schemas.microsoft.com/office/powerpoint/2010/main" val="6987851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2"/>
          <p:cNvSpPr txBox="1">
            <a:spLocks noChangeArrowheads="1"/>
          </p:cNvSpPr>
          <p:nvPr/>
        </p:nvSpPr>
        <p:spPr>
          <a:xfrm>
            <a:off x="190831" y="260117"/>
            <a:ext cx="8077200" cy="471116"/>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srgbClr val="C00000"/>
                </a:solidFill>
                <a:effectLst>
                  <a:outerShdw blurRad="38100" dist="38100" dir="2700000" algn="tl">
                    <a:srgbClr val="000000">
                      <a:alpha val="43137"/>
                    </a:srgbClr>
                  </a:outerShdw>
                </a:effectLst>
              </a:rPr>
              <a:t>A: Water Resources  Data Acquisition System</a:t>
            </a:r>
            <a:endParaRPr lang="en-US" sz="3000" b="1" dirty="0">
              <a:solidFill>
                <a:srgbClr val="C00000"/>
              </a:solidFill>
              <a:effectLst>
                <a:outerShdw blurRad="38100" dist="38100" dir="2700000" algn="tl">
                  <a:srgbClr val="000000">
                    <a:alpha val="43137"/>
                  </a:srgbClr>
                </a:outerShdw>
              </a:effectLst>
            </a:endParaRPr>
          </a:p>
        </p:txBody>
      </p:sp>
      <p:sp>
        <p:nvSpPr>
          <p:cNvPr id="8" name="Rectangle 7"/>
          <p:cNvSpPr/>
          <p:nvPr/>
        </p:nvSpPr>
        <p:spPr>
          <a:xfrm>
            <a:off x="82970" y="949010"/>
            <a:ext cx="8915400" cy="573080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400050" lvl="1" algn="just">
              <a:spcBef>
                <a:spcPct val="20000"/>
              </a:spcBef>
            </a:pPr>
            <a:r>
              <a:rPr lang="en-US" sz="2200" b="1" dirty="0" smtClean="0">
                <a:solidFill>
                  <a:srgbClr val="0000FF"/>
                </a:solidFill>
              </a:rPr>
              <a:t>MoWR:</a:t>
            </a:r>
          </a:p>
          <a:p>
            <a:pPr marL="400050" lvl="1" algn="just">
              <a:spcBef>
                <a:spcPct val="20000"/>
              </a:spcBef>
            </a:pPr>
            <a:r>
              <a:rPr lang="en-US" sz="2200" b="1" dirty="0" smtClean="0">
                <a:solidFill>
                  <a:srgbClr val="0000FF"/>
                </a:solidFill>
              </a:rPr>
              <a:t>Technical support and quality control: Provide regional </a:t>
            </a:r>
            <a:r>
              <a:rPr lang="en-US" sz="2200" b="1" dirty="0" err="1" smtClean="0">
                <a:solidFill>
                  <a:srgbClr val="0000FF"/>
                </a:solidFill>
              </a:rPr>
              <a:t>Hydromet</a:t>
            </a:r>
            <a:r>
              <a:rPr lang="en-US" sz="2200" b="1" dirty="0" smtClean="0">
                <a:solidFill>
                  <a:srgbClr val="0000FF"/>
                </a:solidFill>
              </a:rPr>
              <a:t> experts for day to day guidance.</a:t>
            </a:r>
          </a:p>
          <a:p>
            <a:pPr marL="400050" lvl="1" algn="just">
              <a:spcBef>
                <a:spcPct val="20000"/>
              </a:spcBef>
            </a:pPr>
            <a:r>
              <a:rPr lang="en-US" sz="2200" b="1" dirty="0" smtClean="0">
                <a:solidFill>
                  <a:srgbClr val="0000FF"/>
                </a:solidFill>
              </a:rPr>
              <a:t>CWC: </a:t>
            </a:r>
          </a:p>
          <a:p>
            <a:pPr marL="742950" lvl="1" indent="-342900" algn="just">
              <a:spcBef>
                <a:spcPct val="20000"/>
              </a:spcBef>
              <a:buFontTx/>
              <a:buChar char="-"/>
            </a:pPr>
            <a:r>
              <a:rPr lang="en-US" sz="2200" b="1" u="sng" dirty="0" smtClean="0">
                <a:solidFill>
                  <a:srgbClr val="0000FF"/>
                </a:solidFill>
              </a:rPr>
              <a:t>Centralized Framework Agreement for RT </a:t>
            </a:r>
            <a:r>
              <a:rPr lang="en-US" sz="2200" b="1" u="sng" dirty="0" err="1" smtClean="0">
                <a:solidFill>
                  <a:srgbClr val="0000FF"/>
                </a:solidFill>
              </a:rPr>
              <a:t>Hydromet</a:t>
            </a:r>
            <a:r>
              <a:rPr lang="en-US" sz="2200" b="1" u="sng" dirty="0" smtClean="0">
                <a:solidFill>
                  <a:srgbClr val="0000FF"/>
                </a:solidFill>
              </a:rPr>
              <a:t> DAS (</a:t>
            </a:r>
            <a:r>
              <a:rPr lang="en-US" sz="1600" b="1" u="sng" dirty="0" smtClean="0">
                <a:solidFill>
                  <a:srgbClr val="0000FF"/>
                </a:solidFill>
              </a:rPr>
              <a:t>Framework agreement would shortlist the makes and models of sensors, and states will bid for financial quotation only), till it is finalized States are advised to prepare full bid document.</a:t>
            </a:r>
          </a:p>
          <a:p>
            <a:pPr marL="742950" lvl="1" indent="-342900" algn="just">
              <a:spcBef>
                <a:spcPct val="20000"/>
              </a:spcBef>
              <a:buFontTx/>
              <a:buChar char="-"/>
            </a:pPr>
            <a:r>
              <a:rPr lang="en-US" sz="2200" b="1" u="sng" dirty="0" smtClean="0">
                <a:solidFill>
                  <a:srgbClr val="0000FF"/>
                </a:solidFill>
              </a:rPr>
              <a:t>Arrangements for telecommunication: INSAT/VSAT</a:t>
            </a:r>
          </a:p>
          <a:p>
            <a:pPr marL="742950" lvl="1" indent="-342900">
              <a:spcBef>
                <a:spcPct val="20000"/>
              </a:spcBef>
              <a:buFontTx/>
              <a:buChar char="-"/>
            </a:pPr>
            <a:r>
              <a:rPr lang="en-US" sz="2200" b="1" dirty="0" smtClean="0">
                <a:solidFill>
                  <a:srgbClr val="0000FF"/>
                </a:solidFill>
              </a:rPr>
              <a:t>Upgrade </a:t>
            </a:r>
            <a:r>
              <a:rPr lang="en-US" sz="2200" b="1" dirty="0" err="1" smtClean="0">
                <a:solidFill>
                  <a:srgbClr val="0000FF"/>
                </a:solidFill>
              </a:rPr>
              <a:t>eSWIS</a:t>
            </a:r>
            <a:r>
              <a:rPr lang="en-US" sz="2200" b="1" dirty="0" smtClean="0">
                <a:solidFill>
                  <a:srgbClr val="0000FF"/>
                </a:solidFill>
              </a:rPr>
              <a:t> for RTDAS (INSAT, GSM, VSAT)</a:t>
            </a:r>
          </a:p>
          <a:p>
            <a:pPr marL="742950" lvl="1" indent="-342900">
              <a:spcBef>
                <a:spcPct val="20000"/>
              </a:spcBef>
              <a:buFontTx/>
              <a:buChar char="-"/>
            </a:pPr>
            <a:r>
              <a:rPr lang="en-US" sz="2200" b="1" dirty="0" smtClean="0">
                <a:solidFill>
                  <a:srgbClr val="0000FF"/>
                </a:solidFill>
              </a:rPr>
              <a:t>Arrangements on real time dataflow with the states</a:t>
            </a:r>
          </a:p>
          <a:p>
            <a:pPr marL="400050" lvl="1">
              <a:spcBef>
                <a:spcPct val="20000"/>
              </a:spcBef>
            </a:pPr>
            <a:r>
              <a:rPr lang="en-US" sz="2200" b="1" dirty="0" smtClean="0">
                <a:solidFill>
                  <a:srgbClr val="0000FF"/>
                </a:solidFill>
              </a:rPr>
              <a:t>CGWB: Introduce Centralized software for RTDAS for DWLR</a:t>
            </a:r>
          </a:p>
          <a:p>
            <a:pPr marL="400050" lvl="1">
              <a:spcBef>
                <a:spcPct val="20000"/>
              </a:spcBef>
            </a:pPr>
            <a:r>
              <a:rPr lang="en-US" sz="2200" b="1" dirty="0" smtClean="0">
                <a:solidFill>
                  <a:srgbClr val="0000FF"/>
                </a:solidFill>
              </a:rPr>
              <a:t>NIH: Develop </a:t>
            </a:r>
            <a:r>
              <a:rPr lang="en-US" sz="2200" b="1" dirty="0" err="1" smtClean="0">
                <a:solidFill>
                  <a:srgbClr val="0000FF"/>
                </a:solidFill>
              </a:rPr>
              <a:t>Hydromet</a:t>
            </a:r>
            <a:r>
              <a:rPr lang="en-US" sz="2200" b="1" dirty="0" smtClean="0">
                <a:solidFill>
                  <a:srgbClr val="0000FF"/>
                </a:solidFill>
              </a:rPr>
              <a:t> Training program</a:t>
            </a:r>
          </a:p>
          <a:p>
            <a:pPr marL="400050" lvl="1">
              <a:spcBef>
                <a:spcPct val="20000"/>
              </a:spcBef>
            </a:pPr>
            <a:r>
              <a:rPr lang="en-US" sz="2200" b="1" dirty="0" smtClean="0">
                <a:solidFill>
                  <a:srgbClr val="0000FF"/>
                </a:solidFill>
              </a:rPr>
              <a:t>CWPRS:  R&amp;D</a:t>
            </a:r>
          </a:p>
          <a:p>
            <a:pPr marL="400050" lvl="1">
              <a:spcBef>
                <a:spcPct val="20000"/>
              </a:spcBef>
            </a:pPr>
            <a:r>
              <a:rPr lang="en-US" sz="2200" b="1" u="sng" dirty="0" smtClean="0">
                <a:solidFill>
                  <a:srgbClr val="0000FF"/>
                </a:solidFill>
                <a:effectLst>
                  <a:outerShdw blurRad="38100" dist="38100" dir="2700000" algn="tl">
                    <a:srgbClr val="000000">
                      <a:alpha val="43137"/>
                    </a:srgbClr>
                  </a:outerShdw>
                </a:effectLst>
              </a:rPr>
              <a:t>States: Prepare bid documents of RTDAS for Package 1.</a:t>
            </a:r>
            <a:endParaRPr lang="en-US" sz="2200" b="1" u="sng" dirty="0">
              <a:solidFill>
                <a:srgbClr val="0000FF"/>
              </a:solidFill>
              <a:effectLst>
                <a:outerShdw blurRad="38100" dist="38100" dir="2700000" algn="tl">
                  <a:srgbClr val="000000">
                    <a:alpha val="43137"/>
                  </a:srgbClr>
                </a:outerShdw>
              </a:effectLst>
            </a:endParaRPr>
          </a:p>
          <a:p>
            <a:pPr marL="400050" lvl="1">
              <a:spcBef>
                <a:spcPct val="20000"/>
              </a:spcBef>
            </a:pPr>
            <a:endParaRPr lang="en-US" sz="2200" b="1" dirty="0" smtClean="0">
              <a:solidFill>
                <a:srgbClr val="0000FF"/>
              </a:solidFill>
            </a:endParaRPr>
          </a:p>
        </p:txBody>
      </p:sp>
    </p:spTree>
    <p:extLst>
      <p:ext uri="{BB962C8B-B14F-4D97-AF65-F5344CB8AC3E}">
        <p14:creationId xmlns:p14="http://schemas.microsoft.com/office/powerpoint/2010/main" val="2239965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 name="Group 225"/>
          <p:cNvGrpSpPr/>
          <p:nvPr/>
        </p:nvGrpSpPr>
        <p:grpSpPr>
          <a:xfrm>
            <a:off x="152400" y="482396"/>
            <a:ext cx="5226829" cy="2830514"/>
            <a:chOff x="228600" y="1292388"/>
            <a:chExt cx="8709803" cy="5015792"/>
          </a:xfrm>
        </p:grpSpPr>
        <p:grpSp>
          <p:nvGrpSpPr>
            <p:cNvPr id="4" name="Group 3"/>
            <p:cNvGrpSpPr>
              <a:grpSpLocks/>
            </p:cNvGrpSpPr>
            <p:nvPr/>
          </p:nvGrpSpPr>
          <p:grpSpPr bwMode="auto">
            <a:xfrm>
              <a:off x="1933106" y="4174376"/>
              <a:ext cx="3256239" cy="1571179"/>
              <a:chOff x="1523" y="2880"/>
              <a:chExt cx="1894" cy="1050"/>
            </a:xfrm>
          </p:grpSpPr>
          <p:graphicFrame>
            <p:nvGraphicFramePr>
              <p:cNvPr id="224" name="Object 4"/>
              <p:cNvGraphicFramePr>
                <a:graphicFrameLocks noChangeAspect="1"/>
              </p:cNvGraphicFramePr>
              <p:nvPr/>
            </p:nvGraphicFramePr>
            <p:xfrm>
              <a:off x="1907" y="2880"/>
              <a:ext cx="768" cy="574"/>
            </p:xfrm>
            <a:graphic>
              <a:graphicData uri="http://schemas.openxmlformats.org/presentationml/2006/ole">
                <mc:AlternateContent xmlns:mc="http://schemas.openxmlformats.org/markup-compatibility/2006">
                  <mc:Choice xmlns:v="urn:schemas-microsoft-com:vml" Requires="v">
                    <p:oleObj spid="_x0000_s14455" name="Clip" r:id="rId3" imgW="2723810" imgH="2038095" progId="">
                      <p:embed/>
                    </p:oleObj>
                  </mc:Choice>
                  <mc:Fallback>
                    <p:oleObj name="Clip" r:id="rId3" imgW="2723810" imgH="203809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 y="2880"/>
                            <a:ext cx="768" cy="5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5" name="Text Box 5"/>
              <p:cNvSpPr txBox="1">
                <a:spLocks noChangeArrowheads="1"/>
              </p:cNvSpPr>
              <p:nvPr/>
            </p:nvSpPr>
            <p:spPr bwMode="auto">
              <a:xfrm>
                <a:off x="1523" y="3456"/>
                <a:ext cx="1894" cy="474"/>
              </a:xfrm>
              <a:prstGeom prst="rect">
                <a:avLst/>
              </a:prstGeom>
              <a:noFill/>
              <a:ln w="9525">
                <a:noFill/>
                <a:miter lim="800000"/>
                <a:headEnd/>
                <a:tailEnd/>
              </a:ln>
            </p:spPr>
            <p:txBody>
              <a:bodyPr wrap="none">
                <a:spAutoFit/>
              </a:bodyPr>
              <a:lstStyle/>
              <a:p>
                <a:r>
                  <a:rPr lang="en-US" sz="1000" dirty="0"/>
                  <a:t>Data Collection Platform (DCP)</a:t>
                </a:r>
              </a:p>
              <a:p>
                <a:endParaRPr lang="en-US" sz="1000" dirty="0"/>
              </a:p>
            </p:txBody>
          </p:sp>
        </p:grpSp>
        <p:grpSp>
          <p:nvGrpSpPr>
            <p:cNvPr id="5" name="Group 6"/>
            <p:cNvGrpSpPr>
              <a:grpSpLocks/>
            </p:cNvGrpSpPr>
            <p:nvPr/>
          </p:nvGrpSpPr>
          <p:grpSpPr bwMode="auto">
            <a:xfrm>
              <a:off x="4513670" y="2728887"/>
              <a:ext cx="2888454" cy="899312"/>
              <a:chOff x="2433" y="1914"/>
              <a:chExt cx="1680" cy="601"/>
            </a:xfrm>
          </p:grpSpPr>
          <p:sp>
            <p:nvSpPr>
              <p:cNvPr id="222" name="Freeform 7"/>
              <p:cNvSpPr>
                <a:spLocks/>
              </p:cNvSpPr>
              <p:nvPr/>
            </p:nvSpPr>
            <p:spPr bwMode="auto">
              <a:xfrm rot="-2859081">
                <a:off x="3177" y="1198"/>
                <a:ext cx="192" cy="1680"/>
              </a:xfrm>
              <a:custGeom>
                <a:avLst/>
                <a:gdLst>
                  <a:gd name="T0" fmla="*/ 3 w 384"/>
                  <a:gd name="T1" fmla="*/ 1680 h 1680"/>
                  <a:gd name="T2" fmla="*/ 0 w 384"/>
                  <a:gd name="T3" fmla="*/ 768 h 1680"/>
                  <a:gd name="T4" fmla="*/ 7 w 384"/>
                  <a:gd name="T5" fmla="*/ 816 h 1680"/>
                  <a:gd name="T6" fmla="*/ 5 w 384"/>
                  <a:gd name="T7" fmla="*/ 0 h 1680"/>
                  <a:gd name="T8" fmla="*/ 12 w 384"/>
                  <a:gd name="T9" fmla="*/ 960 h 1680"/>
                  <a:gd name="T10" fmla="*/ 5 w 384"/>
                  <a:gd name="T11" fmla="*/ 912 h 1680"/>
                  <a:gd name="T12" fmla="*/ 3 w 384"/>
                  <a:gd name="T13" fmla="*/ 1680 h 1680"/>
                  <a:gd name="T14" fmla="*/ 0 60000 65536"/>
                  <a:gd name="T15" fmla="*/ 0 60000 65536"/>
                  <a:gd name="T16" fmla="*/ 0 60000 65536"/>
                  <a:gd name="T17" fmla="*/ 0 60000 65536"/>
                  <a:gd name="T18" fmla="*/ 0 60000 65536"/>
                  <a:gd name="T19" fmla="*/ 0 60000 65536"/>
                  <a:gd name="T20" fmla="*/ 0 60000 65536"/>
                  <a:gd name="T21" fmla="*/ 0 w 384"/>
                  <a:gd name="T22" fmla="*/ 0 h 1680"/>
                  <a:gd name="T23" fmla="*/ 384 w 384"/>
                  <a:gd name="T24" fmla="*/ 1680 h 16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4" h="1680">
                    <a:moveTo>
                      <a:pt x="96" y="1680"/>
                    </a:moveTo>
                    <a:lnTo>
                      <a:pt x="0" y="768"/>
                    </a:lnTo>
                    <a:lnTo>
                      <a:pt x="240" y="816"/>
                    </a:lnTo>
                    <a:lnTo>
                      <a:pt x="144" y="0"/>
                    </a:lnTo>
                    <a:lnTo>
                      <a:pt x="384" y="960"/>
                    </a:lnTo>
                    <a:lnTo>
                      <a:pt x="144" y="912"/>
                    </a:lnTo>
                    <a:lnTo>
                      <a:pt x="96" y="1680"/>
                    </a:lnTo>
                    <a:close/>
                  </a:path>
                </a:pathLst>
              </a:custGeom>
              <a:solidFill>
                <a:schemeClr val="tx1"/>
              </a:solidFill>
              <a:ln w="9525">
                <a:solidFill>
                  <a:schemeClr val="tx1"/>
                </a:solidFill>
                <a:round/>
                <a:headEnd/>
                <a:tailEnd/>
              </a:ln>
            </p:spPr>
            <p:txBody>
              <a:bodyPr wrap="none" anchor="ctr"/>
              <a:lstStyle/>
              <a:p>
                <a:endParaRPr lang="en-US"/>
              </a:p>
            </p:txBody>
          </p:sp>
          <p:sp>
            <p:nvSpPr>
              <p:cNvPr id="223" name="Text Box 8"/>
              <p:cNvSpPr txBox="1">
                <a:spLocks noChangeArrowheads="1"/>
              </p:cNvSpPr>
              <p:nvPr/>
            </p:nvSpPr>
            <p:spPr bwMode="auto">
              <a:xfrm rot="2530110">
                <a:off x="3422" y="1914"/>
                <a:ext cx="624" cy="601"/>
              </a:xfrm>
              <a:prstGeom prst="rect">
                <a:avLst/>
              </a:prstGeom>
              <a:noFill/>
              <a:ln w="9525">
                <a:noFill/>
                <a:miter lim="800000"/>
                <a:headEnd/>
                <a:tailEnd/>
              </a:ln>
            </p:spPr>
            <p:txBody>
              <a:bodyPr>
                <a:spAutoFit/>
              </a:bodyPr>
              <a:lstStyle/>
              <a:p>
                <a:pPr algn="ctr"/>
                <a:r>
                  <a:rPr lang="en-US" sz="900" dirty="0"/>
                  <a:t>Satellite Down Link</a:t>
                </a:r>
              </a:p>
            </p:txBody>
          </p:sp>
        </p:grpSp>
        <p:grpSp>
          <p:nvGrpSpPr>
            <p:cNvPr id="6" name="Group 9"/>
            <p:cNvGrpSpPr>
              <a:grpSpLocks/>
            </p:cNvGrpSpPr>
            <p:nvPr/>
          </p:nvGrpSpPr>
          <p:grpSpPr bwMode="auto">
            <a:xfrm>
              <a:off x="4115318" y="1373187"/>
              <a:ext cx="1558496" cy="764640"/>
              <a:chOff x="1922" y="2018"/>
              <a:chExt cx="668" cy="463"/>
            </a:xfrm>
          </p:grpSpPr>
          <p:sp>
            <p:nvSpPr>
              <p:cNvPr id="174" name="Freeform 10"/>
              <p:cNvSpPr>
                <a:spLocks/>
              </p:cNvSpPr>
              <p:nvPr/>
            </p:nvSpPr>
            <p:spPr bwMode="auto">
              <a:xfrm>
                <a:off x="2200" y="2252"/>
                <a:ext cx="172" cy="139"/>
              </a:xfrm>
              <a:custGeom>
                <a:avLst/>
                <a:gdLst>
                  <a:gd name="T0" fmla="*/ 0 w 861"/>
                  <a:gd name="T1" fmla="*/ 0 h 697"/>
                  <a:gd name="T2" fmla="*/ 0 w 861"/>
                  <a:gd name="T3" fmla="*/ 0 h 697"/>
                  <a:gd name="T4" fmla="*/ 0 w 861"/>
                  <a:gd name="T5" fmla="*/ 0 h 697"/>
                  <a:gd name="T6" fmla="*/ 0 w 861"/>
                  <a:gd name="T7" fmla="*/ 0 h 697"/>
                  <a:gd name="T8" fmla="*/ 0 w 861"/>
                  <a:gd name="T9" fmla="*/ 0 h 697"/>
                  <a:gd name="T10" fmla="*/ 0 w 861"/>
                  <a:gd name="T11" fmla="*/ 0 h 697"/>
                  <a:gd name="T12" fmla="*/ 0 w 861"/>
                  <a:gd name="T13" fmla="*/ 0 h 697"/>
                  <a:gd name="T14" fmla="*/ 0 w 861"/>
                  <a:gd name="T15" fmla="*/ 0 h 697"/>
                  <a:gd name="T16" fmla="*/ 0 w 861"/>
                  <a:gd name="T17" fmla="*/ 0 h 697"/>
                  <a:gd name="T18" fmla="*/ 0 w 861"/>
                  <a:gd name="T19" fmla="*/ 0 h 697"/>
                  <a:gd name="T20" fmla="*/ 0 w 861"/>
                  <a:gd name="T21" fmla="*/ 0 h 697"/>
                  <a:gd name="T22" fmla="*/ 0 w 861"/>
                  <a:gd name="T23" fmla="*/ 0 h 697"/>
                  <a:gd name="T24" fmla="*/ 0 w 861"/>
                  <a:gd name="T25" fmla="*/ 0 h 697"/>
                  <a:gd name="T26" fmla="*/ 0 w 861"/>
                  <a:gd name="T27" fmla="*/ 0 h 697"/>
                  <a:gd name="T28" fmla="*/ 0 w 861"/>
                  <a:gd name="T29" fmla="*/ 0 h 697"/>
                  <a:gd name="T30" fmla="*/ 0 w 861"/>
                  <a:gd name="T31" fmla="*/ 0 h 697"/>
                  <a:gd name="T32" fmla="*/ 0 w 861"/>
                  <a:gd name="T33" fmla="*/ 0 h 697"/>
                  <a:gd name="T34" fmla="*/ 0 w 861"/>
                  <a:gd name="T35" fmla="*/ 0 h 697"/>
                  <a:gd name="T36" fmla="*/ 0 w 861"/>
                  <a:gd name="T37" fmla="*/ 0 h 697"/>
                  <a:gd name="T38" fmla="*/ 0 w 861"/>
                  <a:gd name="T39" fmla="*/ 0 h 697"/>
                  <a:gd name="T40" fmla="*/ 0 w 861"/>
                  <a:gd name="T41" fmla="*/ 0 h 697"/>
                  <a:gd name="T42" fmla="*/ 0 w 861"/>
                  <a:gd name="T43" fmla="*/ 0 h 697"/>
                  <a:gd name="T44" fmla="*/ 0 w 861"/>
                  <a:gd name="T45" fmla="*/ 0 h 697"/>
                  <a:gd name="T46" fmla="*/ 0 w 861"/>
                  <a:gd name="T47" fmla="*/ 0 h 697"/>
                  <a:gd name="T48" fmla="*/ 0 w 861"/>
                  <a:gd name="T49" fmla="*/ 0 h 697"/>
                  <a:gd name="T50" fmla="*/ 0 w 861"/>
                  <a:gd name="T51" fmla="*/ 0 h 697"/>
                  <a:gd name="T52" fmla="*/ 0 w 861"/>
                  <a:gd name="T53" fmla="*/ 0 h 697"/>
                  <a:gd name="T54" fmla="*/ 0 w 861"/>
                  <a:gd name="T55" fmla="*/ 0 h 697"/>
                  <a:gd name="T56" fmla="*/ 0 w 861"/>
                  <a:gd name="T57" fmla="*/ 0 h 697"/>
                  <a:gd name="T58" fmla="*/ 0 w 861"/>
                  <a:gd name="T59" fmla="*/ 0 h 697"/>
                  <a:gd name="T60" fmla="*/ 0 w 861"/>
                  <a:gd name="T61" fmla="*/ 0 h 697"/>
                  <a:gd name="T62" fmla="*/ 0 w 861"/>
                  <a:gd name="T63" fmla="*/ 0 h 697"/>
                  <a:gd name="T64" fmla="*/ 0 w 861"/>
                  <a:gd name="T65" fmla="*/ 0 h 697"/>
                  <a:gd name="T66" fmla="*/ 0 w 861"/>
                  <a:gd name="T67" fmla="*/ 0 h 697"/>
                  <a:gd name="T68" fmla="*/ 0 w 861"/>
                  <a:gd name="T69" fmla="*/ 0 h 697"/>
                  <a:gd name="T70" fmla="*/ 0 w 861"/>
                  <a:gd name="T71" fmla="*/ 0 h 697"/>
                  <a:gd name="T72" fmla="*/ 0 w 861"/>
                  <a:gd name="T73" fmla="*/ 0 h 697"/>
                  <a:gd name="T74" fmla="*/ 0 w 861"/>
                  <a:gd name="T75" fmla="*/ 0 h 697"/>
                  <a:gd name="T76" fmla="*/ 0 w 861"/>
                  <a:gd name="T77" fmla="*/ 0 h 6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1"/>
                  <a:gd name="T118" fmla="*/ 0 h 697"/>
                  <a:gd name="T119" fmla="*/ 861 w 861"/>
                  <a:gd name="T120" fmla="*/ 697 h 6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1" h="697">
                    <a:moveTo>
                      <a:pt x="0" y="422"/>
                    </a:moveTo>
                    <a:lnTo>
                      <a:pt x="23" y="396"/>
                    </a:lnTo>
                    <a:lnTo>
                      <a:pt x="48" y="367"/>
                    </a:lnTo>
                    <a:lnTo>
                      <a:pt x="76" y="340"/>
                    </a:lnTo>
                    <a:lnTo>
                      <a:pt x="108" y="309"/>
                    </a:lnTo>
                    <a:lnTo>
                      <a:pt x="140" y="281"/>
                    </a:lnTo>
                    <a:lnTo>
                      <a:pt x="171" y="257"/>
                    </a:lnTo>
                    <a:lnTo>
                      <a:pt x="200" y="236"/>
                    </a:lnTo>
                    <a:lnTo>
                      <a:pt x="246" y="205"/>
                    </a:lnTo>
                    <a:lnTo>
                      <a:pt x="288" y="179"/>
                    </a:lnTo>
                    <a:lnTo>
                      <a:pt x="334" y="153"/>
                    </a:lnTo>
                    <a:lnTo>
                      <a:pt x="389" y="123"/>
                    </a:lnTo>
                    <a:lnTo>
                      <a:pt x="447" y="95"/>
                    </a:lnTo>
                    <a:lnTo>
                      <a:pt x="499" y="74"/>
                    </a:lnTo>
                    <a:lnTo>
                      <a:pt x="561" y="54"/>
                    </a:lnTo>
                    <a:lnTo>
                      <a:pt x="624" y="33"/>
                    </a:lnTo>
                    <a:lnTo>
                      <a:pt x="686" y="19"/>
                    </a:lnTo>
                    <a:lnTo>
                      <a:pt x="780" y="0"/>
                    </a:lnTo>
                    <a:lnTo>
                      <a:pt x="861" y="275"/>
                    </a:lnTo>
                    <a:lnTo>
                      <a:pt x="806" y="286"/>
                    </a:lnTo>
                    <a:lnTo>
                      <a:pt x="731" y="303"/>
                    </a:lnTo>
                    <a:lnTo>
                      <a:pt x="666" y="322"/>
                    </a:lnTo>
                    <a:lnTo>
                      <a:pt x="598" y="343"/>
                    </a:lnTo>
                    <a:lnTo>
                      <a:pt x="544" y="364"/>
                    </a:lnTo>
                    <a:lnTo>
                      <a:pt x="493" y="386"/>
                    </a:lnTo>
                    <a:lnTo>
                      <a:pt x="449" y="406"/>
                    </a:lnTo>
                    <a:lnTo>
                      <a:pt x="404" y="431"/>
                    </a:lnTo>
                    <a:lnTo>
                      <a:pt x="365" y="455"/>
                    </a:lnTo>
                    <a:lnTo>
                      <a:pt x="322" y="482"/>
                    </a:lnTo>
                    <a:lnTo>
                      <a:pt x="285" y="508"/>
                    </a:lnTo>
                    <a:lnTo>
                      <a:pt x="253" y="532"/>
                    </a:lnTo>
                    <a:lnTo>
                      <a:pt x="225" y="554"/>
                    </a:lnTo>
                    <a:lnTo>
                      <a:pt x="194" y="582"/>
                    </a:lnTo>
                    <a:lnTo>
                      <a:pt x="169" y="606"/>
                    </a:lnTo>
                    <a:lnTo>
                      <a:pt x="142" y="629"/>
                    </a:lnTo>
                    <a:lnTo>
                      <a:pt x="120" y="652"/>
                    </a:lnTo>
                    <a:lnTo>
                      <a:pt x="104" y="671"/>
                    </a:lnTo>
                    <a:lnTo>
                      <a:pt x="81" y="697"/>
                    </a:lnTo>
                    <a:lnTo>
                      <a:pt x="0" y="422"/>
                    </a:lnTo>
                    <a:close/>
                  </a:path>
                </a:pathLst>
              </a:custGeom>
              <a:solidFill>
                <a:srgbClr val="9F9F9F"/>
              </a:solidFill>
              <a:ln w="3175">
                <a:solidFill>
                  <a:srgbClr val="000000"/>
                </a:solidFill>
                <a:round/>
                <a:headEnd/>
                <a:tailEnd/>
              </a:ln>
            </p:spPr>
            <p:txBody>
              <a:bodyPr/>
              <a:lstStyle/>
              <a:p>
                <a:endParaRPr lang="en-US"/>
              </a:p>
            </p:txBody>
          </p:sp>
          <p:grpSp>
            <p:nvGrpSpPr>
              <p:cNvPr id="175" name="Group 11"/>
              <p:cNvGrpSpPr>
                <a:grpSpLocks/>
              </p:cNvGrpSpPr>
              <p:nvPr/>
            </p:nvGrpSpPr>
            <p:grpSpPr bwMode="auto">
              <a:xfrm>
                <a:off x="2235" y="2217"/>
                <a:ext cx="86" cy="106"/>
                <a:chOff x="2235" y="2217"/>
                <a:chExt cx="86" cy="106"/>
              </a:xfrm>
            </p:grpSpPr>
            <p:sp>
              <p:nvSpPr>
                <p:cNvPr id="217" name="Line 12"/>
                <p:cNvSpPr>
                  <a:spLocks noChangeShapeType="1"/>
                </p:cNvSpPr>
                <p:nvPr/>
              </p:nvSpPr>
              <p:spPr bwMode="auto">
                <a:xfrm flipH="1">
                  <a:off x="2243" y="2219"/>
                  <a:ext cx="68" cy="104"/>
                </a:xfrm>
                <a:prstGeom prst="line">
                  <a:avLst/>
                </a:prstGeom>
                <a:noFill/>
                <a:ln w="6350">
                  <a:solidFill>
                    <a:srgbClr val="000000"/>
                  </a:solidFill>
                  <a:round/>
                  <a:headEnd/>
                  <a:tailEnd/>
                </a:ln>
              </p:spPr>
              <p:txBody>
                <a:bodyPr/>
                <a:lstStyle/>
                <a:p>
                  <a:endParaRPr lang="en-US"/>
                </a:p>
              </p:txBody>
            </p:sp>
            <p:sp>
              <p:nvSpPr>
                <p:cNvPr id="218" name="Line 13"/>
                <p:cNvSpPr>
                  <a:spLocks noChangeShapeType="1"/>
                </p:cNvSpPr>
                <p:nvPr/>
              </p:nvSpPr>
              <p:spPr bwMode="auto">
                <a:xfrm flipH="1" flipV="1">
                  <a:off x="2237" y="2253"/>
                  <a:ext cx="84" cy="30"/>
                </a:xfrm>
                <a:prstGeom prst="line">
                  <a:avLst/>
                </a:prstGeom>
                <a:noFill/>
                <a:ln w="6350">
                  <a:solidFill>
                    <a:srgbClr val="000000"/>
                  </a:solidFill>
                  <a:round/>
                  <a:headEnd/>
                  <a:tailEnd/>
                </a:ln>
              </p:spPr>
              <p:txBody>
                <a:bodyPr/>
                <a:lstStyle/>
                <a:p>
                  <a:endParaRPr lang="en-US"/>
                </a:p>
              </p:txBody>
            </p:sp>
            <p:sp>
              <p:nvSpPr>
                <p:cNvPr id="219" name="Line 14"/>
                <p:cNvSpPr>
                  <a:spLocks noChangeShapeType="1"/>
                </p:cNvSpPr>
                <p:nvPr/>
              </p:nvSpPr>
              <p:spPr bwMode="auto">
                <a:xfrm>
                  <a:off x="2311" y="2217"/>
                  <a:ext cx="10" cy="66"/>
                </a:xfrm>
                <a:prstGeom prst="line">
                  <a:avLst/>
                </a:prstGeom>
                <a:noFill/>
                <a:ln w="6350">
                  <a:solidFill>
                    <a:srgbClr val="000000"/>
                  </a:solidFill>
                  <a:round/>
                  <a:headEnd/>
                  <a:tailEnd/>
                </a:ln>
              </p:spPr>
              <p:txBody>
                <a:bodyPr/>
                <a:lstStyle/>
                <a:p>
                  <a:endParaRPr lang="en-US"/>
                </a:p>
              </p:txBody>
            </p:sp>
            <p:sp>
              <p:nvSpPr>
                <p:cNvPr id="220" name="Line 15"/>
                <p:cNvSpPr>
                  <a:spLocks noChangeShapeType="1"/>
                </p:cNvSpPr>
                <p:nvPr/>
              </p:nvSpPr>
              <p:spPr bwMode="auto">
                <a:xfrm flipH="1">
                  <a:off x="2242" y="2283"/>
                  <a:ext cx="79" cy="40"/>
                </a:xfrm>
                <a:prstGeom prst="line">
                  <a:avLst/>
                </a:prstGeom>
                <a:noFill/>
                <a:ln w="6350">
                  <a:solidFill>
                    <a:srgbClr val="000000"/>
                  </a:solidFill>
                  <a:round/>
                  <a:headEnd/>
                  <a:tailEnd/>
                </a:ln>
              </p:spPr>
              <p:txBody>
                <a:bodyPr/>
                <a:lstStyle/>
                <a:p>
                  <a:endParaRPr lang="en-US"/>
                </a:p>
              </p:txBody>
            </p:sp>
            <p:sp>
              <p:nvSpPr>
                <p:cNvPr id="221" name="Line 16"/>
                <p:cNvSpPr>
                  <a:spLocks noChangeShapeType="1"/>
                </p:cNvSpPr>
                <p:nvPr/>
              </p:nvSpPr>
              <p:spPr bwMode="auto">
                <a:xfrm flipH="1" flipV="1">
                  <a:off x="2235" y="2252"/>
                  <a:ext cx="8" cy="71"/>
                </a:xfrm>
                <a:prstGeom prst="line">
                  <a:avLst/>
                </a:prstGeom>
                <a:noFill/>
                <a:ln w="6350">
                  <a:solidFill>
                    <a:srgbClr val="000000"/>
                  </a:solidFill>
                  <a:round/>
                  <a:headEnd/>
                  <a:tailEnd/>
                </a:ln>
              </p:spPr>
              <p:txBody>
                <a:bodyPr/>
                <a:lstStyle/>
                <a:p>
                  <a:endParaRPr lang="en-US"/>
                </a:p>
              </p:txBody>
            </p:sp>
          </p:grpSp>
          <p:grpSp>
            <p:nvGrpSpPr>
              <p:cNvPr id="176" name="Group 17"/>
              <p:cNvGrpSpPr>
                <a:grpSpLocks/>
              </p:cNvGrpSpPr>
              <p:nvPr/>
            </p:nvGrpSpPr>
            <p:grpSpPr bwMode="auto">
              <a:xfrm>
                <a:off x="2145" y="2190"/>
                <a:ext cx="215" cy="118"/>
                <a:chOff x="2145" y="2190"/>
                <a:chExt cx="215" cy="118"/>
              </a:xfrm>
            </p:grpSpPr>
            <p:sp>
              <p:nvSpPr>
                <p:cNvPr id="215" name="Line 18"/>
                <p:cNvSpPr>
                  <a:spLocks noChangeShapeType="1"/>
                </p:cNvSpPr>
                <p:nvPr/>
              </p:nvSpPr>
              <p:spPr bwMode="auto">
                <a:xfrm flipV="1">
                  <a:off x="2147" y="2190"/>
                  <a:ext cx="213" cy="118"/>
                </a:xfrm>
                <a:prstGeom prst="line">
                  <a:avLst/>
                </a:prstGeom>
                <a:noFill/>
                <a:ln w="12700">
                  <a:solidFill>
                    <a:srgbClr val="BFBFBF"/>
                  </a:solidFill>
                  <a:round/>
                  <a:headEnd/>
                  <a:tailEnd/>
                </a:ln>
              </p:spPr>
              <p:txBody>
                <a:bodyPr/>
                <a:lstStyle/>
                <a:p>
                  <a:endParaRPr lang="en-US"/>
                </a:p>
              </p:txBody>
            </p:sp>
            <p:sp>
              <p:nvSpPr>
                <p:cNvPr id="216" name="Line 19"/>
                <p:cNvSpPr>
                  <a:spLocks noChangeShapeType="1"/>
                </p:cNvSpPr>
                <p:nvPr/>
              </p:nvSpPr>
              <p:spPr bwMode="auto">
                <a:xfrm flipV="1">
                  <a:off x="2145" y="2190"/>
                  <a:ext cx="215" cy="118"/>
                </a:xfrm>
                <a:prstGeom prst="line">
                  <a:avLst/>
                </a:prstGeom>
                <a:noFill/>
                <a:ln w="3175">
                  <a:solidFill>
                    <a:srgbClr val="000000"/>
                  </a:solidFill>
                  <a:round/>
                  <a:headEnd/>
                  <a:tailEnd/>
                </a:ln>
              </p:spPr>
              <p:txBody>
                <a:bodyPr/>
                <a:lstStyle/>
                <a:p>
                  <a:endParaRPr lang="en-US"/>
                </a:p>
              </p:txBody>
            </p:sp>
          </p:grpSp>
          <p:grpSp>
            <p:nvGrpSpPr>
              <p:cNvPr id="177" name="Group 20"/>
              <p:cNvGrpSpPr>
                <a:grpSpLocks/>
              </p:cNvGrpSpPr>
              <p:nvPr/>
            </p:nvGrpSpPr>
            <p:grpSpPr bwMode="auto">
              <a:xfrm>
                <a:off x="2143" y="2124"/>
                <a:ext cx="163" cy="119"/>
                <a:chOff x="2143" y="2124"/>
                <a:chExt cx="163" cy="119"/>
              </a:xfrm>
            </p:grpSpPr>
            <p:grpSp>
              <p:nvGrpSpPr>
                <p:cNvPr id="208" name="Group 21"/>
                <p:cNvGrpSpPr>
                  <a:grpSpLocks/>
                </p:cNvGrpSpPr>
                <p:nvPr/>
              </p:nvGrpSpPr>
              <p:grpSpPr bwMode="auto">
                <a:xfrm>
                  <a:off x="2143" y="2124"/>
                  <a:ext cx="163" cy="119"/>
                  <a:chOff x="2143" y="2124"/>
                  <a:chExt cx="163" cy="119"/>
                </a:xfrm>
              </p:grpSpPr>
              <p:sp>
                <p:nvSpPr>
                  <p:cNvPr id="212" name="Freeform 22"/>
                  <p:cNvSpPr>
                    <a:spLocks/>
                  </p:cNvSpPr>
                  <p:nvPr/>
                </p:nvSpPr>
                <p:spPr bwMode="auto">
                  <a:xfrm>
                    <a:off x="2143" y="2124"/>
                    <a:ext cx="129" cy="119"/>
                  </a:xfrm>
                  <a:custGeom>
                    <a:avLst/>
                    <a:gdLst>
                      <a:gd name="T0" fmla="*/ 0 w 645"/>
                      <a:gd name="T1" fmla="*/ 0 h 595"/>
                      <a:gd name="T2" fmla="*/ 0 w 645"/>
                      <a:gd name="T3" fmla="*/ 0 h 595"/>
                      <a:gd name="T4" fmla="*/ 0 w 645"/>
                      <a:gd name="T5" fmla="*/ 0 h 595"/>
                      <a:gd name="T6" fmla="*/ 0 w 645"/>
                      <a:gd name="T7" fmla="*/ 0 h 595"/>
                      <a:gd name="T8" fmla="*/ 0 w 645"/>
                      <a:gd name="T9" fmla="*/ 0 h 595"/>
                      <a:gd name="T10" fmla="*/ 0 60000 65536"/>
                      <a:gd name="T11" fmla="*/ 0 60000 65536"/>
                      <a:gd name="T12" fmla="*/ 0 60000 65536"/>
                      <a:gd name="T13" fmla="*/ 0 60000 65536"/>
                      <a:gd name="T14" fmla="*/ 0 60000 65536"/>
                      <a:gd name="T15" fmla="*/ 0 w 645"/>
                      <a:gd name="T16" fmla="*/ 0 h 595"/>
                      <a:gd name="T17" fmla="*/ 645 w 645"/>
                      <a:gd name="T18" fmla="*/ 595 h 595"/>
                    </a:gdLst>
                    <a:ahLst/>
                    <a:cxnLst>
                      <a:cxn ang="T10">
                        <a:pos x="T0" y="T1"/>
                      </a:cxn>
                      <a:cxn ang="T11">
                        <a:pos x="T2" y="T3"/>
                      </a:cxn>
                      <a:cxn ang="T12">
                        <a:pos x="T4" y="T5"/>
                      </a:cxn>
                      <a:cxn ang="T13">
                        <a:pos x="T6" y="T7"/>
                      </a:cxn>
                      <a:cxn ang="T14">
                        <a:pos x="T8" y="T9"/>
                      </a:cxn>
                    </a:cxnLst>
                    <a:rect l="T15" t="T16" r="T17" b="T18"/>
                    <a:pathLst>
                      <a:path w="645" h="595">
                        <a:moveTo>
                          <a:pt x="0" y="280"/>
                        </a:moveTo>
                        <a:lnTo>
                          <a:pt x="467" y="0"/>
                        </a:lnTo>
                        <a:lnTo>
                          <a:pt x="645" y="316"/>
                        </a:lnTo>
                        <a:lnTo>
                          <a:pt x="182" y="595"/>
                        </a:lnTo>
                        <a:lnTo>
                          <a:pt x="0" y="280"/>
                        </a:lnTo>
                        <a:close/>
                      </a:path>
                    </a:pathLst>
                  </a:custGeom>
                  <a:solidFill>
                    <a:srgbClr val="BFDFFF"/>
                  </a:solidFill>
                  <a:ln w="3175">
                    <a:solidFill>
                      <a:srgbClr val="000000"/>
                    </a:solidFill>
                    <a:round/>
                    <a:headEnd/>
                    <a:tailEnd/>
                  </a:ln>
                </p:spPr>
                <p:txBody>
                  <a:bodyPr/>
                  <a:lstStyle/>
                  <a:p>
                    <a:endParaRPr lang="en-US"/>
                  </a:p>
                </p:txBody>
              </p:sp>
              <p:sp>
                <p:nvSpPr>
                  <p:cNvPr id="213" name="Freeform 23"/>
                  <p:cNvSpPr>
                    <a:spLocks/>
                  </p:cNvSpPr>
                  <p:nvPr/>
                </p:nvSpPr>
                <p:spPr bwMode="auto">
                  <a:xfrm>
                    <a:off x="2236" y="2124"/>
                    <a:ext cx="70" cy="71"/>
                  </a:xfrm>
                  <a:custGeom>
                    <a:avLst/>
                    <a:gdLst>
                      <a:gd name="T0" fmla="*/ 0 w 349"/>
                      <a:gd name="T1" fmla="*/ 0 h 354"/>
                      <a:gd name="T2" fmla="*/ 0 w 349"/>
                      <a:gd name="T3" fmla="*/ 0 h 354"/>
                      <a:gd name="T4" fmla="*/ 0 w 349"/>
                      <a:gd name="T5" fmla="*/ 0 h 354"/>
                      <a:gd name="T6" fmla="*/ 0 w 349"/>
                      <a:gd name="T7" fmla="*/ 0 h 354"/>
                      <a:gd name="T8" fmla="*/ 0 w 349"/>
                      <a:gd name="T9" fmla="*/ 0 h 354"/>
                      <a:gd name="T10" fmla="*/ 0 60000 65536"/>
                      <a:gd name="T11" fmla="*/ 0 60000 65536"/>
                      <a:gd name="T12" fmla="*/ 0 60000 65536"/>
                      <a:gd name="T13" fmla="*/ 0 60000 65536"/>
                      <a:gd name="T14" fmla="*/ 0 60000 65536"/>
                      <a:gd name="T15" fmla="*/ 0 w 349"/>
                      <a:gd name="T16" fmla="*/ 0 h 354"/>
                      <a:gd name="T17" fmla="*/ 349 w 349"/>
                      <a:gd name="T18" fmla="*/ 354 h 354"/>
                    </a:gdLst>
                    <a:ahLst/>
                    <a:cxnLst>
                      <a:cxn ang="T10">
                        <a:pos x="T0" y="T1"/>
                      </a:cxn>
                      <a:cxn ang="T11">
                        <a:pos x="T2" y="T3"/>
                      </a:cxn>
                      <a:cxn ang="T12">
                        <a:pos x="T4" y="T5"/>
                      </a:cxn>
                      <a:cxn ang="T13">
                        <a:pos x="T6" y="T7"/>
                      </a:cxn>
                      <a:cxn ang="T14">
                        <a:pos x="T8" y="T9"/>
                      </a:cxn>
                    </a:cxnLst>
                    <a:rect l="T15" t="T16" r="T17" b="T18"/>
                    <a:pathLst>
                      <a:path w="349" h="354">
                        <a:moveTo>
                          <a:pt x="0" y="0"/>
                        </a:moveTo>
                        <a:lnTo>
                          <a:pt x="257" y="185"/>
                        </a:lnTo>
                        <a:lnTo>
                          <a:pt x="349" y="354"/>
                        </a:lnTo>
                        <a:lnTo>
                          <a:pt x="178" y="315"/>
                        </a:lnTo>
                        <a:lnTo>
                          <a:pt x="0" y="0"/>
                        </a:lnTo>
                        <a:close/>
                      </a:path>
                    </a:pathLst>
                  </a:custGeom>
                  <a:solidFill>
                    <a:srgbClr val="BFBFBF"/>
                  </a:solidFill>
                  <a:ln w="3175">
                    <a:solidFill>
                      <a:srgbClr val="000000"/>
                    </a:solidFill>
                    <a:round/>
                    <a:headEnd/>
                    <a:tailEnd/>
                  </a:ln>
                </p:spPr>
                <p:txBody>
                  <a:bodyPr/>
                  <a:lstStyle/>
                  <a:p>
                    <a:endParaRPr lang="en-US"/>
                  </a:p>
                </p:txBody>
              </p:sp>
              <p:sp>
                <p:nvSpPr>
                  <p:cNvPr id="214" name="Freeform 24"/>
                  <p:cNvSpPr>
                    <a:spLocks/>
                  </p:cNvSpPr>
                  <p:nvPr/>
                </p:nvSpPr>
                <p:spPr bwMode="auto">
                  <a:xfrm>
                    <a:off x="2180" y="2187"/>
                    <a:ext cx="126" cy="56"/>
                  </a:xfrm>
                  <a:custGeom>
                    <a:avLst/>
                    <a:gdLst>
                      <a:gd name="T0" fmla="*/ 0 w 630"/>
                      <a:gd name="T1" fmla="*/ 0 h 279"/>
                      <a:gd name="T2" fmla="*/ 0 w 630"/>
                      <a:gd name="T3" fmla="*/ 0 h 279"/>
                      <a:gd name="T4" fmla="*/ 0 w 630"/>
                      <a:gd name="T5" fmla="*/ 0 h 279"/>
                      <a:gd name="T6" fmla="*/ 0 w 630"/>
                      <a:gd name="T7" fmla="*/ 0 h 279"/>
                      <a:gd name="T8" fmla="*/ 0 w 630"/>
                      <a:gd name="T9" fmla="*/ 0 h 279"/>
                      <a:gd name="T10" fmla="*/ 0 60000 65536"/>
                      <a:gd name="T11" fmla="*/ 0 60000 65536"/>
                      <a:gd name="T12" fmla="*/ 0 60000 65536"/>
                      <a:gd name="T13" fmla="*/ 0 60000 65536"/>
                      <a:gd name="T14" fmla="*/ 0 60000 65536"/>
                      <a:gd name="T15" fmla="*/ 0 w 630"/>
                      <a:gd name="T16" fmla="*/ 0 h 279"/>
                      <a:gd name="T17" fmla="*/ 630 w 630"/>
                      <a:gd name="T18" fmla="*/ 279 h 279"/>
                    </a:gdLst>
                    <a:ahLst/>
                    <a:cxnLst>
                      <a:cxn ang="T10">
                        <a:pos x="T0" y="T1"/>
                      </a:cxn>
                      <a:cxn ang="T11">
                        <a:pos x="T2" y="T3"/>
                      </a:cxn>
                      <a:cxn ang="T12">
                        <a:pos x="T4" y="T5"/>
                      </a:cxn>
                      <a:cxn ang="T13">
                        <a:pos x="T6" y="T7"/>
                      </a:cxn>
                      <a:cxn ang="T14">
                        <a:pos x="T8" y="T9"/>
                      </a:cxn>
                    </a:cxnLst>
                    <a:rect l="T15" t="T16" r="T17" b="T18"/>
                    <a:pathLst>
                      <a:path w="630" h="279">
                        <a:moveTo>
                          <a:pt x="0" y="279"/>
                        </a:moveTo>
                        <a:lnTo>
                          <a:pt x="462" y="0"/>
                        </a:lnTo>
                        <a:lnTo>
                          <a:pt x="630" y="36"/>
                        </a:lnTo>
                        <a:lnTo>
                          <a:pt x="280" y="229"/>
                        </a:lnTo>
                        <a:lnTo>
                          <a:pt x="0" y="279"/>
                        </a:lnTo>
                        <a:close/>
                      </a:path>
                    </a:pathLst>
                  </a:custGeom>
                  <a:solidFill>
                    <a:srgbClr val="9F9F9F"/>
                  </a:solidFill>
                  <a:ln w="3175">
                    <a:solidFill>
                      <a:srgbClr val="000000"/>
                    </a:solidFill>
                    <a:round/>
                    <a:headEnd/>
                    <a:tailEnd/>
                  </a:ln>
                </p:spPr>
                <p:txBody>
                  <a:bodyPr/>
                  <a:lstStyle/>
                  <a:p>
                    <a:endParaRPr lang="en-US"/>
                  </a:p>
                </p:txBody>
              </p:sp>
            </p:grpSp>
            <p:grpSp>
              <p:nvGrpSpPr>
                <p:cNvPr id="209" name="Group 25"/>
                <p:cNvGrpSpPr>
                  <a:grpSpLocks/>
                </p:cNvGrpSpPr>
                <p:nvPr/>
              </p:nvGrpSpPr>
              <p:grpSpPr bwMode="auto">
                <a:xfrm>
                  <a:off x="2170" y="2152"/>
                  <a:ext cx="70" cy="53"/>
                  <a:chOff x="2170" y="2152"/>
                  <a:chExt cx="70" cy="53"/>
                </a:xfrm>
              </p:grpSpPr>
              <p:sp>
                <p:nvSpPr>
                  <p:cNvPr id="210" name="Oval 26"/>
                  <p:cNvSpPr>
                    <a:spLocks noChangeArrowheads="1"/>
                  </p:cNvSpPr>
                  <p:nvPr/>
                </p:nvSpPr>
                <p:spPr bwMode="auto">
                  <a:xfrm>
                    <a:off x="2170" y="2172"/>
                    <a:ext cx="33" cy="33"/>
                  </a:xfrm>
                  <a:prstGeom prst="ellipse">
                    <a:avLst/>
                  </a:prstGeom>
                  <a:solidFill>
                    <a:srgbClr val="3F7FFF"/>
                  </a:solidFill>
                  <a:ln w="3175">
                    <a:solidFill>
                      <a:srgbClr val="000000"/>
                    </a:solidFill>
                    <a:round/>
                    <a:headEnd/>
                    <a:tailEnd/>
                  </a:ln>
                </p:spPr>
                <p:txBody>
                  <a:bodyPr/>
                  <a:lstStyle/>
                  <a:p>
                    <a:endParaRPr lang="en-US"/>
                  </a:p>
                </p:txBody>
              </p:sp>
              <p:sp>
                <p:nvSpPr>
                  <p:cNvPr id="211" name="Oval 27"/>
                  <p:cNvSpPr>
                    <a:spLocks noChangeArrowheads="1"/>
                  </p:cNvSpPr>
                  <p:nvPr/>
                </p:nvSpPr>
                <p:spPr bwMode="auto">
                  <a:xfrm>
                    <a:off x="2207" y="2152"/>
                    <a:ext cx="33" cy="33"/>
                  </a:xfrm>
                  <a:prstGeom prst="ellipse">
                    <a:avLst/>
                  </a:prstGeom>
                  <a:solidFill>
                    <a:srgbClr val="3F7FFF"/>
                  </a:solidFill>
                  <a:ln w="3175">
                    <a:solidFill>
                      <a:srgbClr val="000000"/>
                    </a:solidFill>
                    <a:round/>
                    <a:headEnd/>
                    <a:tailEnd/>
                  </a:ln>
                </p:spPr>
                <p:txBody>
                  <a:bodyPr/>
                  <a:lstStyle/>
                  <a:p>
                    <a:endParaRPr lang="en-US"/>
                  </a:p>
                </p:txBody>
              </p:sp>
            </p:grpSp>
          </p:grpSp>
          <p:grpSp>
            <p:nvGrpSpPr>
              <p:cNvPr id="178" name="Group 28"/>
              <p:cNvGrpSpPr>
                <a:grpSpLocks/>
              </p:cNvGrpSpPr>
              <p:nvPr/>
            </p:nvGrpSpPr>
            <p:grpSpPr bwMode="auto">
              <a:xfrm>
                <a:off x="1922" y="2236"/>
                <a:ext cx="271" cy="245"/>
                <a:chOff x="1922" y="2236"/>
                <a:chExt cx="271" cy="245"/>
              </a:xfrm>
            </p:grpSpPr>
            <p:sp>
              <p:nvSpPr>
                <p:cNvPr id="195" name="Freeform 29"/>
                <p:cNvSpPr>
                  <a:spLocks/>
                </p:cNvSpPr>
                <p:nvPr/>
              </p:nvSpPr>
              <p:spPr bwMode="auto">
                <a:xfrm>
                  <a:off x="1922" y="2236"/>
                  <a:ext cx="271" cy="245"/>
                </a:xfrm>
                <a:custGeom>
                  <a:avLst/>
                  <a:gdLst>
                    <a:gd name="T0" fmla="*/ 0 w 1353"/>
                    <a:gd name="T1" fmla="*/ 0 h 1226"/>
                    <a:gd name="T2" fmla="*/ 0 w 1353"/>
                    <a:gd name="T3" fmla="*/ 0 h 1226"/>
                    <a:gd name="T4" fmla="*/ 0 w 1353"/>
                    <a:gd name="T5" fmla="*/ 0 h 1226"/>
                    <a:gd name="T6" fmla="*/ 0 w 1353"/>
                    <a:gd name="T7" fmla="*/ 0 h 1226"/>
                    <a:gd name="T8" fmla="*/ 0 w 1353"/>
                    <a:gd name="T9" fmla="*/ 0 h 1226"/>
                    <a:gd name="T10" fmla="*/ 0 60000 65536"/>
                    <a:gd name="T11" fmla="*/ 0 60000 65536"/>
                    <a:gd name="T12" fmla="*/ 0 60000 65536"/>
                    <a:gd name="T13" fmla="*/ 0 60000 65536"/>
                    <a:gd name="T14" fmla="*/ 0 60000 65536"/>
                    <a:gd name="T15" fmla="*/ 0 w 1353"/>
                    <a:gd name="T16" fmla="*/ 0 h 1226"/>
                    <a:gd name="T17" fmla="*/ 1353 w 1353"/>
                    <a:gd name="T18" fmla="*/ 1226 h 1226"/>
                  </a:gdLst>
                  <a:ahLst/>
                  <a:cxnLst>
                    <a:cxn ang="T10">
                      <a:pos x="T0" y="T1"/>
                    </a:cxn>
                    <a:cxn ang="T11">
                      <a:pos x="T2" y="T3"/>
                    </a:cxn>
                    <a:cxn ang="T12">
                      <a:pos x="T4" y="T5"/>
                    </a:cxn>
                    <a:cxn ang="T13">
                      <a:pos x="T6" y="T7"/>
                    </a:cxn>
                    <a:cxn ang="T14">
                      <a:pos x="T8" y="T9"/>
                    </a:cxn>
                  </a:cxnLst>
                  <a:rect l="T15" t="T16" r="T17" b="T18"/>
                  <a:pathLst>
                    <a:path w="1353" h="1226">
                      <a:moveTo>
                        <a:pt x="0" y="569"/>
                      </a:moveTo>
                      <a:lnTo>
                        <a:pt x="968" y="0"/>
                      </a:lnTo>
                      <a:lnTo>
                        <a:pt x="1353" y="657"/>
                      </a:lnTo>
                      <a:lnTo>
                        <a:pt x="385" y="1226"/>
                      </a:lnTo>
                      <a:lnTo>
                        <a:pt x="0" y="569"/>
                      </a:lnTo>
                      <a:close/>
                    </a:path>
                  </a:pathLst>
                </a:custGeom>
                <a:solidFill>
                  <a:srgbClr val="7F7F7F"/>
                </a:solidFill>
                <a:ln w="3175">
                  <a:solidFill>
                    <a:srgbClr val="000000"/>
                  </a:solidFill>
                  <a:round/>
                  <a:headEnd/>
                  <a:tailEnd/>
                </a:ln>
              </p:spPr>
              <p:txBody>
                <a:bodyPr/>
                <a:lstStyle/>
                <a:p>
                  <a:endParaRPr lang="en-US"/>
                </a:p>
              </p:txBody>
            </p:sp>
            <p:grpSp>
              <p:nvGrpSpPr>
                <p:cNvPr id="196" name="Group 30"/>
                <p:cNvGrpSpPr>
                  <a:grpSpLocks/>
                </p:cNvGrpSpPr>
                <p:nvPr/>
              </p:nvGrpSpPr>
              <p:grpSpPr bwMode="auto">
                <a:xfrm>
                  <a:off x="1939" y="2256"/>
                  <a:ext cx="236" cy="205"/>
                  <a:chOff x="1939" y="2256"/>
                  <a:chExt cx="236" cy="205"/>
                </a:xfrm>
              </p:grpSpPr>
              <p:grpSp>
                <p:nvGrpSpPr>
                  <p:cNvPr id="197" name="Group 31"/>
                  <p:cNvGrpSpPr>
                    <a:grpSpLocks/>
                  </p:cNvGrpSpPr>
                  <p:nvPr/>
                </p:nvGrpSpPr>
                <p:grpSpPr bwMode="auto">
                  <a:xfrm>
                    <a:off x="1956" y="2256"/>
                    <a:ext cx="204" cy="205"/>
                    <a:chOff x="1956" y="2256"/>
                    <a:chExt cx="204" cy="205"/>
                  </a:xfrm>
                </p:grpSpPr>
                <p:sp>
                  <p:nvSpPr>
                    <p:cNvPr id="203" name="Line 32"/>
                    <p:cNvSpPr>
                      <a:spLocks noChangeShapeType="1"/>
                    </p:cNvSpPr>
                    <p:nvPr/>
                  </p:nvSpPr>
                  <p:spPr bwMode="auto">
                    <a:xfrm>
                      <a:off x="2084" y="2256"/>
                      <a:ext cx="76" cy="131"/>
                    </a:xfrm>
                    <a:prstGeom prst="line">
                      <a:avLst/>
                    </a:prstGeom>
                    <a:noFill/>
                    <a:ln w="3175">
                      <a:solidFill>
                        <a:srgbClr val="000000"/>
                      </a:solidFill>
                      <a:round/>
                      <a:headEnd/>
                      <a:tailEnd/>
                    </a:ln>
                  </p:spPr>
                  <p:txBody>
                    <a:bodyPr/>
                    <a:lstStyle/>
                    <a:p>
                      <a:endParaRPr lang="en-US"/>
                    </a:p>
                  </p:txBody>
                </p:sp>
                <p:sp>
                  <p:nvSpPr>
                    <p:cNvPr id="204" name="Line 33"/>
                    <p:cNvSpPr>
                      <a:spLocks noChangeShapeType="1"/>
                    </p:cNvSpPr>
                    <p:nvPr/>
                  </p:nvSpPr>
                  <p:spPr bwMode="auto">
                    <a:xfrm>
                      <a:off x="2051" y="2276"/>
                      <a:ext cx="76" cy="129"/>
                    </a:xfrm>
                    <a:prstGeom prst="line">
                      <a:avLst/>
                    </a:prstGeom>
                    <a:noFill/>
                    <a:ln w="3175">
                      <a:solidFill>
                        <a:srgbClr val="000000"/>
                      </a:solidFill>
                      <a:round/>
                      <a:headEnd/>
                      <a:tailEnd/>
                    </a:ln>
                  </p:spPr>
                  <p:txBody>
                    <a:bodyPr/>
                    <a:lstStyle/>
                    <a:p>
                      <a:endParaRPr lang="en-US"/>
                    </a:p>
                  </p:txBody>
                </p:sp>
                <p:sp>
                  <p:nvSpPr>
                    <p:cNvPr id="205" name="Line 34"/>
                    <p:cNvSpPr>
                      <a:spLocks noChangeShapeType="1"/>
                    </p:cNvSpPr>
                    <p:nvPr/>
                  </p:nvSpPr>
                  <p:spPr bwMode="auto">
                    <a:xfrm>
                      <a:off x="2019" y="2294"/>
                      <a:ext cx="77" cy="130"/>
                    </a:xfrm>
                    <a:prstGeom prst="line">
                      <a:avLst/>
                    </a:prstGeom>
                    <a:noFill/>
                    <a:ln w="3175">
                      <a:solidFill>
                        <a:srgbClr val="000000"/>
                      </a:solidFill>
                      <a:round/>
                      <a:headEnd/>
                      <a:tailEnd/>
                    </a:ln>
                  </p:spPr>
                  <p:txBody>
                    <a:bodyPr/>
                    <a:lstStyle/>
                    <a:p>
                      <a:endParaRPr lang="en-US"/>
                    </a:p>
                  </p:txBody>
                </p:sp>
                <p:sp>
                  <p:nvSpPr>
                    <p:cNvPr id="206" name="Line 35"/>
                    <p:cNvSpPr>
                      <a:spLocks noChangeShapeType="1"/>
                    </p:cNvSpPr>
                    <p:nvPr/>
                  </p:nvSpPr>
                  <p:spPr bwMode="auto">
                    <a:xfrm>
                      <a:off x="1987" y="2311"/>
                      <a:ext cx="77" cy="132"/>
                    </a:xfrm>
                    <a:prstGeom prst="line">
                      <a:avLst/>
                    </a:prstGeom>
                    <a:noFill/>
                    <a:ln w="3175">
                      <a:solidFill>
                        <a:srgbClr val="000000"/>
                      </a:solidFill>
                      <a:round/>
                      <a:headEnd/>
                      <a:tailEnd/>
                    </a:ln>
                  </p:spPr>
                  <p:txBody>
                    <a:bodyPr/>
                    <a:lstStyle/>
                    <a:p>
                      <a:endParaRPr lang="en-US"/>
                    </a:p>
                  </p:txBody>
                </p:sp>
                <p:sp>
                  <p:nvSpPr>
                    <p:cNvPr id="207" name="Line 36"/>
                    <p:cNvSpPr>
                      <a:spLocks noChangeShapeType="1"/>
                    </p:cNvSpPr>
                    <p:nvPr/>
                  </p:nvSpPr>
                  <p:spPr bwMode="auto">
                    <a:xfrm>
                      <a:off x="1956" y="2331"/>
                      <a:ext cx="75" cy="130"/>
                    </a:xfrm>
                    <a:prstGeom prst="line">
                      <a:avLst/>
                    </a:prstGeom>
                    <a:noFill/>
                    <a:ln w="3175">
                      <a:solidFill>
                        <a:srgbClr val="000000"/>
                      </a:solidFill>
                      <a:round/>
                      <a:headEnd/>
                      <a:tailEnd/>
                    </a:ln>
                  </p:spPr>
                  <p:txBody>
                    <a:bodyPr/>
                    <a:lstStyle/>
                    <a:p>
                      <a:endParaRPr lang="en-US"/>
                    </a:p>
                  </p:txBody>
                </p:sp>
              </p:grpSp>
              <p:grpSp>
                <p:nvGrpSpPr>
                  <p:cNvPr id="198" name="Group 37"/>
                  <p:cNvGrpSpPr>
                    <a:grpSpLocks/>
                  </p:cNvGrpSpPr>
                  <p:nvPr/>
                </p:nvGrpSpPr>
                <p:grpSpPr bwMode="auto">
                  <a:xfrm>
                    <a:off x="1939" y="2264"/>
                    <a:ext cx="236" cy="189"/>
                    <a:chOff x="1939" y="2264"/>
                    <a:chExt cx="236" cy="189"/>
                  </a:xfrm>
                </p:grpSpPr>
                <p:sp>
                  <p:nvSpPr>
                    <p:cNvPr id="199" name="Line 38"/>
                    <p:cNvSpPr>
                      <a:spLocks noChangeShapeType="1"/>
                    </p:cNvSpPr>
                    <p:nvPr/>
                  </p:nvSpPr>
                  <p:spPr bwMode="auto">
                    <a:xfrm flipV="1">
                      <a:off x="1939" y="2264"/>
                      <a:ext cx="192" cy="111"/>
                    </a:xfrm>
                    <a:prstGeom prst="line">
                      <a:avLst/>
                    </a:prstGeom>
                    <a:noFill/>
                    <a:ln w="3175">
                      <a:solidFill>
                        <a:srgbClr val="000000"/>
                      </a:solidFill>
                      <a:round/>
                      <a:headEnd/>
                      <a:tailEnd/>
                    </a:ln>
                  </p:spPr>
                  <p:txBody>
                    <a:bodyPr/>
                    <a:lstStyle/>
                    <a:p>
                      <a:endParaRPr lang="en-US"/>
                    </a:p>
                  </p:txBody>
                </p:sp>
                <p:sp>
                  <p:nvSpPr>
                    <p:cNvPr id="200" name="Line 39"/>
                    <p:cNvSpPr>
                      <a:spLocks noChangeShapeType="1"/>
                    </p:cNvSpPr>
                    <p:nvPr/>
                  </p:nvSpPr>
                  <p:spPr bwMode="auto">
                    <a:xfrm flipV="1">
                      <a:off x="1955" y="2289"/>
                      <a:ext cx="189" cy="112"/>
                    </a:xfrm>
                    <a:prstGeom prst="line">
                      <a:avLst/>
                    </a:prstGeom>
                    <a:noFill/>
                    <a:ln w="3175">
                      <a:solidFill>
                        <a:srgbClr val="000000"/>
                      </a:solidFill>
                      <a:round/>
                      <a:headEnd/>
                      <a:tailEnd/>
                    </a:ln>
                  </p:spPr>
                  <p:txBody>
                    <a:bodyPr/>
                    <a:lstStyle/>
                    <a:p>
                      <a:endParaRPr lang="en-US"/>
                    </a:p>
                  </p:txBody>
                </p:sp>
                <p:sp>
                  <p:nvSpPr>
                    <p:cNvPr id="201" name="Line 40"/>
                    <p:cNvSpPr>
                      <a:spLocks noChangeShapeType="1"/>
                    </p:cNvSpPr>
                    <p:nvPr/>
                  </p:nvSpPr>
                  <p:spPr bwMode="auto">
                    <a:xfrm flipV="1">
                      <a:off x="1969" y="2315"/>
                      <a:ext cx="192" cy="112"/>
                    </a:xfrm>
                    <a:prstGeom prst="line">
                      <a:avLst/>
                    </a:prstGeom>
                    <a:noFill/>
                    <a:ln w="3175">
                      <a:solidFill>
                        <a:srgbClr val="000000"/>
                      </a:solidFill>
                      <a:round/>
                      <a:headEnd/>
                      <a:tailEnd/>
                    </a:ln>
                  </p:spPr>
                  <p:txBody>
                    <a:bodyPr/>
                    <a:lstStyle/>
                    <a:p>
                      <a:endParaRPr lang="en-US"/>
                    </a:p>
                  </p:txBody>
                </p:sp>
                <p:sp>
                  <p:nvSpPr>
                    <p:cNvPr id="202" name="Line 41"/>
                    <p:cNvSpPr>
                      <a:spLocks noChangeShapeType="1"/>
                    </p:cNvSpPr>
                    <p:nvPr/>
                  </p:nvSpPr>
                  <p:spPr bwMode="auto">
                    <a:xfrm flipV="1">
                      <a:off x="1984" y="2341"/>
                      <a:ext cx="191" cy="112"/>
                    </a:xfrm>
                    <a:prstGeom prst="line">
                      <a:avLst/>
                    </a:prstGeom>
                    <a:noFill/>
                    <a:ln w="3175">
                      <a:solidFill>
                        <a:srgbClr val="000000"/>
                      </a:solidFill>
                      <a:round/>
                      <a:headEnd/>
                      <a:tailEnd/>
                    </a:ln>
                  </p:spPr>
                  <p:txBody>
                    <a:bodyPr/>
                    <a:lstStyle/>
                    <a:p>
                      <a:endParaRPr lang="en-US"/>
                    </a:p>
                  </p:txBody>
                </p:sp>
              </p:grpSp>
            </p:grpSp>
          </p:grpSp>
          <p:grpSp>
            <p:nvGrpSpPr>
              <p:cNvPr id="179" name="Group 42"/>
              <p:cNvGrpSpPr>
                <a:grpSpLocks/>
              </p:cNvGrpSpPr>
              <p:nvPr/>
            </p:nvGrpSpPr>
            <p:grpSpPr bwMode="auto">
              <a:xfrm>
                <a:off x="2319" y="2018"/>
                <a:ext cx="271" cy="245"/>
                <a:chOff x="2319" y="2018"/>
                <a:chExt cx="271" cy="245"/>
              </a:xfrm>
            </p:grpSpPr>
            <p:sp>
              <p:nvSpPr>
                <p:cNvPr id="182" name="Freeform 43"/>
                <p:cNvSpPr>
                  <a:spLocks/>
                </p:cNvSpPr>
                <p:nvPr/>
              </p:nvSpPr>
              <p:spPr bwMode="auto">
                <a:xfrm>
                  <a:off x="2319" y="2018"/>
                  <a:ext cx="271" cy="245"/>
                </a:xfrm>
                <a:custGeom>
                  <a:avLst/>
                  <a:gdLst>
                    <a:gd name="T0" fmla="*/ 0 w 1354"/>
                    <a:gd name="T1" fmla="*/ 0 h 1225"/>
                    <a:gd name="T2" fmla="*/ 0 w 1354"/>
                    <a:gd name="T3" fmla="*/ 0 h 1225"/>
                    <a:gd name="T4" fmla="*/ 0 w 1354"/>
                    <a:gd name="T5" fmla="*/ 0 h 1225"/>
                    <a:gd name="T6" fmla="*/ 0 w 1354"/>
                    <a:gd name="T7" fmla="*/ 0 h 1225"/>
                    <a:gd name="T8" fmla="*/ 0 w 1354"/>
                    <a:gd name="T9" fmla="*/ 0 h 1225"/>
                    <a:gd name="T10" fmla="*/ 0 60000 65536"/>
                    <a:gd name="T11" fmla="*/ 0 60000 65536"/>
                    <a:gd name="T12" fmla="*/ 0 60000 65536"/>
                    <a:gd name="T13" fmla="*/ 0 60000 65536"/>
                    <a:gd name="T14" fmla="*/ 0 60000 65536"/>
                    <a:gd name="T15" fmla="*/ 0 w 1354"/>
                    <a:gd name="T16" fmla="*/ 0 h 1225"/>
                    <a:gd name="T17" fmla="*/ 1354 w 1354"/>
                    <a:gd name="T18" fmla="*/ 1225 h 1225"/>
                  </a:gdLst>
                  <a:ahLst/>
                  <a:cxnLst>
                    <a:cxn ang="T10">
                      <a:pos x="T0" y="T1"/>
                    </a:cxn>
                    <a:cxn ang="T11">
                      <a:pos x="T2" y="T3"/>
                    </a:cxn>
                    <a:cxn ang="T12">
                      <a:pos x="T4" y="T5"/>
                    </a:cxn>
                    <a:cxn ang="T13">
                      <a:pos x="T6" y="T7"/>
                    </a:cxn>
                    <a:cxn ang="T14">
                      <a:pos x="T8" y="T9"/>
                    </a:cxn>
                  </a:cxnLst>
                  <a:rect l="T15" t="T16" r="T17" b="T18"/>
                  <a:pathLst>
                    <a:path w="1354" h="1225">
                      <a:moveTo>
                        <a:pt x="0" y="568"/>
                      </a:moveTo>
                      <a:lnTo>
                        <a:pt x="969" y="0"/>
                      </a:lnTo>
                      <a:lnTo>
                        <a:pt x="1354" y="657"/>
                      </a:lnTo>
                      <a:lnTo>
                        <a:pt x="385" y="1225"/>
                      </a:lnTo>
                      <a:lnTo>
                        <a:pt x="0" y="568"/>
                      </a:lnTo>
                      <a:close/>
                    </a:path>
                  </a:pathLst>
                </a:custGeom>
                <a:solidFill>
                  <a:srgbClr val="7F7F7F"/>
                </a:solidFill>
                <a:ln w="3175">
                  <a:solidFill>
                    <a:srgbClr val="000000"/>
                  </a:solidFill>
                  <a:round/>
                  <a:headEnd/>
                  <a:tailEnd/>
                </a:ln>
              </p:spPr>
              <p:txBody>
                <a:bodyPr/>
                <a:lstStyle/>
                <a:p>
                  <a:endParaRPr lang="en-US"/>
                </a:p>
              </p:txBody>
            </p:sp>
            <p:grpSp>
              <p:nvGrpSpPr>
                <p:cNvPr id="183" name="Group 44"/>
                <p:cNvGrpSpPr>
                  <a:grpSpLocks/>
                </p:cNvGrpSpPr>
                <p:nvPr/>
              </p:nvGrpSpPr>
              <p:grpSpPr bwMode="auto">
                <a:xfrm>
                  <a:off x="2336" y="2039"/>
                  <a:ext cx="236" cy="204"/>
                  <a:chOff x="2336" y="2039"/>
                  <a:chExt cx="236" cy="204"/>
                </a:xfrm>
              </p:grpSpPr>
              <p:grpSp>
                <p:nvGrpSpPr>
                  <p:cNvPr id="184" name="Group 45"/>
                  <p:cNvGrpSpPr>
                    <a:grpSpLocks/>
                  </p:cNvGrpSpPr>
                  <p:nvPr/>
                </p:nvGrpSpPr>
                <p:grpSpPr bwMode="auto">
                  <a:xfrm>
                    <a:off x="2353" y="2039"/>
                    <a:ext cx="204" cy="204"/>
                    <a:chOff x="2353" y="2039"/>
                    <a:chExt cx="204" cy="204"/>
                  </a:xfrm>
                </p:grpSpPr>
                <p:sp>
                  <p:nvSpPr>
                    <p:cNvPr id="190" name="Line 46"/>
                    <p:cNvSpPr>
                      <a:spLocks noChangeShapeType="1"/>
                    </p:cNvSpPr>
                    <p:nvPr/>
                  </p:nvSpPr>
                  <p:spPr bwMode="auto">
                    <a:xfrm>
                      <a:off x="2481" y="2039"/>
                      <a:ext cx="76" cy="131"/>
                    </a:xfrm>
                    <a:prstGeom prst="line">
                      <a:avLst/>
                    </a:prstGeom>
                    <a:noFill/>
                    <a:ln w="3175">
                      <a:solidFill>
                        <a:srgbClr val="000000"/>
                      </a:solidFill>
                      <a:round/>
                      <a:headEnd/>
                      <a:tailEnd/>
                    </a:ln>
                  </p:spPr>
                  <p:txBody>
                    <a:bodyPr/>
                    <a:lstStyle/>
                    <a:p>
                      <a:endParaRPr lang="en-US"/>
                    </a:p>
                  </p:txBody>
                </p:sp>
                <p:sp>
                  <p:nvSpPr>
                    <p:cNvPr id="191" name="Line 47"/>
                    <p:cNvSpPr>
                      <a:spLocks noChangeShapeType="1"/>
                    </p:cNvSpPr>
                    <p:nvPr/>
                  </p:nvSpPr>
                  <p:spPr bwMode="auto">
                    <a:xfrm>
                      <a:off x="2448" y="2058"/>
                      <a:ext cx="76" cy="129"/>
                    </a:xfrm>
                    <a:prstGeom prst="line">
                      <a:avLst/>
                    </a:prstGeom>
                    <a:noFill/>
                    <a:ln w="3175">
                      <a:solidFill>
                        <a:srgbClr val="000000"/>
                      </a:solidFill>
                      <a:round/>
                      <a:headEnd/>
                      <a:tailEnd/>
                    </a:ln>
                  </p:spPr>
                  <p:txBody>
                    <a:bodyPr/>
                    <a:lstStyle/>
                    <a:p>
                      <a:endParaRPr lang="en-US"/>
                    </a:p>
                  </p:txBody>
                </p:sp>
                <p:sp>
                  <p:nvSpPr>
                    <p:cNvPr id="192" name="Line 48"/>
                    <p:cNvSpPr>
                      <a:spLocks noChangeShapeType="1"/>
                    </p:cNvSpPr>
                    <p:nvPr/>
                  </p:nvSpPr>
                  <p:spPr bwMode="auto">
                    <a:xfrm>
                      <a:off x="2416" y="2077"/>
                      <a:ext cx="77" cy="129"/>
                    </a:xfrm>
                    <a:prstGeom prst="line">
                      <a:avLst/>
                    </a:prstGeom>
                    <a:noFill/>
                    <a:ln w="3175">
                      <a:solidFill>
                        <a:srgbClr val="000000"/>
                      </a:solidFill>
                      <a:round/>
                      <a:headEnd/>
                      <a:tailEnd/>
                    </a:ln>
                  </p:spPr>
                  <p:txBody>
                    <a:bodyPr/>
                    <a:lstStyle/>
                    <a:p>
                      <a:endParaRPr lang="en-US"/>
                    </a:p>
                  </p:txBody>
                </p:sp>
                <p:sp>
                  <p:nvSpPr>
                    <p:cNvPr id="193" name="Line 49"/>
                    <p:cNvSpPr>
                      <a:spLocks noChangeShapeType="1"/>
                    </p:cNvSpPr>
                    <p:nvPr/>
                  </p:nvSpPr>
                  <p:spPr bwMode="auto">
                    <a:xfrm>
                      <a:off x="2383" y="2093"/>
                      <a:ext cx="78" cy="133"/>
                    </a:xfrm>
                    <a:prstGeom prst="line">
                      <a:avLst/>
                    </a:prstGeom>
                    <a:noFill/>
                    <a:ln w="3175">
                      <a:solidFill>
                        <a:srgbClr val="000000"/>
                      </a:solidFill>
                      <a:round/>
                      <a:headEnd/>
                      <a:tailEnd/>
                    </a:ln>
                  </p:spPr>
                  <p:txBody>
                    <a:bodyPr/>
                    <a:lstStyle/>
                    <a:p>
                      <a:endParaRPr lang="en-US"/>
                    </a:p>
                  </p:txBody>
                </p:sp>
                <p:sp>
                  <p:nvSpPr>
                    <p:cNvPr id="194" name="Line 50"/>
                    <p:cNvSpPr>
                      <a:spLocks noChangeShapeType="1"/>
                    </p:cNvSpPr>
                    <p:nvPr/>
                  </p:nvSpPr>
                  <p:spPr bwMode="auto">
                    <a:xfrm>
                      <a:off x="2353" y="2113"/>
                      <a:ext cx="75" cy="130"/>
                    </a:xfrm>
                    <a:prstGeom prst="line">
                      <a:avLst/>
                    </a:prstGeom>
                    <a:noFill/>
                    <a:ln w="3175">
                      <a:solidFill>
                        <a:srgbClr val="000000"/>
                      </a:solidFill>
                      <a:round/>
                      <a:headEnd/>
                      <a:tailEnd/>
                    </a:ln>
                  </p:spPr>
                  <p:txBody>
                    <a:bodyPr/>
                    <a:lstStyle/>
                    <a:p>
                      <a:endParaRPr lang="en-US"/>
                    </a:p>
                  </p:txBody>
                </p:sp>
              </p:grpSp>
              <p:grpSp>
                <p:nvGrpSpPr>
                  <p:cNvPr id="185" name="Group 51"/>
                  <p:cNvGrpSpPr>
                    <a:grpSpLocks/>
                  </p:cNvGrpSpPr>
                  <p:nvPr/>
                </p:nvGrpSpPr>
                <p:grpSpPr bwMode="auto">
                  <a:xfrm>
                    <a:off x="2336" y="2047"/>
                    <a:ext cx="236" cy="188"/>
                    <a:chOff x="2336" y="2047"/>
                    <a:chExt cx="236" cy="188"/>
                  </a:xfrm>
                </p:grpSpPr>
                <p:sp>
                  <p:nvSpPr>
                    <p:cNvPr id="186" name="Line 52"/>
                    <p:cNvSpPr>
                      <a:spLocks noChangeShapeType="1"/>
                    </p:cNvSpPr>
                    <p:nvPr/>
                  </p:nvSpPr>
                  <p:spPr bwMode="auto">
                    <a:xfrm flipV="1">
                      <a:off x="2336" y="2047"/>
                      <a:ext cx="192" cy="111"/>
                    </a:xfrm>
                    <a:prstGeom prst="line">
                      <a:avLst/>
                    </a:prstGeom>
                    <a:noFill/>
                    <a:ln w="3175">
                      <a:solidFill>
                        <a:srgbClr val="000000"/>
                      </a:solidFill>
                      <a:round/>
                      <a:headEnd/>
                      <a:tailEnd/>
                    </a:ln>
                  </p:spPr>
                  <p:txBody>
                    <a:bodyPr/>
                    <a:lstStyle/>
                    <a:p>
                      <a:endParaRPr lang="en-US"/>
                    </a:p>
                  </p:txBody>
                </p:sp>
                <p:sp>
                  <p:nvSpPr>
                    <p:cNvPr id="187" name="Line 53"/>
                    <p:cNvSpPr>
                      <a:spLocks noChangeShapeType="1"/>
                    </p:cNvSpPr>
                    <p:nvPr/>
                  </p:nvSpPr>
                  <p:spPr bwMode="auto">
                    <a:xfrm flipV="1">
                      <a:off x="2352" y="2072"/>
                      <a:ext cx="189" cy="111"/>
                    </a:xfrm>
                    <a:prstGeom prst="line">
                      <a:avLst/>
                    </a:prstGeom>
                    <a:noFill/>
                    <a:ln w="3175">
                      <a:solidFill>
                        <a:srgbClr val="000000"/>
                      </a:solidFill>
                      <a:round/>
                      <a:headEnd/>
                      <a:tailEnd/>
                    </a:ln>
                  </p:spPr>
                  <p:txBody>
                    <a:bodyPr/>
                    <a:lstStyle/>
                    <a:p>
                      <a:endParaRPr lang="en-US"/>
                    </a:p>
                  </p:txBody>
                </p:sp>
                <p:sp>
                  <p:nvSpPr>
                    <p:cNvPr id="188" name="Line 54"/>
                    <p:cNvSpPr>
                      <a:spLocks noChangeShapeType="1"/>
                    </p:cNvSpPr>
                    <p:nvPr/>
                  </p:nvSpPr>
                  <p:spPr bwMode="auto">
                    <a:xfrm flipV="1">
                      <a:off x="2366" y="2097"/>
                      <a:ext cx="192" cy="113"/>
                    </a:xfrm>
                    <a:prstGeom prst="line">
                      <a:avLst/>
                    </a:prstGeom>
                    <a:noFill/>
                    <a:ln w="3175">
                      <a:solidFill>
                        <a:srgbClr val="000000"/>
                      </a:solidFill>
                      <a:round/>
                      <a:headEnd/>
                      <a:tailEnd/>
                    </a:ln>
                  </p:spPr>
                  <p:txBody>
                    <a:bodyPr/>
                    <a:lstStyle/>
                    <a:p>
                      <a:endParaRPr lang="en-US"/>
                    </a:p>
                  </p:txBody>
                </p:sp>
                <p:sp>
                  <p:nvSpPr>
                    <p:cNvPr id="189" name="Line 55"/>
                    <p:cNvSpPr>
                      <a:spLocks noChangeShapeType="1"/>
                    </p:cNvSpPr>
                    <p:nvPr/>
                  </p:nvSpPr>
                  <p:spPr bwMode="auto">
                    <a:xfrm flipV="1">
                      <a:off x="2381" y="2123"/>
                      <a:ext cx="191" cy="112"/>
                    </a:xfrm>
                    <a:prstGeom prst="line">
                      <a:avLst/>
                    </a:prstGeom>
                    <a:noFill/>
                    <a:ln w="3175">
                      <a:solidFill>
                        <a:srgbClr val="000000"/>
                      </a:solidFill>
                      <a:round/>
                      <a:headEnd/>
                      <a:tailEnd/>
                    </a:ln>
                  </p:spPr>
                  <p:txBody>
                    <a:bodyPr/>
                    <a:lstStyle/>
                    <a:p>
                      <a:endParaRPr lang="en-US"/>
                    </a:p>
                  </p:txBody>
                </p:sp>
              </p:grpSp>
            </p:grpSp>
          </p:grpSp>
          <p:sp>
            <p:nvSpPr>
              <p:cNvPr id="180" name="Freeform 56"/>
              <p:cNvSpPr>
                <a:spLocks/>
              </p:cNvSpPr>
              <p:nvPr/>
            </p:nvSpPr>
            <p:spPr bwMode="auto">
              <a:xfrm>
                <a:off x="2201" y="2206"/>
                <a:ext cx="63" cy="110"/>
              </a:xfrm>
              <a:custGeom>
                <a:avLst/>
                <a:gdLst>
                  <a:gd name="T0" fmla="*/ 0 w 312"/>
                  <a:gd name="T1" fmla="*/ 0 h 553"/>
                  <a:gd name="T2" fmla="*/ 0 w 312"/>
                  <a:gd name="T3" fmla="*/ 0 h 553"/>
                  <a:gd name="T4" fmla="*/ 0 w 312"/>
                  <a:gd name="T5" fmla="*/ 0 h 553"/>
                  <a:gd name="T6" fmla="*/ 0 w 312"/>
                  <a:gd name="T7" fmla="*/ 0 h 553"/>
                  <a:gd name="T8" fmla="*/ 0 w 312"/>
                  <a:gd name="T9" fmla="*/ 0 h 553"/>
                  <a:gd name="T10" fmla="*/ 0 w 312"/>
                  <a:gd name="T11" fmla="*/ 0 h 553"/>
                  <a:gd name="T12" fmla="*/ 0 w 312"/>
                  <a:gd name="T13" fmla="*/ 0 h 553"/>
                  <a:gd name="T14" fmla="*/ 0 w 312"/>
                  <a:gd name="T15" fmla="*/ 0 h 553"/>
                  <a:gd name="T16" fmla="*/ 0 w 312"/>
                  <a:gd name="T17" fmla="*/ 0 h 553"/>
                  <a:gd name="T18" fmla="*/ 0 w 312"/>
                  <a:gd name="T19" fmla="*/ 0 h 553"/>
                  <a:gd name="T20" fmla="*/ 0 w 312"/>
                  <a:gd name="T21" fmla="*/ 0 h 553"/>
                  <a:gd name="T22" fmla="*/ 0 w 312"/>
                  <a:gd name="T23" fmla="*/ 0 h 553"/>
                  <a:gd name="T24" fmla="*/ 0 w 312"/>
                  <a:gd name="T25" fmla="*/ 0 h 553"/>
                  <a:gd name="T26" fmla="*/ 0 w 312"/>
                  <a:gd name="T27" fmla="*/ 0 h 553"/>
                  <a:gd name="T28" fmla="*/ 0 w 312"/>
                  <a:gd name="T29" fmla="*/ 0 h 553"/>
                  <a:gd name="T30" fmla="*/ 0 w 312"/>
                  <a:gd name="T31" fmla="*/ 0 h 553"/>
                  <a:gd name="T32" fmla="*/ 0 w 312"/>
                  <a:gd name="T33" fmla="*/ 0 h 553"/>
                  <a:gd name="T34" fmla="*/ 0 w 312"/>
                  <a:gd name="T35" fmla="*/ 0 h 553"/>
                  <a:gd name="T36" fmla="*/ 0 w 312"/>
                  <a:gd name="T37" fmla="*/ 0 h 553"/>
                  <a:gd name="T38" fmla="*/ 0 w 312"/>
                  <a:gd name="T39" fmla="*/ 0 h 553"/>
                  <a:gd name="T40" fmla="*/ 0 w 312"/>
                  <a:gd name="T41" fmla="*/ 0 h 553"/>
                  <a:gd name="T42" fmla="*/ 0 w 312"/>
                  <a:gd name="T43" fmla="*/ 0 h 553"/>
                  <a:gd name="T44" fmla="*/ 0 w 312"/>
                  <a:gd name="T45" fmla="*/ 0 h 553"/>
                  <a:gd name="T46" fmla="*/ 0 w 312"/>
                  <a:gd name="T47" fmla="*/ 0 h 553"/>
                  <a:gd name="T48" fmla="*/ 0 w 312"/>
                  <a:gd name="T49" fmla="*/ 0 h 5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2"/>
                  <a:gd name="T76" fmla="*/ 0 h 553"/>
                  <a:gd name="T77" fmla="*/ 312 w 312"/>
                  <a:gd name="T78" fmla="*/ 553 h 5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2" h="553">
                    <a:moveTo>
                      <a:pt x="108" y="0"/>
                    </a:moveTo>
                    <a:lnTo>
                      <a:pt x="312" y="0"/>
                    </a:lnTo>
                    <a:lnTo>
                      <a:pt x="270" y="78"/>
                    </a:lnTo>
                    <a:lnTo>
                      <a:pt x="247" y="150"/>
                    </a:lnTo>
                    <a:lnTo>
                      <a:pt x="227" y="239"/>
                    </a:lnTo>
                    <a:lnTo>
                      <a:pt x="220" y="297"/>
                    </a:lnTo>
                    <a:lnTo>
                      <a:pt x="219" y="370"/>
                    </a:lnTo>
                    <a:lnTo>
                      <a:pt x="220" y="416"/>
                    </a:lnTo>
                    <a:lnTo>
                      <a:pt x="224" y="467"/>
                    </a:lnTo>
                    <a:lnTo>
                      <a:pt x="230" y="506"/>
                    </a:lnTo>
                    <a:lnTo>
                      <a:pt x="239" y="552"/>
                    </a:lnTo>
                    <a:lnTo>
                      <a:pt x="17" y="553"/>
                    </a:lnTo>
                    <a:lnTo>
                      <a:pt x="11" y="517"/>
                    </a:lnTo>
                    <a:lnTo>
                      <a:pt x="3" y="474"/>
                    </a:lnTo>
                    <a:lnTo>
                      <a:pt x="1" y="429"/>
                    </a:lnTo>
                    <a:lnTo>
                      <a:pt x="0" y="382"/>
                    </a:lnTo>
                    <a:lnTo>
                      <a:pt x="3" y="341"/>
                    </a:lnTo>
                    <a:lnTo>
                      <a:pt x="5" y="305"/>
                    </a:lnTo>
                    <a:lnTo>
                      <a:pt x="10" y="262"/>
                    </a:lnTo>
                    <a:lnTo>
                      <a:pt x="19" y="219"/>
                    </a:lnTo>
                    <a:lnTo>
                      <a:pt x="30" y="176"/>
                    </a:lnTo>
                    <a:lnTo>
                      <a:pt x="47" y="122"/>
                    </a:lnTo>
                    <a:lnTo>
                      <a:pt x="66" y="82"/>
                    </a:lnTo>
                    <a:lnTo>
                      <a:pt x="86" y="37"/>
                    </a:lnTo>
                    <a:lnTo>
                      <a:pt x="108" y="0"/>
                    </a:lnTo>
                    <a:close/>
                  </a:path>
                </a:pathLst>
              </a:custGeom>
              <a:solidFill>
                <a:srgbClr val="5F5F5F"/>
              </a:solidFill>
              <a:ln w="3175">
                <a:solidFill>
                  <a:srgbClr val="000000"/>
                </a:solidFill>
                <a:round/>
                <a:headEnd/>
                <a:tailEnd/>
              </a:ln>
            </p:spPr>
            <p:txBody>
              <a:bodyPr/>
              <a:lstStyle/>
              <a:p>
                <a:endParaRPr lang="en-US"/>
              </a:p>
            </p:txBody>
          </p:sp>
          <p:sp>
            <p:nvSpPr>
              <p:cNvPr id="181" name="Freeform 57"/>
              <p:cNvSpPr>
                <a:spLocks/>
              </p:cNvSpPr>
              <p:nvPr/>
            </p:nvSpPr>
            <p:spPr bwMode="auto">
              <a:xfrm>
                <a:off x="2227" y="2165"/>
                <a:ext cx="105" cy="111"/>
              </a:xfrm>
              <a:custGeom>
                <a:avLst/>
                <a:gdLst>
                  <a:gd name="T0" fmla="*/ 0 w 524"/>
                  <a:gd name="T1" fmla="*/ 0 h 554"/>
                  <a:gd name="T2" fmla="*/ 0 w 524"/>
                  <a:gd name="T3" fmla="*/ 0 h 554"/>
                  <a:gd name="T4" fmla="*/ 0 w 524"/>
                  <a:gd name="T5" fmla="*/ 0 h 554"/>
                  <a:gd name="T6" fmla="*/ 0 w 524"/>
                  <a:gd name="T7" fmla="*/ 0 h 554"/>
                  <a:gd name="T8" fmla="*/ 0 w 524"/>
                  <a:gd name="T9" fmla="*/ 0 h 554"/>
                  <a:gd name="T10" fmla="*/ 0 w 524"/>
                  <a:gd name="T11" fmla="*/ 0 h 554"/>
                  <a:gd name="T12" fmla="*/ 0 w 524"/>
                  <a:gd name="T13" fmla="*/ 0 h 554"/>
                  <a:gd name="T14" fmla="*/ 0 w 524"/>
                  <a:gd name="T15" fmla="*/ 0 h 554"/>
                  <a:gd name="T16" fmla="*/ 0 w 524"/>
                  <a:gd name="T17" fmla="*/ 0 h 554"/>
                  <a:gd name="T18" fmla="*/ 0 w 524"/>
                  <a:gd name="T19" fmla="*/ 0 h 554"/>
                  <a:gd name="T20" fmla="*/ 0 w 524"/>
                  <a:gd name="T21" fmla="*/ 0 h 554"/>
                  <a:gd name="T22" fmla="*/ 0 w 524"/>
                  <a:gd name="T23" fmla="*/ 0 h 554"/>
                  <a:gd name="T24" fmla="*/ 0 w 524"/>
                  <a:gd name="T25" fmla="*/ 0 h 554"/>
                  <a:gd name="T26" fmla="*/ 0 w 524"/>
                  <a:gd name="T27" fmla="*/ 0 h 554"/>
                  <a:gd name="T28" fmla="*/ 0 w 524"/>
                  <a:gd name="T29" fmla="*/ 0 h 554"/>
                  <a:gd name="T30" fmla="*/ 0 w 524"/>
                  <a:gd name="T31" fmla="*/ 0 h 554"/>
                  <a:gd name="T32" fmla="*/ 0 w 524"/>
                  <a:gd name="T33" fmla="*/ 0 h 554"/>
                  <a:gd name="T34" fmla="*/ 0 w 524"/>
                  <a:gd name="T35" fmla="*/ 0 h 554"/>
                  <a:gd name="T36" fmla="*/ 0 w 524"/>
                  <a:gd name="T37" fmla="*/ 0 h 554"/>
                  <a:gd name="T38" fmla="*/ 0 w 524"/>
                  <a:gd name="T39" fmla="*/ 0 h 554"/>
                  <a:gd name="T40" fmla="*/ 0 w 524"/>
                  <a:gd name="T41" fmla="*/ 0 h 554"/>
                  <a:gd name="T42" fmla="*/ 0 w 524"/>
                  <a:gd name="T43" fmla="*/ 0 h 554"/>
                  <a:gd name="T44" fmla="*/ 0 w 524"/>
                  <a:gd name="T45" fmla="*/ 0 h 554"/>
                  <a:gd name="T46" fmla="*/ 0 w 524"/>
                  <a:gd name="T47" fmla="*/ 0 h 554"/>
                  <a:gd name="T48" fmla="*/ 0 w 524"/>
                  <a:gd name="T49" fmla="*/ 0 h 554"/>
                  <a:gd name="T50" fmla="*/ 0 w 524"/>
                  <a:gd name="T51" fmla="*/ 0 h 554"/>
                  <a:gd name="T52" fmla="*/ 0 w 524"/>
                  <a:gd name="T53" fmla="*/ 0 h 554"/>
                  <a:gd name="T54" fmla="*/ 0 w 524"/>
                  <a:gd name="T55" fmla="*/ 0 h 554"/>
                  <a:gd name="T56" fmla="*/ 0 w 524"/>
                  <a:gd name="T57" fmla="*/ 0 h 554"/>
                  <a:gd name="T58" fmla="*/ 0 w 524"/>
                  <a:gd name="T59" fmla="*/ 0 h 5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24"/>
                  <a:gd name="T91" fmla="*/ 0 h 554"/>
                  <a:gd name="T92" fmla="*/ 524 w 524"/>
                  <a:gd name="T93" fmla="*/ 554 h 55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24" h="554">
                    <a:moveTo>
                      <a:pt x="0" y="491"/>
                    </a:moveTo>
                    <a:lnTo>
                      <a:pt x="9" y="452"/>
                    </a:lnTo>
                    <a:lnTo>
                      <a:pt x="27" y="395"/>
                    </a:lnTo>
                    <a:lnTo>
                      <a:pt x="46" y="346"/>
                    </a:lnTo>
                    <a:lnTo>
                      <a:pt x="71" y="291"/>
                    </a:lnTo>
                    <a:lnTo>
                      <a:pt x="98" y="244"/>
                    </a:lnTo>
                    <a:lnTo>
                      <a:pt x="127" y="201"/>
                    </a:lnTo>
                    <a:lnTo>
                      <a:pt x="155" y="163"/>
                    </a:lnTo>
                    <a:lnTo>
                      <a:pt x="196" y="122"/>
                    </a:lnTo>
                    <a:lnTo>
                      <a:pt x="222" y="97"/>
                    </a:lnTo>
                    <a:lnTo>
                      <a:pt x="246" y="75"/>
                    </a:lnTo>
                    <a:lnTo>
                      <a:pt x="291" y="41"/>
                    </a:lnTo>
                    <a:lnTo>
                      <a:pt x="323" y="18"/>
                    </a:lnTo>
                    <a:lnTo>
                      <a:pt x="354" y="0"/>
                    </a:lnTo>
                    <a:lnTo>
                      <a:pt x="524" y="63"/>
                    </a:lnTo>
                    <a:lnTo>
                      <a:pt x="473" y="97"/>
                    </a:lnTo>
                    <a:lnTo>
                      <a:pt x="438" y="122"/>
                    </a:lnTo>
                    <a:lnTo>
                      <a:pt x="403" y="149"/>
                    </a:lnTo>
                    <a:lnTo>
                      <a:pt x="373" y="179"/>
                    </a:lnTo>
                    <a:lnTo>
                      <a:pt x="345" y="205"/>
                    </a:lnTo>
                    <a:lnTo>
                      <a:pt x="323" y="235"/>
                    </a:lnTo>
                    <a:lnTo>
                      <a:pt x="296" y="273"/>
                    </a:lnTo>
                    <a:lnTo>
                      <a:pt x="271" y="310"/>
                    </a:lnTo>
                    <a:lnTo>
                      <a:pt x="250" y="343"/>
                    </a:lnTo>
                    <a:lnTo>
                      <a:pt x="228" y="390"/>
                    </a:lnTo>
                    <a:lnTo>
                      <a:pt x="206" y="436"/>
                    </a:lnTo>
                    <a:lnTo>
                      <a:pt x="193" y="471"/>
                    </a:lnTo>
                    <a:lnTo>
                      <a:pt x="179" y="514"/>
                    </a:lnTo>
                    <a:lnTo>
                      <a:pt x="172" y="554"/>
                    </a:lnTo>
                    <a:lnTo>
                      <a:pt x="0" y="491"/>
                    </a:lnTo>
                    <a:close/>
                  </a:path>
                </a:pathLst>
              </a:custGeom>
              <a:solidFill>
                <a:srgbClr val="BFBFBF"/>
              </a:solidFill>
              <a:ln w="3175">
                <a:solidFill>
                  <a:srgbClr val="000000"/>
                </a:solidFill>
                <a:round/>
                <a:headEnd/>
                <a:tailEnd/>
              </a:ln>
            </p:spPr>
            <p:txBody>
              <a:bodyPr/>
              <a:lstStyle/>
              <a:p>
                <a:endParaRPr lang="en-US"/>
              </a:p>
            </p:txBody>
          </p:sp>
        </p:grpSp>
        <p:sp>
          <p:nvSpPr>
            <p:cNvPr id="8" name="Text Box 58"/>
            <p:cNvSpPr txBox="1">
              <a:spLocks noChangeArrowheads="1"/>
            </p:cNvSpPr>
            <p:nvPr/>
          </p:nvSpPr>
          <p:spPr bwMode="auto">
            <a:xfrm>
              <a:off x="3403023" y="1505406"/>
              <a:ext cx="942714" cy="436314"/>
            </a:xfrm>
            <a:prstGeom prst="rect">
              <a:avLst/>
            </a:prstGeom>
            <a:noFill/>
            <a:ln w="9525">
              <a:noFill/>
              <a:miter lim="800000"/>
              <a:headEnd/>
              <a:tailEnd/>
            </a:ln>
          </p:spPr>
          <p:txBody>
            <a:bodyPr>
              <a:spAutoFit/>
            </a:bodyPr>
            <a:lstStyle/>
            <a:p>
              <a:pPr algn="ctr"/>
              <a:r>
                <a:rPr lang="en-US" sz="1000" dirty="0"/>
                <a:t>INSAT</a:t>
              </a:r>
            </a:p>
          </p:txBody>
        </p:sp>
        <p:grpSp>
          <p:nvGrpSpPr>
            <p:cNvPr id="9" name="Group 59"/>
            <p:cNvGrpSpPr>
              <a:grpSpLocks/>
            </p:cNvGrpSpPr>
            <p:nvPr/>
          </p:nvGrpSpPr>
          <p:grpSpPr bwMode="auto">
            <a:xfrm>
              <a:off x="2831383" y="3309476"/>
              <a:ext cx="1157333" cy="966648"/>
              <a:chOff x="1296" y="2302"/>
              <a:chExt cx="674" cy="646"/>
            </a:xfrm>
          </p:grpSpPr>
          <p:graphicFrame>
            <p:nvGraphicFramePr>
              <p:cNvPr id="172" name="Object 60"/>
              <p:cNvGraphicFramePr>
                <a:graphicFrameLocks noChangeAspect="1"/>
              </p:cNvGraphicFramePr>
              <p:nvPr/>
            </p:nvGraphicFramePr>
            <p:xfrm>
              <a:off x="1296" y="2304"/>
              <a:ext cx="406" cy="545"/>
            </p:xfrm>
            <a:graphic>
              <a:graphicData uri="http://schemas.openxmlformats.org/presentationml/2006/ole">
                <mc:AlternateContent xmlns:mc="http://schemas.openxmlformats.org/markup-compatibility/2006">
                  <mc:Choice xmlns:v="urn:schemas-microsoft-com:vml" Requires="v">
                    <p:oleObj spid="_x0000_s14456" name="Clip" r:id="rId5" imgW="3257143" imgH="4371429" progId="">
                      <p:embed/>
                    </p:oleObj>
                  </mc:Choice>
                  <mc:Fallback>
                    <p:oleObj name="Clip" r:id="rId5" imgW="3257143" imgH="4371429"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 y="2304"/>
                            <a:ext cx="406" cy="5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3" name="Text Box 61"/>
              <p:cNvSpPr txBox="1">
                <a:spLocks noChangeArrowheads="1"/>
              </p:cNvSpPr>
              <p:nvPr/>
            </p:nvSpPr>
            <p:spPr bwMode="auto">
              <a:xfrm rot="16200000">
                <a:off x="1446" y="2423"/>
                <a:ext cx="646" cy="403"/>
              </a:xfrm>
              <a:prstGeom prst="rect">
                <a:avLst/>
              </a:prstGeom>
              <a:noFill/>
              <a:ln w="9525">
                <a:noFill/>
                <a:miter lim="800000"/>
                <a:headEnd/>
                <a:tailEnd/>
              </a:ln>
            </p:spPr>
            <p:txBody>
              <a:bodyPr>
                <a:spAutoFit/>
              </a:bodyPr>
              <a:lstStyle/>
              <a:p>
                <a:pPr algn="ctr"/>
                <a:r>
                  <a:rPr lang="en-US" sz="700" dirty="0"/>
                  <a:t>YAGI </a:t>
                </a:r>
              </a:p>
              <a:p>
                <a:pPr algn="ctr"/>
                <a:r>
                  <a:rPr lang="en-US" sz="700" dirty="0"/>
                  <a:t>satellite antenna</a:t>
                </a:r>
              </a:p>
            </p:txBody>
          </p:sp>
        </p:grpSp>
        <p:grpSp>
          <p:nvGrpSpPr>
            <p:cNvPr id="10" name="Group 62"/>
            <p:cNvGrpSpPr>
              <a:grpSpLocks/>
            </p:cNvGrpSpPr>
            <p:nvPr/>
          </p:nvGrpSpPr>
          <p:grpSpPr bwMode="auto">
            <a:xfrm>
              <a:off x="2528973" y="1292388"/>
              <a:ext cx="1380622" cy="3142357"/>
              <a:chOff x="1265" y="928"/>
              <a:chExt cx="806" cy="2100"/>
            </a:xfrm>
          </p:grpSpPr>
          <p:sp>
            <p:nvSpPr>
              <p:cNvPr id="170" name="Freeform 63"/>
              <p:cNvSpPr>
                <a:spLocks/>
              </p:cNvSpPr>
              <p:nvPr/>
            </p:nvSpPr>
            <p:spPr bwMode="auto">
              <a:xfrm rot="2512220">
                <a:off x="1978" y="1353"/>
                <a:ext cx="93" cy="1117"/>
              </a:xfrm>
              <a:custGeom>
                <a:avLst/>
                <a:gdLst>
                  <a:gd name="T0" fmla="*/ 0 w 384"/>
                  <a:gd name="T1" fmla="*/ 218 h 1680"/>
                  <a:gd name="T2" fmla="*/ 0 w 384"/>
                  <a:gd name="T3" fmla="*/ 100 h 1680"/>
                  <a:gd name="T4" fmla="*/ 0 w 384"/>
                  <a:gd name="T5" fmla="*/ 106 h 1680"/>
                  <a:gd name="T6" fmla="*/ 0 w 384"/>
                  <a:gd name="T7" fmla="*/ 0 h 1680"/>
                  <a:gd name="T8" fmla="*/ 0 w 384"/>
                  <a:gd name="T9" fmla="*/ 124 h 1680"/>
                  <a:gd name="T10" fmla="*/ 0 w 384"/>
                  <a:gd name="T11" fmla="*/ 118 h 1680"/>
                  <a:gd name="T12" fmla="*/ 0 w 384"/>
                  <a:gd name="T13" fmla="*/ 218 h 1680"/>
                  <a:gd name="T14" fmla="*/ 0 60000 65536"/>
                  <a:gd name="T15" fmla="*/ 0 60000 65536"/>
                  <a:gd name="T16" fmla="*/ 0 60000 65536"/>
                  <a:gd name="T17" fmla="*/ 0 60000 65536"/>
                  <a:gd name="T18" fmla="*/ 0 60000 65536"/>
                  <a:gd name="T19" fmla="*/ 0 60000 65536"/>
                  <a:gd name="T20" fmla="*/ 0 60000 65536"/>
                  <a:gd name="T21" fmla="*/ 0 w 384"/>
                  <a:gd name="T22" fmla="*/ 0 h 1680"/>
                  <a:gd name="T23" fmla="*/ 384 w 384"/>
                  <a:gd name="T24" fmla="*/ 1680 h 16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4" h="1680">
                    <a:moveTo>
                      <a:pt x="96" y="1680"/>
                    </a:moveTo>
                    <a:lnTo>
                      <a:pt x="0" y="768"/>
                    </a:lnTo>
                    <a:lnTo>
                      <a:pt x="240" y="816"/>
                    </a:lnTo>
                    <a:lnTo>
                      <a:pt x="144" y="0"/>
                    </a:lnTo>
                    <a:lnTo>
                      <a:pt x="384" y="960"/>
                    </a:lnTo>
                    <a:lnTo>
                      <a:pt x="144" y="912"/>
                    </a:lnTo>
                    <a:lnTo>
                      <a:pt x="96" y="1680"/>
                    </a:lnTo>
                    <a:close/>
                  </a:path>
                </a:pathLst>
              </a:custGeom>
              <a:solidFill>
                <a:schemeClr val="tx1"/>
              </a:solidFill>
              <a:ln w="9525">
                <a:solidFill>
                  <a:schemeClr val="tx1"/>
                </a:solidFill>
                <a:round/>
                <a:headEnd/>
                <a:tailEnd/>
              </a:ln>
            </p:spPr>
            <p:txBody>
              <a:bodyPr wrap="none" anchor="ctr"/>
              <a:lstStyle/>
              <a:p>
                <a:endParaRPr lang="en-US"/>
              </a:p>
            </p:txBody>
          </p:sp>
          <p:sp>
            <p:nvSpPr>
              <p:cNvPr id="171" name="Text Box 64"/>
              <p:cNvSpPr txBox="1">
                <a:spLocks noChangeArrowheads="1"/>
              </p:cNvSpPr>
              <p:nvPr/>
            </p:nvSpPr>
            <p:spPr bwMode="auto">
              <a:xfrm rot="18530986">
                <a:off x="440" y="1753"/>
                <a:ext cx="2100" cy="449"/>
              </a:xfrm>
              <a:prstGeom prst="rect">
                <a:avLst/>
              </a:prstGeom>
              <a:noFill/>
              <a:ln w="9525">
                <a:noFill/>
                <a:miter lim="800000"/>
                <a:headEnd/>
                <a:tailEnd/>
              </a:ln>
            </p:spPr>
            <p:txBody>
              <a:bodyPr wrap="square">
                <a:spAutoFit/>
              </a:bodyPr>
              <a:lstStyle/>
              <a:p>
                <a:r>
                  <a:rPr lang="en-US" sz="1200" dirty="0"/>
                  <a:t>BURST \TDMA mode transmission</a:t>
                </a:r>
              </a:p>
            </p:txBody>
          </p:sp>
        </p:grpSp>
        <p:grpSp>
          <p:nvGrpSpPr>
            <p:cNvPr id="11" name="Group 65"/>
            <p:cNvGrpSpPr>
              <a:grpSpLocks/>
            </p:cNvGrpSpPr>
            <p:nvPr/>
          </p:nvGrpSpPr>
          <p:grpSpPr bwMode="auto">
            <a:xfrm>
              <a:off x="5916633" y="4027729"/>
              <a:ext cx="1568018" cy="1271906"/>
              <a:chOff x="3840" y="2782"/>
              <a:chExt cx="912" cy="850"/>
            </a:xfrm>
          </p:grpSpPr>
          <p:grpSp>
            <p:nvGrpSpPr>
              <p:cNvPr id="155" name="Group 66"/>
              <p:cNvGrpSpPr>
                <a:grpSpLocks/>
              </p:cNvGrpSpPr>
              <p:nvPr/>
            </p:nvGrpSpPr>
            <p:grpSpPr bwMode="auto">
              <a:xfrm>
                <a:off x="3840" y="2782"/>
                <a:ext cx="720" cy="850"/>
                <a:chOff x="3600" y="2784"/>
                <a:chExt cx="528" cy="684"/>
              </a:xfrm>
            </p:grpSpPr>
            <p:sp>
              <p:nvSpPr>
                <p:cNvPr id="157" name="Text Box 67"/>
                <p:cNvSpPr txBox="1">
                  <a:spLocks noChangeArrowheads="1"/>
                </p:cNvSpPr>
                <p:nvPr/>
              </p:nvSpPr>
              <p:spPr bwMode="auto">
                <a:xfrm>
                  <a:off x="3648" y="3312"/>
                  <a:ext cx="432" cy="156"/>
                </a:xfrm>
                <a:prstGeom prst="rect">
                  <a:avLst/>
                </a:prstGeom>
                <a:noFill/>
                <a:ln w="9525">
                  <a:noFill/>
                  <a:miter lim="800000"/>
                  <a:headEnd/>
                  <a:tailEnd/>
                </a:ln>
              </p:spPr>
              <p:txBody>
                <a:bodyPr>
                  <a:spAutoFit/>
                </a:bodyPr>
                <a:lstStyle/>
                <a:p>
                  <a:pPr algn="ctr"/>
                  <a:endParaRPr lang="en-US"/>
                </a:p>
              </p:txBody>
            </p:sp>
            <p:grpSp>
              <p:nvGrpSpPr>
                <p:cNvPr id="158" name="Group 68"/>
                <p:cNvGrpSpPr>
                  <a:grpSpLocks/>
                </p:cNvGrpSpPr>
                <p:nvPr/>
              </p:nvGrpSpPr>
              <p:grpSpPr bwMode="auto">
                <a:xfrm>
                  <a:off x="3600" y="2784"/>
                  <a:ext cx="528" cy="528"/>
                  <a:chOff x="2174" y="3468"/>
                  <a:chExt cx="515" cy="529"/>
                </a:xfrm>
              </p:grpSpPr>
              <p:sp>
                <p:nvSpPr>
                  <p:cNvPr id="159" name="Freeform 69"/>
                  <p:cNvSpPr>
                    <a:spLocks/>
                  </p:cNvSpPr>
                  <p:nvPr/>
                </p:nvSpPr>
                <p:spPr bwMode="auto">
                  <a:xfrm>
                    <a:off x="2174" y="3468"/>
                    <a:ext cx="515" cy="529"/>
                  </a:xfrm>
                  <a:custGeom>
                    <a:avLst/>
                    <a:gdLst>
                      <a:gd name="T0" fmla="*/ 23 w 1029"/>
                      <a:gd name="T1" fmla="*/ 23 h 1059"/>
                      <a:gd name="T2" fmla="*/ 22 w 1029"/>
                      <a:gd name="T3" fmla="*/ 21 h 1059"/>
                      <a:gd name="T4" fmla="*/ 18 w 1029"/>
                      <a:gd name="T5" fmla="*/ 23 h 1059"/>
                      <a:gd name="T6" fmla="*/ 19 w 1029"/>
                      <a:gd name="T7" fmla="*/ 26 h 1059"/>
                      <a:gd name="T8" fmla="*/ 22 w 1029"/>
                      <a:gd name="T9" fmla="*/ 24 h 1059"/>
                      <a:gd name="T10" fmla="*/ 22 w 1029"/>
                      <a:gd name="T11" fmla="*/ 32 h 1059"/>
                      <a:gd name="T12" fmla="*/ 19 w 1029"/>
                      <a:gd name="T13" fmla="*/ 27 h 1059"/>
                      <a:gd name="T14" fmla="*/ 16 w 1029"/>
                      <a:gd name="T15" fmla="*/ 29 h 1059"/>
                      <a:gd name="T16" fmla="*/ 19 w 1029"/>
                      <a:gd name="T17" fmla="*/ 26 h 1059"/>
                      <a:gd name="T18" fmla="*/ 16 w 1029"/>
                      <a:gd name="T19" fmla="*/ 29 h 1059"/>
                      <a:gd name="T20" fmla="*/ 16 w 1029"/>
                      <a:gd name="T21" fmla="*/ 31 h 1059"/>
                      <a:gd name="T22" fmla="*/ 22 w 1029"/>
                      <a:gd name="T23" fmla="*/ 32 h 1059"/>
                      <a:gd name="T24" fmla="*/ 22 w 1029"/>
                      <a:gd name="T25" fmla="*/ 24 h 1059"/>
                      <a:gd name="T26" fmla="*/ 18 w 1029"/>
                      <a:gd name="T27" fmla="*/ 23 h 1059"/>
                      <a:gd name="T28" fmla="*/ 23 w 1029"/>
                      <a:gd name="T29" fmla="*/ 23 h 1059"/>
                      <a:gd name="T30" fmla="*/ 27 w 1029"/>
                      <a:gd name="T31" fmla="*/ 23 h 1059"/>
                      <a:gd name="T32" fmla="*/ 23 w 1029"/>
                      <a:gd name="T33" fmla="*/ 24 h 1059"/>
                      <a:gd name="T34" fmla="*/ 23 w 1029"/>
                      <a:gd name="T35" fmla="*/ 31 h 1059"/>
                      <a:gd name="T36" fmla="*/ 33 w 1029"/>
                      <a:gd name="T37" fmla="*/ 30 h 1059"/>
                      <a:gd name="T38" fmla="*/ 14 w 1029"/>
                      <a:gd name="T39" fmla="*/ 31 h 1059"/>
                      <a:gd name="T40" fmla="*/ 16 w 1029"/>
                      <a:gd name="T41" fmla="*/ 20 h 1059"/>
                      <a:gd name="T42" fmla="*/ 10 w 1029"/>
                      <a:gd name="T43" fmla="*/ 19 h 1059"/>
                      <a:gd name="T44" fmla="*/ 8 w 1029"/>
                      <a:gd name="T45" fmla="*/ 19 h 1059"/>
                      <a:gd name="T46" fmla="*/ 6 w 1029"/>
                      <a:gd name="T47" fmla="*/ 19 h 1059"/>
                      <a:gd name="T48" fmla="*/ 4 w 1029"/>
                      <a:gd name="T49" fmla="*/ 19 h 1059"/>
                      <a:gd name="T50" fmla="*/ 3 w 1029"/>
                      <a:gd name="T51" fmla="*/ 18 h 1059"/>
                      <a:gd name="T52" fmla="*/ 2 w 1029"/>
                      <a:gd name="T53" fmla="*/ 18 h 1059"/>
                      <a:gd name="T54" fmla="*/ 1 w 1029"/>
                      <a:gd name="T55" fmla="*/ 18 h 1059"/>
                      <a:gd name="T56" fmla="*/ 1 w 1029"/>
                      <a:gd name="T57" fmla="*/ 17 h 1059"/>
                      <a:gd name="T58" fmla="*/ 0 w 1029"/>
                      <a:gd name="T59" fmla="*/ 17 h 1059"/>
                      <a:gd name="T60" fmla="*/ 1 w 1029"/>
                      <a:gd name="T61" fmla="*/ 16 h 1059"/>
                      <a:gd name="T62" fmla="*/ 1 w 1029"/>
                      <a:gd name="T63" fmla="*/ 15 h 1059"/>
                      <a:gd name="T64" fmla="*/ 2 w 1029"/>
                      <a:gd name="T65" fmla="*/ 13 h 1059"/>
                      <a:gd name="T66" fmla="*/ 4 w 1029"/>
                      <a:gd name="T67" fmla="*/ 12 h 1059"/>
                      <a:gd name="T68" fmla="*/ 5 w 1029"/>
                      <a:gd name="T69" fmla="*/ 10 h 1059"/>
                      <a:gd name="T70" fmla="*/ 7 w 1029"/>
                      <a:gd name="T71" fmla="*/ 8 h 1059"/>
                      <a:gd name="T72" fmla="*/ 10 w 1029"/>
                      <a:gd name="T73" fmla="*/ 7 h 1059"/>
                      <a:gd name="T74" fmla="*/ 10 w 1029"/>
                      <a:gd name="T75" fmla="*/ 4 h 1059"/>
                      <a:gd name="T76" fmla="*/ 14 w 1029"/>
                      <a:gd name="T77" fmla="*/ 4 h 1059"/>
                      <a:gd name="T78" fmla="*/ 17 w 1029"/>
                      <a:gd name="T79" fmla="*/ 3 h 1059"/>
                      <a:gd name="T80" fmla="*/ 19 w 1029"/>
                      <a:gd name="T81" fmla="*/ 1 h 1059"/>
                      <a:gd name="T82" fmla="*/ 21 w 1029"/>
                      <a:gd name="T83" fmla="*/ 1 h 1059"/>
                      <a:gd name="T84" fmla="*/ 23 w 1029"/>
                      <a:gd name="T85" fmla="*/ 0 h 1059"/>
                      <a:gd name="T86" fmla="*/ 25 w 1029"/>
                      <a:gd name="T87" fmla="*/ 0 h 1059"/>
                      <a:gd name="T88" fmla="*/ 26 w 1029"/>
                      <a:gd name="T89" fmla="*/ 0 h 1059"/>
                      <a:gd name="T90" fmla="*/ 27 w 1029"/>
                      <a:gd name="T91" fmla="*/ 0 h 1059"/>
                      <a:gd name="T92" fmla="*/ 28 w 1029"/>
                      <a:gd name="T93" fmla="*/ 0 h 1059"/>
                      <a:gd name="T94" fmla="*/ 28 w 1029"/>
                      <a:gd name="T95" fmla="*/ 2 h 1059"/>
                      <a:gd name="T96" fmla="*/ 28 w 1029"/>
                      <a:gd name="T97" fmla="*/ 5 h 1059"/>
                      <a:gd name="T98" fmla="*/ 27 w 1029"/>
                      <a:gd name="T99" fmla="*/ 8 h 1059"/>
                      <a:gd name="T100" fmla="*/ 25 w 1029"/>
                      <a:gd name="T101" fmla="*/ 10 h 1059"/>
                      <a:gd name="T102" fmla="*/ 33 w 1029"/>
                      <a:gd name="T103" fmla="*/ 30 h 1059"/>
                      <a:gd name="T104" fmla="*/ 26 w 1029"/>
                      <a:gd name="T105" fmla="*/ 26 h 1059"/>
                      <a:gd name="T106" fmla="*/ 30 w 1029"/>
                      <a:gd name="T107" fmla="*/ 28 h 1059"/>
                      <a:gd name="T108" fmla="*/ 26 w 1029"/>
                      <a:gd name="T109" fmla="*/ 25 h 1059"/>
                      <a:gd name="T110" fmla="*/ 23 w 1029"/>
                      <a:gd name="T111" fmla="*/ 31 h 1059"/>
                      <a:gd name="T112" fmla="*/ 25 w 1029"/>
                      <a:gd name="T113" fmla="*/ 26 h 1059"/>
                      <a:gd name="T114" fmla="*/ 23 w 1029"/>
                      <a:gd name="T115" fmla="*/ 24 h 1059"/>
                      <a:gd name="T116" fmla="*/ 27 w 1029"/>
                      <a:gd name="T117" fmla="*/ 23 h 1059"/>
                      <a:gd name="T118" fmla="*/ 24 w 1029"/>
                      <a:gd name="T119" fmla="*/ 19 h 10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9"/>
                      <a:gd name="T181" fmla="*/ 0 h 1059"/>
                      <a:gd name="T182" fmla="*/ 1029 w 1029"/>
                      <a:gd name="T183" fmla="*/ 1059 h 10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9" h="1059">
                        <a:moveTo>
                          <a:pt x="705" y="668"/>
                        </a:moveTo>
                        <a:lnTo>
                          <a:pt x="705" y="747"/>
                        </a:lnTo>
                        <a:lnTo>
                          <a:pt x="678" y="748"/>
                        </a:lnTo>
                        <a:lnTo>
                          <a:pt x="678" y="701"/>
                        </a:lnTo>
                        <a:lnTo>
                          <a:pt x="573" y="706"/>
                        </a:lnTo>
                        <a:lnTo>
                          <a:pt x="563" y="744"/>
                        </a:lnTo>
                        <a:lnTo>
                          <a:pt x="557" y="763"/>
                        </a:lnTo>
                        <a:lnTo>
                          <a:pt x="597" y="852"/>
                        </a:lnTo>
                        <a:lnTo>
                          <a:pt x="678" y="768"/>
                        </a:lnTo>
                        <a:lnTo>
                          <a:pt x="678" y="791"/>
                        </a:lnTo>
                        <a:lnTo>
                          <a:pt x="605" y="867"/>
                        </a:lnTo>
                        <a:lnTo>
                          <a:pt x="678" y="1026"/>
                        </a:lnTo>
                        <a:lnTo>
                          <a:pt x="661" y="1023"/>
                        </a:lnTo>
                        <a:lnTo>
                          <a:pt x="594" y="877"/>
                        </a:lnTo>
                        <a:lnTo>
                          <a:pt x="498" y="977"/>
                        </a:lnTo>
                        <a:lnTo>
                          <a:pt x="506" y="947"/>
                        </a:lnTo>
                        <a:lnTo>
                          <a:pt x="586" y="862"/>
                        </a:lnTo>
                        <a:lnTo>
                          <a:pt x="551" y="786"/>
                        </a:lnTo>
                        <a:lnTo>
                          <a:pt x="506" y="947"/>
                        </a:lnTo>
                        <a:lnTo>
                          <a:pt x="498" y="977"/>
                        </a:lnTo>
                        <a:lnTo>
                          <a:pt x="495" y="995"/>
                        </a:lnTo>
                        <a:lnTo>
                          <a:pt x="661" y="1023"/>
                        </a:lnTo>
                        <a:lnTo>
                          <a:pt x="678" y="1026"/>
                        </a:lnTo>
                        <a:lnTo>
                          <a:pt x="678" y="791"/>
                        </a:lnTo>
                        <a:lnTo>
                          <a:pt x="678" y="768"/>
                        </a:lnTo>
                        <a:lnTo>
                          <a:pt x="557" y="763"/>
                        </a:lnTo>
                        <a:lnTo>
                          <a:pt x="563" y="744"/>
                        </a:lnTo>
                        <a:lnTo>
                          <a:pt x="678" y="748"/>
                        </a:lnTo>
                        <a:lnTo>
                          <a:pt x="705" y="747"/>
                        </a:lnTo>
                        <a:lnTo>
                          <a:pt x="828" y="730"/>
                        </a:lnTo>
                        <a:lnTo>
                          <a:pt x="839" y="749"/>
                        </a:lnTo>
                        <a:lnTo>
                          <a:pt x="708" y="768"/>
                        </a:lnTo>
                        <a:lnTo>
                          <a:pt x="707" y="786"/>
                        </a:lnTo>
                        <a:lnTo>
                          <a:pt x="705" y="1005"/>
                        </a:lnTo>
                        <a:lnTo>
                          <a:pt x="715" y="1020"/>
                        </a:lnTo>
                        <a:lnTo>
                          <a:pt x="982" y="943"/>
                        </a:lnTo>
                        <a:lnTo>
                          <a:pt x="1029" y="960"/>
                        </a:lnTo>
                        <a:lnTo>
                          <a:pt x="685" y="1059"/>
                        </a:lnTo>
                        <a:lnTo>
                          <a:pt x="445" y="1019"/>
                        </a:lnTo>
                        <a:lnTo>
                          <a:pt x="542" y="698"/>
                        </a:lnTo>
                        <a:lnTo>
                          <a:pt x="509" y="657"/>
                        </a:lnTo>
                        <a:lnTo>
                          <a:pt x="324" y="609"/>
                        </a:lnTo>
                        <a:lnTo>
                          <a:pt x="292" y="614"/>
                        </a:lnTo>
                        <a:lnTo>
                          <a:pt x="260" y="616"/>
                        </a:lnTo>
                        <a:lnTo>
                          <a:pt x="230" y="617"/>
                        </a:lnTo>
                        <a:lnTo>
                          <a:pt x="201" y="617"/>
                        </a:lnTo>
                        <a:lnTo>
                          <a:pt x="175" y="616"/>
                        </a:lnTo>
                        <a:lnTo>
                          <a:pt x="149" y="614"/>
                        </a:lnTo>
                        <a:lnTo>
                          <a:pt x="125" y="610"/>
                        </a:lnTo>
                        <a:lnTo>
                          <a:pt x="103" y="605"/>
                        </a:lnTo>
                        <a:lnTo>
                          <a:pt x="83" y="600"/>
                        </a:lnTo>
                        <a:lnTo>
                          <a:pt x="65" y="594"/>
                        </a:lnTo>
                        <a:lnTo>
                          <a:pt x="49" y="588"/>
                        </a:lnTo>
                        <a:lnTo>
                          <a:pt x="35" y="582"/>
                        </a:lnTo>
                        <a:lnTo>
                          <a:pt x="24" y="576"/>
                        </a:lnTo>
                        <a:lnTo>
                          <a:pt x="15" y="570"/>
                        </a:lnTo>
                        <a:lnTo>
                          <a:pt x="8" y="564"/>
                        </a:lnTo>
                        <a:lnTo>
                          <a:pt x="4" y="558"/>
                        </a:lnTo>
                        <a:lnTo>
                          <a:pt x="0" y="548"/>
                        </a:lnTo>
                        <a:lnTo>
                          <a:pt x="1" y="535"/>
                        </a:lnTo>
                        <a:lnTo>
                          <a:pt x="4" y="520"/>
                        </a:lnTo>
                        <a:lnTo>
                          <a:pt x="12" y="503"/>
                        </a:lnTo>
                        <a:lnTo>
                          <a:pt x="24" y="483"/>
                        </a:lnTo>
                        <a:lnTo>
                          <a:pt x="39" y="463"/>
                        </a:lnTo>
                        <a:lnTo>
                          <a:pt x="57" y="440"/>
                        </a:lnTo>
                        <a:lnTo>
                          <a:pt x="78" y="417"/>
                        </a:lnTo>
                        <a:lnTo>
                          <a:pt x="102" y="391"/>
                        </a:lnTo>
                        <a:lnTo>
                          <a:pt x="130" y="366"/>
                        </a:lnTo>
                        <a:lnTo>
                          <a:pt x="159" y="340"/>
                        </a:lnTo>
                        <a:lnTo>
                          <a:pt x="191" y="312"/>
                        </a:lnTo>
                        <a:lnTo>
                          <a:pt x="224" y="285"/>
                        </a:lnTo>
                        <a:lnTo>
                          <a:pt x="260" y="258"/>
                        </a:lnTo>
                        <a:lnTo>
                          <a:pt x="298" y="230"/>
                        </a:lnTo>
                        <a:lnTo>
                          <a:pt x="337" y="204"/>
                        </a:lnTo>
                        <a:lnTo>
                          <a:pt x="289" y="132"/>
                        </a:lnTo>
                        <a:lnTo>
                          <a:pt x="390" y="64"/>
                        </a:lnTo>
                        <a:lnTo>
                          <a:pt x="445" y="137"/>
                        </a:lnTo>
                        <a:lnTo>
                          <a:pt x="486" y="115"/>
                        </a:lnTo>
                        <a:lnTo>
                          <a:pt x="525" y="96"/>
                        </a:lnTo>
                        <a:lnTo>
                          <a:pt x="562" y="77"/>
                        </a:lnTo>
                        <a:lnTo>
                          <a:pt x="598" y="61"/>
                        </a:lnTo>
                        <a:lnTo>
                          <a:pt x="633" y="47"/>
                        </a:lnTo>
                        <a:lnTo>
                          <a:pt x="666" y="35"/>
                        </a:lnTo>
                        <a:lnTo>
                          <a:pt x="699" y="24"/>
                        </a:lnTo>
                        <a:lnTo>
                          <a:pt x="727" y="16"/>
                        </a:lnTo>
                        <a:lnTo>
                          <a:pt x="755" y="9"/>
                        </a:lnTo>
                        <a:lnTo>
                          <a:pt x="780" y="5"/>
                        </a:lnTo>
                        <a:lnTo>
                          <a:pt x="802" y="1"/>
                        </a:lnTo>
                        <a:lnTo>
                          <a:pt x="822" y="0"/>
                        </a:lnTo>
                        <a:lnTo>
                          <a:pt x="839" y="0"/>
                        </a:lnTo>
                        <a:lnTo>
                          <a:pt x="853" y="2"/>
                        </a:lnTo>
                        <a:lnTo>
                          <a:pt x="863" y="6"/>
                        </a:lnTo>
                        <a:lnTo>
                          <a:pt x="870" y="12"/>
                        </a:lnTo>
                        <a:lnTo>
                          <a:pt x="885" y="40"/>
                        </a:lnTo>
                        <a:lnTo>
                          <a:pt x="891" y="76"/>
                        </a:lnTo>
                        <a:lnTo>
                          <a:pt x="889" y="117"/>
                        </a:lnTo>
                        <a:lnTo>
                          <a:pt x="878" y="162"/>
                        </a:lnTo>
                        <a:lnTo>
                          <a:pt x="861" y="210"/>
                        </a:lnTo>
                        <a:lnTo>
                          <a:pt x="839" y="257"/>
                        </a:lnTo>
                        <a:lnTo>
                          <a:pt x="813" y="302"/>
                        </a:lnTo>
                        <a:lnTo>
                          <a:pt x="783" y="343"/>
                        </a:lnTo>
                        <a:lnTo>
                          <a:pt x="765" y="585"/>
                        </a:lnTo>
                        <a:lnTo>
                          <a:pt x="1029" y="960"/>
                        </a:lnTo>
                        <a:lnTo>
                          <a:pt x="982" y="943"/>
                        </a:lnTo>
                        <a:lnTo>
                          <a:pt x="811" y="847"/>
                        </a:lnTo>
                        <a:lnTo>
                          <a:pt x="822" y="829"/>
                        </a:lnTo>
                        <a:lnTo>
                          <a:pt x="947" y="901"/>
                        </a:lnTo>
                        <a:lnTo>
                          <a:pt x="853" y="765"/>
                        </a:lnTo>
                        <a:lnTo>
                          <a:pt x="822" y="829"/>
                        </a:lnTo>
                        <a:lnTo>
                          <a:pt x="811" y="847"/>
                        </a:lnTo>
                        <a:lnTo>
                          <a:pt x="715" y="1020"/>
                        </a:lnTo>
                        <a:lnTo>
                          <a:pt x="705" y="1005"/>
                        </a:lnTo>
                        <a:lnTo>
                          <a:pt x="796" y="837"/>
                        </a:lnTo>
                        <a:lnTo>
                          <a:pt x="707" y="786"/>
                        </a:lnTo>
                        <a:lnTo>
                          <a:pt x="708" y="768"/>
                        </a:lnTo>
                        <a:lnTo>
                          <a:pt x="806" y="820"/>
                        </a:lnTo>
                        <a:lnTo>
                          <a:pt x="839" y="749"/>
                        </a:lnTo>
                        <a:lnTo>
                          <a:pt x="828" y="730"/>
                        </a:lnTo>
                        <a:lnTo>
                          <a:pt x="747" y="612"/>
                        </a:lnTo>
                        <a:lnTo>
                          <a:pt x="705" y="668"/>
                        </a:lnTo>
                        <a:close/>
                      </a:path>
                    </a:pathLst>
                  </a:custGeom>
                  <a:solidFill>
                    <a:srgbClr val="000000"/>
                  </a:solidFill>
                  <a:ln w="9525">
                    <a:noFill/>
                    <a:round/>
                    <a:headEnd/>
                    <a:tailEnd/>
                  </a:ln>
                </p:spPr>
                <p:txBody>
                  <a:bodyPr/>
                  <a:lstStyle/>
                  <a:p>
                    <a:endParaRPr lang="en-US"/>
                  </a:p>
                </p:txBody>
              </p:sp>
              <p:sp>
                <p:nvSpPr>
                  <p:cNvPr id="160" name="Freeform 70"/>
                  <p:cNvSpPr>
                    <a:spLocks/>
                  </p:cNvSpPr>
                  <p:nvPr/>
                </p:nvSpPr>
                <p:spPr bwMode="auto">
                  <a:xfrm>
                    <a:off x="2427" y="3663"/>
                    <a:ext cx="118" cy="125"/>
                  </a:xfrm>
                  <a:custGeom>
                    <a:avLst/>
                    <a:gdLst>
                      <a:gd name="T0" fmla="*/ 6 w 236"/>
                      <a:gd name="T1" fmla="*/ 8 h 250"/>
                      <a:gd name="T2" fmla="*/ 5 w 236"/>
                      <a:gd name="T3" fmla="*/ 7 h 250"/>
                      <a:gd name="T4" fmla="*/ 0 w 236"/>
                      <a:gd name="T5" fmla="*/ 6 h 250"/>
                      <a:gd name="T6" fmla="*/ 1 w 236"/>
                      <a:gd name="T7" fmla="*/ 5 h 250"/>
                      <a:gd name="T8" fmla="*/ 1 w 236"/>
                      <a:gd name="T9" fmla="*/ 5 h 250"/>
                      <a:gd name="T10" fmla="*/ 2 w 236"/>
                      <a:gd name="T11" fmla="*/ 5 h 250"/>
                      <a:gd name="T12" fmla="*/ 2 w 236"/>
                      <a:gd name="T13" fmla="*/ 5 h 250"/>
                      <a:gd name="T14" fmla="*/ 2 w 236"/>
                      <a:gd name="T15" fmla="*/ 5 h 250"/>
                      <a:gd name="T16" fmla="*/ 3 w 236"/>
                      <a:gd name="T17" fmla="*/ 5 h 250"/>
                      <a:gd name="T18" fmla="*/ 3 w 236"/>
                      <a:gd name="T19" fmla="*/ 4 h 250"/>
                      <a:gd name="T20" fmla="*/ 3 w 236"/>
                      <a:gd name="T21" fmla="*/ 4 h 250"/>
                      <a:gd name="T22" fmla="*/ 4 w 236"/>
                      <a:gd name="T23" fmla="*/ 4 h 250"/>
                      <a:gd name="T24" fmla="*/ 5 w 236"/>
                      <a:gd name="T25" fmla="*/ 3 h 250"/>
                      <a:gd name="T26" fmla="*/ 5 w 236"/>
                      <a:gd name="T27" fmla="*/ 3 h 250"/>
                      <a:gd name="T28" fmla="*/ 6 w 236"/>
                      <a:gd name="T29" fmla="*/ 3 h 250"/>
                      <a:gd name="T30" fmla="*/ 6 w 236"/>
                      <a:gd name="T31" fmla="*/ 2 h 250"/>
                      <a:gd name="T32" fmla="*/ 7 w 236"/>
                      <a:gd name="T33" fmla="*/ 2 h 250"/>
                      <a:gd name="T34" fmla="*/ 7 w 236"/>
                      <a:gd name="T35" fmla="*/ 1 h 250"/>
                      <a:gd name="T36" fmla="*/ 7 w 236"/>
                      <a:gd name="T37" fmla="*/ 0 h 250"/>
                      <a:gd name="T38" fmla="*/ 7 w 236"/>
                      <a:gd name="T39" fmla="*/ 6 h 250"/>
                      <a:gd name="T40" fmla="*/ 6 w 236"/>
                      <a:gd name="T41" fmla="*/ 8 h 2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6"/>
                      <a:gd name="T64" fmla="*/ 0 h 250"/>
                      <a:gd name="T65" fmla="*/ 236 w 236"/>
                      <a:gd name="T66" fmla="*/ 250 h 2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6" h="250">
                        <a:moveTo>
                          <a:pt x="181" y="250"/>
                        </a:moveTo>
                        <a:lnTo>
                          <a:pt x="150" y="213"/>
                        </a:lnTo>
                        <a:lnTo>
                          <a:pt x="0" y="164"/>
                        </a:lnTo>
                        <a:lnTo>
                          <a:pt x="12" y="159"/>
                        </a:lnTo>
                        <a:lnTo>
                          <a:pt x="23" y="153"/>
                        </a:lnTo>
                        <a:lnTo>
                          <a:pt x="35" y="148"/>
                        </a:lnTo>
                        <a:lnTo>
                          <a:pt x="47" y="142"/>
                        </a:lnTo>
                        <a:lnTo>
                          <a:pt x="59" y="136"/>
                        </a:lnTo>
                        <a:lnTo>
                          <a:pt x="70" y="130"/>
                        </a:lnTo>
                        <a:lnTo>
                          <a:pt x="82" y="124"/>
                        </a:lnTo>
                        <a:lnTo>
                          <a:pt x="93" y="117"/>
                        </a:lnTo>
                        <a:lnTo>
                          <a:pt x="112" y="105"/>
                        </a:lnTo>
                        <a:lnTo>
                          <a:pt x="130" y="92"/>
                        </a:lnTo>
                        <a:lnTo>
                          <a:pt x="149" y="80"/>
                        </a:lnTo>
                        <a:lnTo>
                          <a:pt x="167" y="65"/>
                        </a:lnTo>
                        <a:lnTo>
                          <a:pt x="184" y="50"/>
                        </a:lnTo>
                        <a:lnTo>
                          <a:pt x="202" y="35"/>
                        </a:lnTo>
                        <a:lnTo>
                          <a:pt x="219" y="18"/>
                        </a:lnTo>
                        <a:lnTo>
                          <a:pt x="236" y="0"/>
                        </a:lnTo>
                        <a:lnTo>
                          <a:pt x="225" y="191"/>
                        </a:lnTo>
                        <a:lnTo>
                          <a:pt x="181" y="250"/>
                        </a:lnTo>
                        <a:close/>
                      </a:path>
                    </a:pathLst>
                  </a:custGeom>
                  <a:solidFill>
                    <a:srgbClr val="D8E0E8"/>
                  </a:solidFill>
                  <a:ln w="9525">
                    <a:noFill/>
                    <a:round/>
                    <a:headEnd/>
                    <a:tailEnd/>
                  </a:ln>
                </p:spPr>
                <p:txBody>
                  <a:bodyPr/>
                  <a:lstStyle/>
                  <a:p>
                    <a:endParaRPr lang="en-US"/>
                  </a:p>
                </p:txBody>
              </p:sp>
              <p:sp>
                <p:nvSpPr>
                  <p:cNvPr id="161" name="Freeform 71"/>
                  <p:cNvSpPr>
                    <a:spLocks/>
                  </p:cNvSpPr>
                  <p:nvPr/>
                </p:nvSpPr>
                <p:spPr bwMode="auto">
                  <a:xfrm>
                    <a:off x="2251" y="3568"/>
                    <a:ext cx="330" cy="191"/>
                  </a:xfrm>
                  <a:custGeom>
                    <a:avLst/>
                    <a:gdLst>
                      <a:gd name="T0" fmla="*/ 21 w 660"/>
                      <a:gd name="T1" fmla="*/ 0 h 384"/>
                      <a:gd name="T2" fmla="*/ 20 w 660"/>
                      <a:gd name="T3" fmla="*/ 1 h 384"/>
                      <a:gd name="T4" fmla="*/ 19 w 660"/>
                      <a:gd name="T5" fmla="*/ 2 h 384"/>
                      <a:gd name="T6" fmla="*/ 18 w 660"/>
                      <a:gd name="T7" fmla="*/ 2 h 384"/>
                      <a:gd name="T8" fmla="*/ 17 w 660"/>
                      <a:gd name="T9" fmla="*/ 3 h 384"/>
                      <a:gd name="T10" fmla="*/ 15 w 660"/>
                      <a:gd name="T11" fmla="*/ 4 h 384"/>
                      <a:gd name="T12" fmla="*/ 14 w 660"/>
                      <a:gd name="T13" fmla="*/ 5 h 384"/>
                      <a:gd name="T14" fmla="*/ 12 w 660"/>
                      <a:gd name="T15" fmla="*/ 6 h 384"/>
                      <a:gd name="T16" fmla="*/ 11 w 660"/>
                      <a:gd name="T17" fmla="*/ 6 h 384"/>
                      <a:gd name="T18" fmla="*/ 10 w 660"/>
                      <a:gd name="T19" fmla="*/ 7 h 384"/>
                      <a:gd name="T20" fmla="*/ 10 w 660"/>
                      <a:gd name="T21" fmla="*/ 8 h 384"/>
                      <a:gd name="T22" fmla="*/ 9 w 660"/>
                      <a:gd name="T23" fmla="*/ 8 h 384"/>
                      <a:gd name="T24" fmla="*/ 7 w 660"/>
                      <a:gd name="T25" fmla="*/ 9 h 384"/>
                      <a:gd name="T26" fmla="*/ 6 w 660"/>
                      <a:gd name="T27" fmla="*/ 9 h 384"/>
                      <a:gd name="T28" fmla="*/ 5 w 660"/>
                      <a:gd name="T29" fmla="*/ 10 h 384"/>
                      <a:gd name="T30" fmla="*/ 5 w 660"/>
                      <a:gd name="T31" fmla="*/ 10 h 384"/>
                      <a:gd name="T32" fmla="*/ 3 w 660"/>
                      <a:gd name="T33" fmla="*/ 10 h 384"/>
                      <a:gd name="T34" fmla="*/ 3 w 660"/>
                      <a:gd name="T35" fmla="*/ 11 h 384"/>
                      <a:gd name="T36" fmla="*/ 1 w 660"/>
                      <a:gd name="T37" fmla="*/ 11 h 384"/>
                      <a:gd name="T38" fmla="*/ 1 w 660"/>
                      <a:gd name="T39" fmla="*/ 11 h 384"/>
                      <a:gd name="T40" fmla="*/ 1 w 660"/>
                      <a:gd name="T41" fmla="*/ 11 h 384"/>
                      <a:gd name="T42" fmla="*/ 3 w 660"/>
                      <a:gd name="T43" fmla="*/ 11 h 384"/>
                      <a:gd name="T44" fmla="*/ 3 w 660"/>
                      <a:gd name="T45" fmla="*/ 11 h 384"/>
                      <a:gd name="T46" fmla="*/ 5 w 660"/>
                      <a:gd name="T47" fmla="*/ 11 h 384"/>
                      <a:gd name="T48" fmla="*/ 6 w 660"/>
                      <a:gd name="T49" fmla="*/ 11 h 384"/>
                      <a:gd name="T50" fmla="*/ 7 w 660"/>
                      <a:gd name="T51" fmla="*/ 11 h 384"/>
                      <a:gd name="T52" fmla="*/ 9 w 660"/>
                      <a:gd name="T53" fmla="*/ 10 h 384"/>
                      <a:gd name="T54" fmla="*/ 10 w 660"/>
                      <a:gd name="T55" fmla="*/ 10 h 384"/>
                      <a:gd name="T56" fmla="*/ 10 w 660"/>
                      <a:gd name="T57" fmla="*/ 10 h 384"/>
                      <a:gd name="T58" fmla="*/ 11 w 660"/>
                      <a:gd name="T59" fmla="*/ 9 h 384"/>
                      <a:gd name="T60" fmla="*/ 12 w 660"/>
                      <a:gd name="T61" fmla="*/ 9 h 384"/>
                      <a:gd name="T62" fmla="*/ 13 w 660"/>
                      <a:gd name="T63" fmla="*/ 8 h 384"/>
                      <a:gd name="T64" fmla="*/ 14 w 660"/>
                      <a:gd name="T65" fmla="*/ 8 h 384"/>
                      <a:gd name="T66" fmla="*/ 15 w 660"/>
                      <a:gd name="T67" fmla="*/ 7 h 384"/>
                      <a:gd name="T68" fmla="*/ 17 w 660"/>
                      <a:gd name="T69" fmla="*/ 6 h 384"/>
                      <a:gd name="T70" fmla="*/ 18 w 660"/>
                      <a:gd name="T71" fmla="*/ 5 h 384"/>
                      <a:gd name="T72" fmla="*/ 19 w 660"/>
                      <a:gd name="T73" fmla="*/ 4 h 384"/>
                      <a:gd name="T74" fmla="*/ 20 w 660"/>
                      <a:gd name="T75" fmla="*/ 2 h 384"/>
                      <a:gd name="T76" fmla="*/ 21 w 660"/>
                      <a:gd name="T77" fmla="*/ 1 h 384"/>
                      <a:gd name="T78" fmla="*/ 21 w 660"/>
                      <a:gd name="T79" fmla="*/ 0 h 384"/>
                      <a:gd name="T80" fmla="*/ 21 w 660"/>
                      <a:gd name="T81" fmla="*/ 0 h 3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60"/>
                      <a:gd name="T124" fmla="*/ 0 h 384"/>
                      <a:gd name="T125" fmla="*/ 660 w 660"/>
                      <a:gd name="T126" fmla="*/ 384 h 3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60" h="384">
                        <a:moveTo>
                          <a:pt x="655" y="1"/>
                        </a:moveTo>
                        <a:lnTo>
                          <a:pt x="643" y="13"/>
                        </a:lnTo>
                        <a:lnTo>
                          <a:pt x="632" y="26"/>
                        </a:lnTo>
                        <a:lnTo>
                          <a:pt x="619" y="38"/>
                        </a:lnTo>
                        <a:lnTo>
                          <a:pt x="605" y="51"/>
                        </a:lnTo>
                        <a:lnTo>
                          <a:pt x="592" y="64"/>
                        </a:lnTo>
                        <a:lnTo>
                          <a:pt x="578" y="76"/>
                        </a:lnTo>
                        <a:lnTo>
                          <a:pt x="563" y="89"/>
                        </a:lnTo>
                        <a:lnTo>
                          <a:pt x="547" y="103"/>
                        </a:lnTo>
                        <a:lnTo>
                          <a:pt x="529" y="115"/>
                        </a:lnTo>
                        <a:lnTo>
                          <a:pt x="512" y="129"/>
                        </a:lnTo>
                        <a:lnTo>
                          <a:pt x="495" y="143"/>
                        </a:lnTo>
                        <a:lnTo>
                          <a:pt x="475" y="156"/>
                        </a:lnTo>
                        <a:lnTo>
                          <a:pt x="456" y="170"/>
                        </a:lnTo>
                        <a:lnTo>
                          <a:pt x="436" y="183"/>
                        </a:lnTo>
                        <a:lnTo>
                          <a:pt x="414" y="196"/>
                        </a:lnTo>
                        <a:lnTo>
                          <a:pt x="392" y="210"/>
                        </a:lnTo>
                        <a:lnTo>
                          <a:pt x="375" y="220"/>
                        </a:lnTo>
                        <a:lnTo>
                          <a:pt x="357" y="231"/>
                        </a:lnTo>
                        <a:lnTo>
                          <a:pt x="340" y="240"/>
                        </a:lnTo>
                        <a:lnTo>
                          <a:pt x="322" y="249"/>
                        </a:lnTo>
                        <a:lnTo>
                          <a:pt x="304" y="259"/>
                        </a:lnTo>
                        <a:lnTo>
                          <a:pt x="287" y="269"/>
                        </a:lnTo>
                        <a:lnTo>
                          <a:pt x="269" y="277"/>
                        </a:lnTo>
                        <a:lnTo>
                          <a:pt x="252" y="286"/>
                        </a:lnTo>
                        <a:lnTo>
                          <a:pt x="235" y="294"/>
                        </a:lnTo>
                        <a:lnTo>
                          <a:pt x="217" y="302"/>
                        </a:lnTo>
                        <a:lnTo>
                          <a:pt x="200" y="310"/>
                        </a:lnTo>
                        <a:lnTo>
                          <a:pt x="183" y="317"/>
                        </a:lnTo>
                        <a:lnTo>
                          <a:pt x="167" y="324"/>
                        </a:lnTo>
                        <a:lnTo>
                          <a:pt x="150" y="331"/>
                        </a:lnTo>
                        <a:lnTo>
                          <a:pt x="133" y="338"/>
                        </a:lnTo>
                        <a:lnTo>
                          <a:pt x="117" y="343"/>
                        </a:lnTo>
                        <a:lnTo>
                          <a:pt x="101" y="349"/>
                        </a:lnTo>
                        <a:lnTo>
                          <a:pt x="86" y="355"/>
                        </a:lnTo>
                        <a:lnTo>
                          <a:pt x="71" y="361"/>
                        </a:lnTo>
                        <a:lnTo>
                          <a:pt x="56" y="365"/>
                        </a:lnTo>
                        <a:lnTo>
                          <a:pt x="41" y="370"/>
                        </a:lnTo>
                        <a:lnTo>
                          <a:pt x="28" y="373"/>
                        </a:lnTo>
                        <a:lnTo>
                          <a:pt x="14" y="377"/>
                        </a:lnTo>
                        <a:lnTo>
                          <a:pt x="0" y="380"/>
                        </a:lnTo>
                        <a:lnTo>
                          <a:pt x="22" y="382"/>
                        </a:lnTo>
                        <a:lnTo>
                          <a:pt x="44" y="384"/>
                        </a:lnTo>
                        <a:lnTo>
                          <a:pt x="66" y="384"/>
                        </a:lnTo>
                        <a:lnTo>
                          <a:pt x="89" y="384"/>
                        </a:lnTo>
                        <a:lnTo>
                          <a:pt x="109" y="382"/>
                        </a:lnTo>
                        <a:lnTo>
                          <a:pt x="131" y="380"/>
                        </a:lnTo>
                        <a:lnTo>
                          <a:pt x="153" y="378"/>
                        </a:lnTo>
                        <a:lnTo>
                          <a:pt x="175" y="374"/>
                        </a:lnTo>
                        <a:lnTo>
                          <a:pt x="196" y="370"/>
                        </a:lnTo>
                        <a:lnTo>
                          <a:pt x="216" y="365"/>
                        </a:lnTo>
                        <a:lnTo>
                          <a:pt x="236" y="361"/>
                        </a:lnTo>
                        <a:lnTo>
                          <a:pt x="257" y="355"/>
                        </a:lnTo>
                        <a:lnTo>
                          <a:pt x="276" y="348"/>
                        </a:lnTo>
                        <a:lnTo>
                          <a:pt x="295" y="342"/>
                        </a:lnTo>
                        <a:lnTo>
                          <a:pt x="313" y="334"/>
                        </a:lnTo>
                        <a:lnTo>
                          <a:pt x="331" y="327"/>
                        </a:lnTo>
                        <a:lnTo>
                          <a:pt x="346" y="321"/>
                        </a:lnTo>
                        <a:lnTo>
                          <a:pt x="360" y="315"/>
                        </a:lnTo>
                        <a:lnTo>
                          <a:pt x="375" y="308"/>
                        </a:lnTo>
                        <a:lnTo>
                          <a:pt x="388" y="301"/>
                        </a:lnTo>
                        <a:lnTo>
                          <a:pt x="401" y="294"/>
                        </a:lnTo>
                        <a:lnTo>
                          <a:pt x="413" y="287"/>
                        </a:lnTo>
                        <a:lnTo>
                          <a:pt x="425" y="280"/>
                        </a:lnTo>
                        <a:lnTo>
                          <a:pt x="436" y="273"/>
                        </a:lnTo>
                        <a:lnTo>
                          <a:pt x="457" y="259"/>
                        </a:lnTo>
                        <a:lnTo>
                          <a:pt x="477" y="244"/>
                        </a:lnTo>
                        <a:lnTo>
                          <a:pt x="496" y="229"/>
                        </a:lnTo>
                        <a:lnTo>
                          <a:pt x="516" y="214"/>
                        </a:lnTo>
                        <a:lnTo>
                          <a:pt x="533" y="198"/>
                        </a:lnTo>
                        <a:lnTo>
                          <a:pt x="550" y="182"/>
                        </a:lnTo>
                        <a:lnTo>
                          <a:pt x="567" y="165"/>
                        </a:lnTo>
                        <a:lnTo>
                          <a:pt x="582" y="148"/>
                        </a:lnTo>
                        <a:lnTo>
                          <a:pt x="596" y="130"/>
                        </a:lnTo>
                        <a:lnTo>
                          <a:pt x="610" y="112"/>
                        </a:lnTo>
                        <a:lnTo>
                          <a:pt x="622" y="94"/>
                        </a:lnTo>
                        <a:lnTo>
                          <a:pt x="632" y="75"/>
                        </a:lnTo>
                        <a:lnTo>
                          <a:pt x="641" y="57"/>
                        </a:lnTo>
                        <a:lnTo>
                          <a:pt x="649" y="38"/>
                        </a:lnTo>
                        <a:lnTo>
                          <a:pt x="655" y="19"/>
                        </a:lnTo>
                        <a:lnTo>
                          <a:pt x="660" y="0"/>
                        </a:lnTo>
                        <a:lnTo>
                          <a:pt x="655" y="1"/>
                        </a:lnTo>
                        <a:close/>
                      </a:path>
                    </a:pathLst>
                  </a:custGeom>
                  <a:solidFill>
                    <a:srgbClr val="D8E0E8"/>
                  </a:solidFill>
                  <a:ln w="9525">
                    <a:noFill/>
                    <a:round/>
                    <a:headEnd/>
                    <a:tailEnd/>
                  </a:ln>
                </p:spPr>
                <p:txBody>
                  <a:bodyPr/>
                  <a:lstStyle/>
                  <a:p>
                    <a:endParaRPr lang="en-US"/>
                  </a:p>
                </p:txBody>
              </p:sp>
              <p:sp>
                <p:nvSpPr>
                  <p:cNvPr id="162" name="Freeform 72"/>
                  <p:cNvSpPr>
                    <a:spLocks/>
                  </p:cNvSpPr>
                  <p:nvPr/>
                </p:nvSpPr>
                <p:spPr bwMode="auto">
                  <a:xfrm>
                    <a:off x="2189" y="3585"/>
                    <a:ext cx="158" cy="162"/>
                  </a:xfrm>
                  <a:custGeom>
                    <a:avLst/>
                    <a:gdLst>
                      <a:gd name="T0" fmla="*/ 10 w 314"/>
                      <a:gd name="T1" fmla="*/ 0 h 323"/>
                      <a:gd name="T2" fmla="*/ 9 w 314"/>
                      <a:gd name="T3" fmla="*/ 1 h 323"/>
                      <a:gd name="T4" fmla="*/ 9 w 314"/>
                      <a:gd name="T5" fmla="*/ 2 h 323"/>
                      <a:gd name="T6" fmla="*/ 8 w 314"/>
                      <a:gd name="T7" fmla="*/ 2 h 323"/>
                      <a:gd name="T8" fmla="*/ 7 w 314"/>
                      <a:gd name="T9" fmla="*/ 3 h 323"/>
                      <a:gd name="T10" fmla="*/ 6 w 314"/>
                      <a:gd name="T11" fmla="*/ 4 h 323"/>
                      <a:gd name="T12" fmla="*/ 5 w 314"/>
                      <a:gd name="T13" fmla="*/ 5 h 323"/>
                      <a:gd name="T14" fmla="*/ 4 w 314"/>
                      <a:gd name="T15" fmla="*/ 5 h 323"/>
                      <a:gd name="T16" fmla="*/ 3 w 314"/>
                      <a:gd name="T17" fmla="*/ 6 h 323"/>
                      <a:gd name="T18" fmla="*/ 3 w 314"/>
                      <a:gd name="T19" fmla="*/ 7 h 323"/>
                      <a:gd name="T20" fmla="*/ 2 w 314"/>
                      <a:gd name="T21" fmla="*/ 7 h 323"/>
                      <a:gd name="T22" fmla="*/ 2 w 314"/>
                      <a:gd name="T23" fmla="*/ 8 h 323"/>
                      <a:gd name="T24" fmla="*/ 1 w 314"/>
                      <a:gd name="T25" fmla="*/ 8 h 323"/>
                      <a:gd name="T26" fmla="*/ 1 w 314"/>
                      <a:gd name="T27" fmla="*/ 9 h 323"/>
                      <a:gd name="T28" fmla="*/ 1 w 314"/>
                      <a:gd name="T29" fmla="*/ 9 h 323"/>
                      <a:gd name="T30" fmla="*/ 0 w 314"/>
                      <a:gd name="T31" fmla="*/ 10 h 323"/>
                      <a:gd name="T32" fmla="*/ 0 w 314"/>
                      <a:gd name="T33" fmla="*/ 10 h 323"/>
                      <a:gd name="T34" fmla="*/ 1 w 314"/>
                      <a:gd name="T35" fmla="*/ 10 h 323"/>
                      <a:gd name="T36" fmla="*/ 1 w 314"/>
                      <a:gd name="T37" fmla="*/ 10 h 323"/>
                      <a:gd name="T38" fmla="*/ 1 w 314"/>
                      <a:gd name="T39" fmla="*/ 11 h 323"/>
                      <a:gd name="T40" fmla="*/ 1 w 314"/>
                      <a:gd name="T41" fmla="*/ 11 h 323"/>
                      <a:gd name="T42" fmla="*/ 2 w 314"/>
                      <a:gd name="T43" fmla="*/ 11 h 323"/>
                      <a:gd name="T44" fmla="*/ 2 w 314"/>
                      <a:gd name="T45" fmla="*/ 11 h 323"/>
                      <a:gd name="T46" fmla="*/ 3 w 314"/>
                      <a:gd name="T47" fmla="*/ 10 h 323"/>
                      <a:gd name="T48" fmla="*/ 4 w 314"/>
                      <a:gd name="T49" fmla="*/ 10 h 323"/>
                      <a:gd name="T50" fmla="*/ 4 w 314"/>
                      <a:gd name="T51" fmla="*/ 10 h 323"/>
                      <a:gd name="T52" fmla="*/ 5 w 314"/>
                      <a:gd name="T53" fmla="*/ 10 h 323"/>
                      <a:gd name="T54" fmla="*/ 6 w 314"/>
                      <a:gd name="T55" fmla="*/ 10 h 323"/>
                      <a:gd name="T56" fmla="*/ 6 w 314"/>
                      <a:gd name="T57" fmla="*/ 10 h 323"/>
                      <a:gd name="T58" fmla="*/ 7 w 314"/>
                      <a:gd name="T59" fmla="*/ 9 h 323"/>
                      <a:gd name="T60" fmla="*/ 8 w 314"/>
                      <a:gd name="T61" fmla="*/ 9 h 323"/>
                      <a:gd name="T62" fmla="*/ 9 w 314"/>
                      <a:gd name="T63" fmla="*/ 9 h 323"/>
                      <a:gd name="T64" fmla="*/ 9 w 314"/>
                      <a:gd name="T65" fmla="*/ 9 h 323"/>
                      <a:gd name="T66" fmla="*/ 10 w 314"/>
                      <a:gd name="T67" fmla="*/ 0 h 3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4"/>
                      <a:gd name="T103" fmla="*/ 0 h 323"/>
                      <a:gd name="T104" fmla="*/ 314 w 314"/>
                      <a:gd name="T105" fmla="*/ 323 h 3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4" h="323">
                        <a:moveTo>
                          <a:pt x="314" y="0"/>
                        </a:moveTo>
                        <a:lnTo>
                          <a:pt x="286" y="20"/>
                        </a:lnTo>
                        <a:lnTo>
                          <a:pt x="258" y="41"/>
                        </a:lnTo>
                        <a:lnTo>
                          <a:pt x="230" y="63"/>
                        </a:lnTo>
                        <a:lnTo>
                          <a:pt x="201" y="86"/>
                        </a:lnTo>
                        <a:lnTo>
                          <a:pt x="174" y="109"/>
                        </a:lnTo>
                        <a:lnTo>
                          <a:pt x="147" y="132"/>
                        </a:lnTo>
                        <a:lnTo>
                          <a:pt x="121" y="155"/>
                        </a:lnTo>
                        <a:lnTo>
                          <a:pt x="96" y="177"/>
                        </a:lnTo>
                        <a:lnTo>
                          <a:pt x="75" y="199"/>
                        </a:lnTo>
                        <a:lnTo>
                          <a:pt x="55" y="219"/>
                        </a:lnTo>
                        <a:lnTo>
                          <a:pt x="37" y="238"/>
                        </a:lnTo>
                        <a:lnTo>
                          <a:pt x="23" y="256"/>
                        </a:lnTo>
                        <a:lnTo>
                          <a:pt x="11" y="272"/>
                        </a:lnTo>
                        <a:lnTo>
                          <a:pt x="3" y="285"/>
                        </a:lnTo>
                        <a:lnTo>
                          <a:pt x="0" y="297"/>
                        </a:lnTo>
                        <a:lnTo>
                          <a:pt x="0" y="305"/>
                        </a:lnTo>
                        <a:lnTo>
                          <a:pt x="4" y="312"/>
                        </a:lnTo>
                        <a:lnTo>
                          <a:pt x="11" y="318"/>
                        </a:lnTo>
                        <a:lnTo>
                          <a:pt x="20" y="321"/>
                        </a:lnTo>
                        <a:lnTo>
                          <a:pt x="32" y="323"/>
                        </a:lnTo>
                        <a:lnTo>
                          <a:pt x="46" y="323"/>
                        </a:lnTo>
                        <a:lnTo>
                          <a:pt x="62" y="322"/>
                        </a:lnTo>
                        <a:lnTo>
                          <a:pt x="79" y="320"/>
                        </a:lnTo>
                        <a:lnTo>
                          <a:pt x="98" y="317"/>
                        </a:lnTo>
                        <a:lnTo>
                          <a:pt x="117" y="312"/>
                        </a:lnTo>
                        <a:lnTo>
                          <a:pt x="139" y="306"/>
                        </a:lnTo>
                        <a:lnTo>
                          <a:pt x="161" y="300"/>
                        </a:lnTo>
                        <a:lnTo>
                          <a:pt x="184" y="292"/>
                        </a:lnTo>
                        <a:lnTo>
                          <a:pt x="208" y="284"/>
                        </a:lnTo>
                        <a:lnTo>
                          <a:pt x="232" y="276"/>
                        </a:lnTo>
                        <a:lnTo>
                          <a:pt x="256" y="266"/>
                        </a:lnTo>
                        <a:lnTo>
                          <a:pt x="281" y="257"/>
                        </a:lnTo>
                        <a:lnTo>
                          <a:pt x="314" y="0"/>
                        </a:lnTo>
                        <a:close/>
                      </a:path>
                    </a:pathLst>
                  </a:custGeom>
                  <a:solidFill>
                    <a:srgbClr val="D8E0E8"/>
                  </a:solidFill>
                  <a:ln w="9525">
                    <a:noFill/>
                    <a:round/>
                    <a:headEnd/>
                    <a:tailEnd/>
                  </a:ln>
                </p:spPr>
                <p:txBody>
                  <a:bodyPr/>
                  <a:lstStyle/>
                  <a:p>
                    <a:endParaRPr lang="en-US"/>
                  </a:p>
                </p:txBody>
              </p:sp>
              <p:sp>
                <p:nvSpPr>
                  <p:cNvPr id="163" name="Freeform 73"/>
                  <p:cNvSpPr>
                    <a:spLocks/>
                  </p:cNvSpPr>
                  <p:nvPr/>
                </p:nvSpPr>
                <p:spPr bwMode="auto">
                  <a:xfrm>
                    <a:off x="2344" y="3602"/>
                    <a:ext cx="23" cy="106"/>
                  </a:xfrm>
                  <a:custGeom>
                    <a:avLst/>
                    <a:gdLst>
                      <a:gd name="T0" fmla="*/ 1 w 46"/>
                      <a:gd name="T1" fmla="*/ 6 h 212"/>
                      <a:gd name="T2" fmla="*/ 1 w 46"/>
                      <a:gd name="T3" fmla="*/ 7 h 212"/>
                      <a:gd name="T4" fmla="*/ 1 w 46"/>
                      <a:gd name="T5" fmla="*/ 7 h 212"/>
                      <a:gd name="T6" fmla="*/ 1 w 46"/>
                      <a:gd name="T7" fmla="*/ 7 h 212"/>
                      <a:gd name="T8" fmla="*/ 1 w 46"/>
                      <a:gd name="T9" fmla="*/ 7 h 212"/>
                      <a:gd name="T10" fmla="*/ 1 w 46"/>
                      <a:gd name="T11" fmla="*/ 7 h 212"/>
                      <a:gd name="T12" fmla="*/ 1 w 46"/>
                      <a:gd name="T13" fmla="*/ 7 h 212"/>
                      <a:gd name="T14" fmla="*/ 1 w 46"/>
                      <a:gd name="T15" fmla="*/ 7 h 212"/>
                      <a:gd name="T16" fmla="*/ 0 w 46"/>
                      <a:gd name="T17" fmla="*/ 7 h 212"/>
                      <a:gd name="T18" fmla="*/ 1 w 46"/>
                      <a:gd name="T19" fmla="*/ 0 h 212"/>
                      <a:gd name="T20" fmla="*/ 1 w 46"/>
                      <a:gd name="T21" fmla="*/ 6 h 2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212"/>
                      <a:gd name="T35" fmla="*/ 46 w 46"/>
                      <a:gd name="T36" fmla="*/ 212 h 2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212">
                        <a:moveTo>
                          <a:pt x="46" y="191"/>
                        </a:moveTo>
                        <a:lnTo>
                          <a:pt x="41" y="194"/>
                        </a:lnTo>
                        <a:lnTo>
                          <a:pt x="35" y="196"/>
                        </a:lnTo>
                        <a:lnTo>
                          <a:pt x="29" y="200"/>
                        </a:lnTo>
                        <a:lnTo>
                          <a:pt x="23" y="202"/>
                        </a:lnTo>
                        <a:lnTo>
                          <a:pt x="18" y="204"/>
                        </a:lnTo>
                        <a:lnTo>
                          <a:pt x="12" y="206"/>
                        </a:lnTo>
                        <a:lnTo>
                          <a:pt x="6" y="210"/>
                        </a:lnTo>
                        <a:lnTo>
                          <a:pt x="0" y="212"/>
                        </a:lnTo>
                        <a:lnTo>
                          <a:pt x="25" y="0"/>
                        </a:lnTo>
                        <a:lnTo>
                          <a:pt x="46" y="191"/>
                        </a:lnTo>
                        <a:close/>
                      </a:path>
                    </a:pathLst>
                  </a:custGeom>
                  <a:solidFill>
                    <a:srgbClr val="D8E0E8"/>
                  </a:solidFill>
                  <a:ln w="9525">
                    <a:noFill/>
                    <a:round/>
                    <a:headEnd/>
                    <a:tailEnd/>
                  </a:ln>
                </p:spPr>
                <p:txBody>
                  <a:bodyPr/>
                  <a:lstStyle/>
                  <a:p>
                    <a:endParaRPr lang="en-US"/>
                  </a:p>
                </p:txBody>
              </p:sp>
              <p:sp>
                <p:nvSpPr>
                  <p:cNvPr id="164" name="Freeform 74"/>
                  <p:cNvSpPr>
                    <a:spLocks/>
                  </p:cNvSpPr>
                  <p:nvPr/>
                </p:nvSpPr>
                <p:spPr bwMode="auto">
                  <a:xfrm>
                    <a:off x="2424" y="3647"/>
                    <a:ext cx="17" cy="18"/>
                  </a:xfrm>
                  <a:custGeom>
                    <a:avLst/>
                    <a:gdLst>
                      <a:gd name="T0" fmla="*/ 1 w 36"/>
                      <a:gd name="T1" fmla="*/ 1 h 36"/>
                      <a:gd name="T2" fmla="*/ 1 w 36"/>
                      <a:gd name="T3" fmla="*/ 1 h 36"/>
                      <a:gd name="T4" fmla="*/ 1 w 36"/>
                      <a:gd name="T5" fmla="*/ 1 h 36"/>
                      <a:gd name="T6" fmla="*/ 0 w 36"/>
                      <a:gd name="T7" fmla="*/ 1 h 36"/>
                      <a:gd name="T8" fmla="*/ 0 w 36"/>
                      <a:gd name="T9" fmla="*/ 1 h 36"/>
                      <a:gd name="T10" fmla="*/ 0 w 36"/>
                      <a:gd name="T11" fmla="*/ 1 h 36"/>
                      <a:gd name="T12" fmla="*/ 0 w 36"/>
                      <a:gd name="T13" fmla="*/ 1 h 36"/>
                      <a:gd name="T14" fmla="*/ 0 w 36"/>
                      <a:gd name="T15" fmla="*/ 1 h 36"/>
                      <a:gd name="T16" fmla="*/ 0 w 36"/>
                      <a:gd name="T17" fmla="*/ 1 h 36"/>
                      <a:gd name="T18" fmla="*/ 0 w 36"/>
                      <a:gd name="T19" fmla="*/ 1 h 36"/>
                      <a:gd name="T20" fmla="*/ 0 w 36"/>
                      <a:gd name="T21" fmla="*/ 0 h 36"/>
                      <a:gd name="T22" fmla="*/ 1 w 36"/>
                      <a:gd name="T23" fmla="*/ 1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36"/>
                      <a:gd name="T38" fmla="*/ 36 w 36"/>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36">
                        <a:moveTo>
                          <a:pt x="36" y="22"/>
                        </a:moveTo>
                        <a:lnTo>
                          <a:pt x="35" y="23"/>
                        </a:lnTo>
                        <a:lnTo>
                          <a:pt x="33" y="25"/>
                        </a:lnTo>
                        <a:lnTo>
                          <a:pt x="30" y="27"/>
                        </a:lnTo>
                        <a:lnTo>
                          <a:pt x="28" y="29"/>
                        </a:lnTo>
                        <a:lnTo>
                          <a:pt x="24" y="30"/>
                        </a:lnTo>
                        <a:lnTo>
                          <a:pt x="22" y="32"/>
                        </a:lnTo>
                        <a:lnTo>
                          <a:pt x="19" y="34"/>
                        </a:lnTo>
                        <a:lnTo>
                          <a:pt x="15" y="36"/>
                        </a:lnTo>
                        <a:lnTo>
                          <a:pt x="0" y="12"/>
                        </a:lnTo>
                        <a:lnTo>
                          <a:pt x="22" y="0"/>
                        </a:lnTo>
                        <a:lnTo>
                          <a:pt x="36" y="22"/>
                        </a:lnTo>
                        <a:close/>
                      </a:path>
                    </a:pathLst>
                  </a:custGeom>
                  <a:solidFill>
                    <a:srgbClr val="D8E0E8"/>
                  </a:solidFill>
                  <a:ln w="9525">
                    <a:noFill/>
                    <a:round/>
                    <a:headEnd/>
                    <a:tailEnd/>
                  </a:ln>
                </p:spPr>
                <p:txBody>
                  <a:bodyPr/>
                  <a:lstStyle/>
                  <a:p>
                    <a:endParaRPr lang="en-US"/>
                  </a:p>
                </p:txBody>
              </p:sp>
              <p:sp>
                <p:nvSpPr>
                  <p:cNvPr id="165" name="Freeform 75"/>
                  <p:cNvSpPr>
                    <a:spLocks/>
                  </p:cNvSpPr>
                  <p:nvPr/>
                </p:nvSpPr>
                <p:spPr bwMode="auto">
                  <a:xfrm>
                    <a:off x="2368" y="3561"/>
                    <a:ext cx="134" cy="131"/>
                  </a:xfrm>
                  <a:custGeom>
                    <a:avLst/>
                    <a:gdLst>
                      <a:gd name="T0" fmla="*/ 3 w 269"/>
                      <a:gd name="T1" fmla="*/ 6 h 263"/>
                      <a:gd name="T2" fmla="*/ 3 w 269"/>
                      <a:gd name="T3" fmla="*/ 7 h 263"/>
                      <a:gd name="T4" fmla="*/ 2 w 269"/>
                      <a:gd name="T5" fmla="*/ 7 h 263"/>
                      <a:gd name="T6" fmla="*/ 2 w 269"/>
                      <a:gd name="T7" fmla="*/ 7 h 263"/>
                      <a:gd name="T8" fmla="*/ 2 w 269"/>
                      <a:gd name="T9" fmla="*/ 7 h 263"/>
                      <a:gd name="T10" fmla="*/ 1 w 269"/>
                      <a:gd name="T11" fmla="*/ 7 h 263"/>
                      <a:gd name="T12" fmla="*/ 1 w 269"/>
                      <a:gd name="T13" fmla="*/ 7 h 263"/>
                      <a:gd name="T14" fmla="*/ 1 w 269"/>
                      <a:gd name="T15" fmla="*/ 8 h 263"/>
                      <a:gd name="T16" fmla="*/ 0 w 269"/>
                      <a:gd name="T17" fmla="*/ 8 h 263"/>
                      <a:gd name="T18" fmla="*/ 0 w 269"/>
                      <a:gd name="T19" fmla="*/ 1 h 263"/>
                      <a:gd name="T20" fmla="*/ 1 w 269"/>
                      <a:gd name="T21" fmla="*/ 0 h 263"/>
                      <a:gd name="T22" fmla="*/ 8 w 269"/>
                      <a:gd name="T23" fmla="*/ 3 h 263"/>
                      <a:gd name="T24" fmla="*/ 7 w 269"/>
                      <a:gd name="T25" fmla="*/ 3 h 263"/>
                      <a:gd name="T26" fmla="*/ 7 w 269"/>
                      <a:gd name="T27" fmla="*/ 4 h 263"/>
                      <a:gd name="T28" fmla="*/ 7 w 269"/>
                      <a:gd name="T29" fmla="*/ 4 h 263"/>
                      <a:gd name="T30" fmla="*/ 6 w 269"/>
                      <a:gd name="T31" fmla="*/ 4 h 263"/>
                      <a:gd name="T32" fmla="*/ 6 w 269"/>
                      <a:gd name="T33" fmla="*/ 5 h 263"/>
                      <a:gd name="T34" fmla="*/ 5 w 269"/>
                      <a:gd name="T35" fmla="*/ 5 h 263"/>
                      <a:gd name="T36" fmla="*/ 5 w 269"/>
                      <a:gd name="T37" fmla="*/ 5 h 263"/>
                      <a:gd name="T38" fmla="*/ 5 w 269"/>
                      <a:gd name="T39" fmla="*/ 5 h 263"/>
                      <a:gd name="T40" fmla="*/ 4 w 269"/>
                      <a:gd name="T41" fmla="*/ 4 h 263"/>
                      <a:gd name="T42" fmla="*/ 2 w 269"/>
                      <a:gd name="T43" fmla="*/ 5 h 263"/>
                      <a:gd name="T44" fmla="*/ 3 w 269"/>
                      <a:gd name="T45" fmla="*/ 6 h 26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9"/>
                      <a:gd name="T70" fmla="*/ 0 h 263"/>
                      <a:gd name="T71" fmla="*/ 269 w 269"/>
                      <a:gd name="T72" fmla="*/ 263 h 26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9" h="263">
                        <a:moveTo>
                          <a:pt x="106" y="220"/>
                        </a:moveTo>
                        <a:lnTo>
                          <a:pt x="96" y="225"/>
                        </a:lnTo>
                        <a:lnTo>
                          <a:pt x="87" y="231"/>
                        </a:lnTo>
                        <a:lnTo>
                          <a:pt x="78" y="235"/>
                        </a:lnTo>
                        <a:lnTo>
                          <a:pt x="68" y="241"/>
                        </a:lnTo>
                        <a:lnTo>
                          <a:pt x="57" y="246"/>
                        </a:lnTo>
                        <a:lnTo>
                          <a:pt x="46" y="251"/>
                        </a:lnTo>
                        <a:lnTo>
                          <a:pt x="34" y="257"/>
                        </a:lnTo>
                        <a:lnTo>
                          <a:pt x="23" y="263"/>
                        </a:lnTo>
                        <a:lnTo>
                          <a:pt x="0" y="34"/>
                        </a:lnTo>
                        <a:lnTo>
                          <a:pt x="51" y="0"/>
                        </a:lnTo>
                        <a:lnTo>
                          <a:pt x="269" y="110"/>
                        </a:lnTo>
                        <a:lnTo>
                          <a:pt x="255" y="120"/>
                        </a:lnTo>
                        <a:lnTo>
                          <a:pt x="240" y="131"/>
                        </a:lnTo>
                        <a:lnTo>
                          <a:pt x="226" y="141"/>
                        </a:lnTo>
                        <a:lnTo>
                          <a:pt x="213" y="150"/>
                        </a:lnTo>
                        <a:lnTo>
                          <a:pt x="200" y="160"/>
                        </a:lnTo>
                        <a:lnTo>
                          <a:pt x="187" y="169"/>
                        </a:lnTo>
                        <a:lnTo>
                          <a:pt x="175" y="177"/>
                        </a:lnTo>
                        <a:lnTo>
                          <a:pt x="163" y="185"/>
                        </a:lnTo>
                        <a:lnTo>
                          <a:pt x="139" y="146"/>
                        </a:lnTo>
                        <a:lnTo>
                          <a:pt x="82" y="179"/>
                        </a:lnTo>
                        <a:lnTo>
                          <a:pt x="106" y="220"/>
                        </a:lnTo>
                        <a:close/>
                      </a:path>
                    </a:pathLst>
                  </a:custGeom>
                  <a:solidFill>
                    <a:srgbClr val="D8E0E8"/>
                  </a:solidFill>
                  <a:ln w="9525">
                    <a:noFill/>
                    <a:round/>
                    <a:headEnd/>
                    <a:tailEnd/>
                  </a:ln>
                </p:spPr>
                <p:txBody>
                  <a:bodyPr/>
                  <a:lstStyle/>
                  <a:p>
                    <a:endParaRPr lang="en-US"/>
                  </a:p>
                </p:txBody>
              </p:sp>
              <p:sp>
                <p:nvSpPr>
                  <p:cNvPr id="166" name="Freeform 76"/>
                  <p:cNvSpPr>
                    <a:spLocks/>
                  </p:cNvSpPr>
                  <p:nvPr/>
                </p:nvSpPr>
                <p:spPr bwMode="auto">
                  <a:xfrm>
                    <a:off x="2401" y="3483"/>
                    <a:ext cx="203" cy="124"/>
                  </a:xfrm>
                  <a:custGeom>
                    <a:avLst/>
                    <a:gdLst>
                      <a:gd name="T0" fmla="*/ 7 w 408"/>
                      <a:gd name="T1" fmla="*/ 7 h 249"/>
                      <a:gd name="T2" fmla="*/ 7 w 408"/>
                      <a:gd name="T3" fmla="*/ 7 h 249"/>
                      <a:gd name="T4" fmla="*/ 7 w 408"/>
                      <a:gd name="T5" fmla="*/ 7 h 249"/>
                      <a:gd name="T6" fmla="*/ 8 w 408"/>
                      <a:gd name="T7" fmla="*/ 6 h 249"/>
                      <a:gd name="T8" fmla="*/ 8 w 408"/>
                      <a:gd name="T9" fmla="*/ 6 h 249"/>
                      <a:gd name="T10" fmla="*/ 8 w 408"/>
                      <a:gd name="T11" fmla="*/ 6 h 249"/>
                      <a:gd name="T12" fmla="*/ 9 w 408"/>
                      <a:gd name="T13" fmla="*/ 6 h 249"/>
                      <a:gd name="T14" fmla="*/ 9 w 408"/>
                      <a:gd name="T15" fmla="*/ 5 h 249"/>
                      <a:gd name="T16" fmla="*/ 9 w 408"/>
                      <a:gd name="T17" fmla="*/ 5 h 249"/>
                      <a:gd name="T18" fmla="*/ 10 w 408"/>
                      <a:gd name="T19" fmla="*/ 4 h 249"/>
                      <a:gd name="T20" fmla="*/ 11 w 408"/>
                      <a:gd name="T21" fmla="*/ 4 h 249"/>
                      <a:gd name="T22" fmla="*/ 11 w 408"/>
                      <a:gd name="T23" fmla="*/ 3 h 249"/>
                      <a:gd name="T24" fmla="*/ 12 w 408"/>
                      <a:gd name="T25" fmla="*/ 2 h 249"/>
                      <a:gd name="T26" fmla="*/ 12 w 408"/>
                      <a:gd name="T27" fmla="*/ 1 h 249"/>
                      <a:gd name="T28" fmla="*/ 12 w 408"/>
                      <a:gd name="T29" fmla="*/ 1 h 249"/>
                      <a:gd name="T30" fmla="*/ 12 w 408"/>
                      <a:gd name="T31" fmla="*/ 0 h 249"/>
                      <a:gd name="T32" fmla="*/ 12 w 408"/>
                      <a:gd name="T33" fmla="*/ 0 h 249"/>
                      <a:gd name="T34" fmla="*/ 12 w 408"/>
                      <a:gd name="T35" fmla="*/ 0 h 249"/>
                      <a:gd name="T36" fmla="*/ 12 w 408"/>
                      <a:gd name="T37" fmla="*/ 0 h 249"/>
                      <a:gd name="T38" fmla="*/ 12 w 408"/>
                      <a:gd name="T39" fmla="*/ 0 h 249"/>
                      <a:gd name="T40" fmla="*/ 11 w 408"/>
                      <a:gd name="T41" fmla="*/ 0 h 249"/>
                      <a:gd name="T42" fmla="*/ 11 w 408"/>
                      <a:gd name="T43" fmla="*/ 0 h 249"/>
                      <a:gd name="T44" fmla="*/ 11 w 408"/>
                      <a:gd name="T45" fmla="*/ 0 h 249"/>
                      <a:gd name="T46" fmla="*/ 10 w 408"/>
                      <a:gd name="T47" fmla="*/ 0 h 249"/>
                      <a:gd name="T48" fmla="*/ 10 w 408"/>
                      <a:gd name="T49" fmla="*/ 0 h 249"/>
                      <a:gd name="T50" fmla="*/ 10 w 408"/>
                      <a:gd name="T51" fmla="*/ 0 h 249"/>
                      <a:gd name="T52" fmla="*/ 9 w 408"/>
                      <a:gd name="T53" fmla="*/ 0 h 249"/>
                      <a:gd name="T54" fmla="*/ 9 w 408"/>
                      <a:gd name="T55" fmla="*/ 0 h 249"/>
                      <a:gd name="T56" fmla="*/ 8 w 408"/>
                      <a:gd name="T57" fmla="*/ 0 h 249"/>
                      <a:gd name="T58" fmla="*/ 8 w 408"/>
                      <a:gd name="T59" fmla="*/ 0 h 249"/>
                      <a:gd name="T60" fmla="*/ 7 w 408"/>
                      <a:gd name="T61" fmla="*/ 0 h 249"/>
                      <a:gd name="T62" fmla="*/ 7 w 408"/>
                      <a:gd name="T63" fmla="*/ 1 h 249"/>
                      <a:gd name="T64" fmla="*/ 6 w 408"/>
                      <a:gd name="T65" fmla="*/ 1 h 249"/>
                      <a:gd name="T66" fmla="*/ 6 w 408"/>
                      <a:gd name="T67" fmla="*/ 1 h 249"/>
                      <a:gd name="T68" fmla="*/ 5 w 408"/>
                      <a:gd name="T69" fmla="*/ 1 h 249"/>
                      <a:gd name="T70" fmla="*/ 5 w 408"/>
                      <a:gd name="T71" fmla="*/ 1 h 249"/>
                      <a:gd name="T72" fmla="*/ 5 w 408"/>
                      <a:gd name="T73" fmla="*/ 1 h 249"/>
                      <a:gd name="T74" fmla="*/ 4 w 408"/>
                      <a:gd name="T75" fmla="*/ 2 h 249"/>
                      <a:gd name="T76" fmla="*/ 4 w 408"/>
                      <a:gd name="T77" fmla="*/ 2 h 249"/>
                      <a:gd name="T78" fmla="*/ 3 w 408"/>
                      <a:gd name="T79" fmla="*/ 2 h 249"/>
                      <a:gd name="T80" fmla="*/ 3 w 408"/>
                      <a:gd name="T81" fmla="*/ 2 h 249"/>
                      <a:gd name="T82" fmla="*/ 2 w 408"/>
                      <a:gd name="T83" fmla="*/ 2 h 249"/>
                      <a:gd name="T84" fmla="*/ 2 w 408"/>
                      <a:gd name="T85" fmla="*/ 2 h 249"/>
                      <a:gd name="T86" fmla="*/ 2 w 408"/>
                      <a:gd name="T87" fmla="*/ 3 h 249"/>
                      <a:gd name="T88" fmla="*/ 1 w 408"/>
                      <a:gd name="T89" fmla="*/ 3 h 249"/>
                      <a:gd name="T90" fmla="*/ 1 w 408"/>
                      <a:gd name="T91" fmla="*/ 3 h 249"/>
                      <a:gd name="T92" fmla="*/ 0 w 408"/>
                      <a:gd name="T93" fmla="*/ 3 h 249"/>
                      <a:gd name="T94" fmla="*/ 0 w 408"/>
                      <a:gd name="T95" fmla="*/ 4 h 249"/>
                      <a:gd name="T96" fmla="*/ 0 w 408"/>
                      <a:gd name="T97" fmla="*/ 4 h 249"/>
                      <a:gd name="T98" fmla="*/ 7 w 408"/>
                      <a:gd name="T99" fmla="*/ 7 h 2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8"/>
                      <a:gd name="T151" fmla="*/ 0 h 249"/>
                      <a:gd name="T152" fmla="*/ 408 w 408"/>
                      <a:gd name="T153" fmla="*/ 249 h 2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8" h="249">
                        <a:moveTo>
                          <a:pt x="225" y="249"/>
                        </a:moveTo>
                        <a:lnTo>
                          <a:pt x="236" y="240"/>
                        </a:lnTo>
                        <a:lnTo>
                          <a:pt x="247" y="230"/>
                        </a:lnTo>
                        <a:lnTo>
                          <a:pt x="258" y="221"/>
                        </a:lnTo>
                        <a:lnTo>
                          <a:pt x="270" y="212"/>
                        </a:lnTo>
                        <a:lnTo>
                          <a:pt x="280" y="203"/>
                        </a:lnTo>
                        <a:lnTo>
                          <a:pt x="290" y="193"/>
                        </a:lnTo>
                        <a:lnTo>
                          <a:pt x="301" y="184"/>
                        </a:lnTo>
                        <a:lnTo>
                          <a:pt x="311" y="175"/>
                        </a:lnTo>
                        <a:lnTo>
                          <a:pt x="336" y="151"/>
                        </a:lnTo>
                        <a:lnTo>
                          <a:pt x="358" y="128"/>
                        </a:lnTo>
                        <a:lnTo>
                          <a:pt x="377" y="105"/>
                        </a:lnTo>
                        <a:lnTo>
                          <a:pt x="392" y="83"/>
                        </a:lnTo>
                        <a:lnTo>
                          <a:pt x="402" y="62"/>
                        </a:lnTo>
                        <a:lnTo>
                          <a:pt x="408" y="43"/>
                        </a:lnTo>
                        <a:lnTo>
                          <a:pt x="408" y="25"/>
                        </a:lnTo>
                        <a:lnTo>
                          <a:pt x="402" y="10"/>
                        </a:lnTo>
                        <a:lnTo>
                          <a:pt x="399" y="7"/>
                        </a:lnTo>
                        <a:lnTo>
                          <a:pt x="394" y="4"/>
                        </a:lnTo>
                        <a:lnTo>
                          <a:pt x="387" y="2"/>
                        </a:lnTo>
                        <a:lnTo>
                          <a:pt x="379" y="1"/>
                        </a:lnTo>
                        <a:lnTo>
                          <a:pt x="371" y="0"/>
                        </a:lnTo>
                        <a:lnTo>
                          <a:pt x="361" y="0"/>
                        </a:lnTo>
                        <a:lnTo>
                          <a:pt x="349" y="1"/>
                        </a:lnTo>
                        <a:lnTo>
                          <a:pt x="338" y="4"/>
                        </a:lnTo>
                        <a:lnTo>
                          <a:pt x="324" y="6"/>
                        </a:lnTo>
                        <a:lnTo>
                          <a:pt x="310" y="8"/>
                        </a:lnTo>
                        <a:lnTo>
                          <a:pt x="295" y="13"/>
                        </a:lnTo>
                        <a:lnTo>
                          <a:pt x="280" y="16"/>
                        </a:lnTo>
                        <a:lnTo>
                          <a:pt x="264" y="22"/>
                        </a:lnTo>
                        <a:lnTo>
                          <a:pt x="247" y="27"/>
                        </a:lnTo>
                        <a:lnTo>
                          <a:pt x="229" y="32"/>
                        </a:lnTo>
                        <a:lnTo>
                          <a:pt x="212" y="39"/>
                        </a:lnTo>
                        <a:lnTo>
                          <a:pt x="199" y="44"/>
                        </a:lnTo>
                        <a:lnTo>
                          <a:pt x="187" y="48"/>
                        </a:lnTo>
                        <a:lnTo>
                          <a:pt x="173" y="54"/>
                        </a:lnTo>
                        <a:lnTo>
                          <a:pt x="160" y="59"/>
                        </a:lnTo>
                        <a:lnTo>
                          <a:pt x="146" y="65"/>
                        </a:lnTo>
                        <a:lnTo>
                          <a:pt x="134" y="70"/>
                        </a:lnTo>
                        <a:lnTo>
                          <a:pt x="120" y="76"/>
                        </a:lnTo>
                        <a:lnTo>
                          <a:pt x="106" y="82"/>
                        </a:lnTo>
                        <a:lnTo>
                          <a:pt x="93" y="89"/>
                        </a:lnTo>
                        <a:lnTo>
                          <a:pt x="80" y="94"/>
                        </a:lnTo>
                        <a:lnTo>
                          <a:pt x="66" y="101"/>
                        </a:lnTo>
                        <a:lnTo>
                          <a:pt x="53" y="108"/>
                        </a:lnTo>
                        <a:lnTo>
                          <a:pt x="39" y="115"/>
                        </a:lnTo>
                        <a:lnTo>
                          <a:pt x="27" y="122"/>
                        </a:lnTo>
                        <a:lnTo>
                          <a:pt x="13" y="129"/>
                        </a:lnTo>
                        <a:lnTo>
                          <a:pt x="0" y="136"/>
                        </a:lnTo>
                        <a:lnTo>
                          <a:pt x="225" y="249"/>
                        </a:lnTo>
                        <a:close/>
                      </a:path>
                    </a:pathLst>
                  </a:custGeom>
                  <a:solidFill>
                    <a:srgbClr val="D8E0E8"/>
                  </a:solidFill>
                  <a:ln w="9525">
                    <a:noFill/>
                    <a:round/>
                    <a:headEnd/>
                    <a:tailEnd/>
                  </a:ln>
                </p:spPr>
                <p:txBody>
                  <a:bodyPr/>
                  <a:lstStyle/>
                  <a:p>
                    <a:endParaRPr lang="en-US"/>
                  </a:p>
                </p:txBody>
              </p:sp>
              <p:sp>
                <p:nvSpPr>
                  <p:cNvPr id="167" name="Freeform 77"/>
                  <p:cNvSpPr>
                    <a:spLocks/>
                  </p:cNvSpPr>
                  <p:nvPr/>
                </p:nvSpPr>
                <p:spPr bwMode="auto">
                  <a:xfrm>
                    <a:off x="2341" y="3520"/>
                    <a:ext cx="45" cy="41"/>
                  </a:xfrm>
                  <a:custGeom>
                    <a:avLst/>
                    <a:gdLst>
                      <a:gd name="T0" fmla="*/ 1 w 90"/>
                      <a:gd name="T1" fmla="*/ 2 h 83"/>
                      <a:gd name="T2" fmla="*/ 0 w 90"/>
                      <a:gd name="T3" fmla="*/ 1 h 83"/>
                      <a:gd name="T4" fmla="*/ 1 w 90"/>
                      <a:gd name="T5" fmla="*/ 0 h 83"/>
                      <a:gd name="T6" fmla="*/ 3 w 90"/>
                      <a:gd name="T7" fmla="*/ 1 h 83"/>
                      <a:gd name="T8" fmla="*/ 1 w 90"/>
                      <a:gd name="T9" fmla="*/ 2 h 83"/>
                      <a:gd name="T10" fmla="*/ 0 60000 65536"/>
                      <a:gd name="T11" fmla="*/ 0 60000 65536"/>
                      <a:gd name="T12" fmla="*/ 0 60000 65536"/>
                      <a:gd name="T13" fmla="*/ 0 60000 65536"/>
                      <a:gd name="T14" fmla="*/ 0 60000 65536"/>
                      <a:gd name="T15" fmla="*/ 0 w 90"/>
                      <a:gd name="T16" fmla="*/ 0 h 83"/>
                      <a:gd name="T17" fmla="*/ 90 w 90"/>
                      <a:gd name="T18" fmla="*/ 83 h 83"/>
                    </a:gdLst>
                    <a:ahLst/>
                    <a:cxnLst>
                      <a:cxn ang="T10">
                        <a:pos x="T0" y="T1"/>
                      </a:cxn>
                      <a:cxn ang="T11">
                        <a:pos x="T2" y="T3"/>
                      </a:cxn>
                      <a:cxn ang="T12">
                        <a:pos x="T4" y="T5"/>
                      </a:cxn>
                      <a:cxn ang="T13">
                        <a:pos x="T6" y="T7"/>
                      </a:cxn>
                      <a:cxn ang="T14">
                        <a:pos x="T8" y="T9"/>
                      </a:cxn>
                    </a:cxnLst>
                    <a:rect l="T15" t="T16" r="T17" b="T18"/>
                    <a:pathLst>
                      <a:path w="90" h="83">
                        <a:moveTo>
                          <a:pt x="34" y="83"/>
                        </a:moveTo>
                        <a:lnTo>
                          <a:pt x="0" y="34"/>
                        </a:lnTo>
                        <a:lnTo>
                          <a:pt x="53" y="0"/>
                        </a:lnTo>
                        <a:lnTo>
                          <a:pt x="90" y="48"/>
                        </a:lnTo>
                        <a:lnTo>
                          <a:pt x="34" y="83"/>
                        </a:lnTo>
                        <a:close/>
                      </a:path>
                    </a:pathLst>
                  </a:custGeom>
                  <a:solidFill>
                    <a:srgbClr val="D8E0E8"/>
                  </a:solidFill>
                  <a:ln w="9525">
                    <a:noFill/>
                    <a:round/>
                    <a:headEnd/>
                    <a:tailEnd/>
                  </a:ln>
                </p:spPr>
                <p:txBody>
                  <a:bodyPr/>
                  <a:lstStyle/>
                  <a:p>
                    <a:endParaRPr lang="en-US"/>
                  </a:p>
                </p:txBody>
              </p:sp>
              <p:sp>
                <p:nvSpPr>
                  <p:cNvPr id="168" name="Freeform 78"/>
                  <p:cNvSpPr>
                    <a:spLocks/>
                  </p:cNvSpPr>
                  <p:nvPr/>
                </p:nvSpPr>
                <p:spPr bwMode="auto">
                  <a:xfrm>
                    <a:off x="2251" y="3710"/>
                    <a:ext cx="166" cy="49"/>
                  </a:xfrm>
                  <a:custGeom>
                    <a:avLst/>
                    <a:gdLst>
                      <a:gd name="T0" fmla="*/ 11 w 331"/>
                      <a:gd name="T1" fmla="*/ 2 h 98"/>
                      <a:gd name="T2" fmla="*/ 10 w 331"/>
                      <a:gd name="T3" fmla="*/ 2 h 98"/>
                      <a:gd name="T4" fmla="*/ 10 w 331"/>
                      <a:gd name="T5" fmla="*/ 2 h 98"/>
                      <a:gd name="T6" fmla="*/ 9 w 331"/>
                      <a:gd name="T7" fmla="*/ 2 h 98"/>
                      <a:gd name="T8" fmla="*/ 9 w 331"/>
                      <a:gd name="T9" fmla="*/ 3 h 98"/>
                      <a:gd name="T10" fmla="*/ 8 w 331"/>
                      <a:gd name="T11" fmla="*/ 3 h 98"/>
                      <a:gd name="T12" fmla="*/ 7 w 331"/>
                      <a:gd name="T13" fmla="*/ 3 h 98"/>
                      <a:gd name="T14" fmla="*/ 7 w 331"/>
                      <a:gd name="T15" fmla="*/ 3 h 98"/>
                      <a:gd name="T16" fmla="*/ 6 w 331"/>
                      <a:gd name="T17" fmla="*/ 3 h 98"/>
                      <a:gd name="T18" fmla="*/ 5 w 331"/>
                      <a:gd name="T19" fmla="*/ 3 h 98"/>
                      <a:gd name="T20" fmla="*/ 5 w 331"/>
                      <a:gd name="T21" fmla="*/ 3 h 98"/>
                      <a:gd name="T22" fmla="*/ 4 w 331"/>
                      <a:gd name="T23" fmla="*/ 3 h 98"/>
                      <a:gd name="T24" fmla="*/ 3 w 331"/>
                      <a:gd name="T25" fmla="*/ 3 h 98"/>
                      <a:gd name="T26" fmla="*/ 3 w 331"/>
                      <a:gd name="T27" fmla="*/ 3 h 98"/>
                      <a:gd name="T28" fmla="*/ 2 w 331"/>
                      <a:gd name="T29" fmla="*/ 3 h 98"/>
                      <a:gd name="T30" fmla="*/ 1 w 331"/>
                      <a:gd name="T31" fmla="*/ 3 h 98"/>
                      <a:gd name="T32" fmla="*/ 0 w 331"/>
                      <a:gd name="T33" fmla="*/ 3 h 98"/>
                      <a:gd name="T34" fmla="*/ 1 w 331"/>
                      <a:gd name="T35" fmla="*/ 3 h 98"/>
                      <a:gd name="T36" fmla="*/ 1 w 331"/>
                      <a:gd name="T37" fmla="*/ 3 h 98"/>
                      <a:gd name="T38" fmla="*/ 2 w 331"/>
                      <a:gd name="T39" fmla="*/ 3 h 98"/>
                      <a:gd name="T40" fmla="*/ 2 w 331"/>
                      <a:gd name="T41" fmla="*/ 3 h 98"/>
                      <a:gd name="T42" fmla="*/ 3 w 331"/>
                      <a:gd name="T43" fmla="*/ 3 h 98"/>
                      <a:gd name="T44" fmla="*/ 3 w 331"/>
                      <a:gd name="T45" fmla="*/ 3 h 98"/>
                      <a:gd name="T46" fmla="*/ 4 w 331"/>
                      <a:gd name="T47" fmla="*/ 2 h 98"/>
                      <a:gd name="T48" fmla="*/ 4 w 331"/>
                      <a:gd name="T49" fmla="*/ 2 h 98"/>
                      <a:gd name="T50" fmla="*/ 5 w 331"/>
                      <a:gd name="T51" fmla="*/ 2 h 98"/>
                      <a:gd name="T52" fmla="*/ 5 w 331"/>
                      <a:gd name="T53" fmla="*/ 2 h 98"/>
                      <a:gd name="T54" fmla="*/ 6 w 331"/>
                      <a:gd name="T55" fmla="*/ 2 h 98"/>
                      <a:gd name="T56" fmla="*/ 6 w 331"/>
                      <a:gd name="T57" fmla="*/ 1 h 98"/>
                      <a:gd name="T58" fmla="*/ 7 w 331"/>
                      <a:gd name="T59" fmla="*/ 1 h 98"/>
                      <a:gd name="T60" fmla="*/ 7 w 331"/>
                      <a:gd name="T61" fmla="*/ 1 h 98"/>
                      <a:gd name="T62" fmla="*/ 8 w 331"/>
                      <a:gd name="T63" fmla="*/ 1 h 98"/>
                      <a:gd name="T64" fmla="*/ 8 w 331"/>
                      <a:gd name="T65" fmla="*/ 0 h 98"/>
                      <a:gd name="T66" fmla="*/ 8 w 331"/>
                      <a:gd name="T67" fmla="*/ 1 h 98"/>
                      <a:gd name="T68" fmla="*/ 8 w 331"/>
                      <a:gd name="T69" fmla="*/ 1 h 98"/>
                      <a:gd name="T70" fmla="*/ 9 w 331"/>
                      <a:gd name="T71" fmla="*/ 1 h 98"/>
                      <a:gd name="T72" fmla="*/ 9 w 331"/>
                      <a:gd name="T73" fmla="*/ 1 h 98"/>
                      <a:gd name="T74" fmla="*/ 9 w 331"/>
                      <a:gd name="T75" fmla="*/ 1 h 98"/>
                      <a:gd name="T76" fmla="*/ 9 w 331"/>
                      <a:gd name="T77" fmla="*/ 2 h 98"/>
                      <a:gd name="T78" fmla="*/ 10 w 331"/>
                      <a:gd name="T79" fmla="*/ 2 h 98"/>
                      <a:gd name="T80" fmla="*/ 11 w 331"/>
                      <a:gd name="T81" fmla="*/ 2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1"/>
                      <a:gd name="T124" fmla="*/ 0 h 98"/>
                      <a:gd name="T125" fmla="*/ 331 w 331"/>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1" h="98">
                        <a:moveTo>
                          <a:pt x="331" y="41"/>
                        </a:moveTo>
                        <a:lnTo>
                          <a:pt x="313" y="48"/>
                        </a:lnTo>
                        <a:lnTo>
                          <a:pt x="295" y="56"/>
                        </a:lnTo>
                        <a:lnTo>
                          <a:pt x="276" y="62"/>
                        </a:lnTo>
                        <a:lnTo>
                          <a:pt x="257" y="69"/>
                        </a:lnTo>
                        <a:lnTo>
                          <a:pt x="236" y="75"/>
                        </a:lnTo>
                        <a:lnTo>
                          <a:pt x="216" y="79"/>
                        </a:lnTo>
                        <a:lnTo>
                          <a:pt x="196" y="84"/>
                        </a:lnTo>
                        <a:lnTo>
                          <a:pt x="175" y="88"/>
                        </a:lnTo>
                        <a:lnTo>
                          <a:pt x="153" y="92"/>
                        </a:lnTo>
                        <a:lnTo>
                          <a:pt x="131" y="94"/>
                        </a:lnTo>
                        <a:lnTo>
                          <a:pt x="109" y="96"/>
                        </a:lnTo>
                        <a:lnTo>
                          <a:pt x="89" y="98"/>
                        </a:lnTo>
                        <a:lnTo>
                          <a:pt x="66" y="98"/>
                        </a:lnTo>
                        <a:lnTo>
                          <a:pt x="44" y="98"/>
                        </a:lnTo>
                        <a:lnTo>
                          <a:pt x="22" y="96"/>
                        </a:lnTo>
                        <a:lnTo>
                          <a:pt x="0" y="94"/>
                        </a:lnTo>
                        <a:lnTo>
                          <a:pt x="14" y="91"/>
                        </a:lnTo>
                        <a:lnTo>
                          <a:pt x="28" y="87"/>
                        </a:lnTo>
                        <a:lnTo>
                          <a:pt x="41" y="84"/>
                        </a:lnTo>
                        <a:lnTo>
                          <a:pt x="56" y="79"/>
                        </a:lnTo>
                        <a:lnTo>
                          <a:pt x="71" y="75"/>
                        </a:lnTo>
                        <a:lnTo>
                          <a:pt x="86" y="69"/>
                        </a:lnTo>
                        <a:lnTo>
                          <a:pt x="101" y="63"/>
                        </a:lnTo>
                        <a:lnTo>
                          <a:pt x="117" y="57"/>
                        </a:lnTo>
                        <a:lnTo>
                          <a:pt x="133" y="52"/>
                        </a:lnTo>
                        <a:lnTo>
                          <a:pt x="150" y="45"/>
                        </a:lnTo>
                        <a:lnTo>
                          <a:pt x="167" y="38"/>
                        </a:lnTo>
                        <a:lnTo>
                          <a:pt x="183" y="31"/>
                        </a:lnTo>
                        <a:lnTo>
                          <a:pt x="200" y="24"/>
                        </a:lnTo>
                        <a:lnTo>
                          <a:pt x="217" y="16"/>
                        </a:lnTo>
                        <a:lnTo>
                          <a:pt x="235" y="8"/>
                        </a:lnTo>
                        <a:lnTo>
                          <a:pt x="252" y="0"/>
                        </a:lnTo>
                        <a:lnTo>
                          <a:pt x="252" y="2"/>
                        </a:lnTo>
                        <a:lnTo>
                          <a:pt x="254" y="8"/>
                        </a:lnTo>
                        <a:lnTo>
                          <a:pt x="257" y="15"/>
                        </a:lnTo>
                        <a:lnTo>
                          <a:pt x="264" y="24"/>
                        </a:lnTo>
                        <a:lnTo>
                          <a:pt x="273" y="32"/>
                        </a:lnTo>
                        <a:lnTo>
                          <a:pt x="287" y="38"/>
                        </a:lnTo>
                        <a:lnTo>
                          <a:pt x="306" y="41"/>
                        </a:lnTo>
                        <a:lnTo>
                          <a:pt x="331" y="41"/>
                        </a:lnTo>
                        <a:close/>
                      </a:path>
                    </a:pathLst>
                  </a:custGeom>
                  <a:solidFill>
                    <a:srgbClr val="7F99B2"/>
                  </a:solidFill>
                  <a:ln w="9525">
                    <a:noFill/>
                    <a:round/>
                    <a:headEnd/>
                    <a:tailEnd/>
                  </a:ln>
                </p:spPr>
                <p:txBody>
                  <a:bodyPr/>
                  <a:lstStyle/>
                  <a:p>
                    <a:endParaRPr lang="en-US"/>
                  </a:p>
                </p:txBody>
              </p:sp>
              <p:sp>
                <p:nvSpPr>
                  <p:cNvPr id="169" name="Freeform 79"/>
                  <p:cNvSpPr>
                    <a:spLocks/>
                  </p:cNvSpPr>
                  <p:nvPr/>
                </p:nvSpPr>
                <p:spPr bwMode="auto">
                  <a:xfrm>
                    <a:off x="2507" y="3483"/>
                    <a:ext cx="97" cy="88"/>
                  </a:xfrm>
                  <a:custGeom>
                    <a:avLst/>
                    <a:gdLst>
                      <a:gd name="T0" fmla="*/ 3 w 196"/>
                      <a:gd name="T1" fmla="*/ 6 h 175"/>
                      <a:gd name="T2" fmla="*/ 3 w 196"/>
                      <a:gd name="T3" fmla="*/ 5 h 175"/>
                      <a:gd name="T4" fmla="*/ 4 w 196"/>
                      <a:gd name="T5" fmla="*/ 4 h 175"/>
                      <a:gd name="T6" fmla="*/ 5 w 196"/>
                      <a:gd name="T7" fmla="*/ 4 h 175"/>
                      <a:gd name="T8" fmla="*/ 5 w 196"/>
                      <a:gd name="T9" fmla="*/ 3 h 175"/>
                      <a:gd name="T10" fmla="*/ 5 w 196"/>
                      <a:gd name="T11" fmla="*/ 2 h 175"/>
                      <a:gd name="T12" fmla="*/ 6 w 196"/>
                      <a:gd name="T13" fmla="*/ 2 h 175"/>
                      <a:gd name="T14" fmla="*/ 6 w 196"/>
                      <a:gd name="T15" fmla="*/ 1 h 175"/>
                      <a:gd name="T16" fmla="*/ 5 w 196"/>
                      <a:gd name="T17" fmla="*/ 1 h 175"/>
                      <a:gd name="T18" fmla="*/ 5 w 196"/>
                      <a:gd name="T19" fmla="*/ 1 h 175"/>
                      <a:gd name="T20" fmla="*/ 5 w 196"/>
                      <a:gd name="T21" fmla="*/ 1 h 175"/>
                      <a:gd name="T22" fmla="*/ 5 w 196"/>
                      <a:gd name="T23" fmla="*/ 1 h 175"/>
                      <a:gd name="T24" fmla="*/ 5 w 196"/>
                      <a:gd name="T25" fmla="*/ 1 h 175"/>
                      <a:gd name="T26" fmla="*/ 4 w 196"/>
                      <a:gd name="T27" fmla="*/ 0 h 175"/>
                      <a:gd name="T28" fmla="*/ 4 w 196"/>
                      <a:gd name="T29" fmla="*/ 0 h 175"/>
                      <a:gd name="T30" fmla="*/ 4 w 196"/>
                      <a:gd name="T31" fmla="*/ 1 h 175"/>
                      <a:gd name="T32" fmla="*/ 3 w 196"/>
                      <a:gd name="T33" fmla="*/ 1 h 175"/>
                      <a:gd name="T34" fmla="*/ 3 w 196"/>
                      <a:gd name="T35" fmla="*/ 1 h 175"/>
                      <a:gd name="T36" fmla="*/ 3 w 196"/>
                      <a:gd name="T37" fmla="*/ 1 h 175"/>
                      <a:gd name="T38" fmla="*/ 2 w 196"/>
                      <a:gd name="T39" fmla="*/ 1 h 175"/>
                      <a:gd name="T40" fmla="*/ 2 w 196"/>
                      <a:gd name="T41" fmla="*/ 1 h 175"/>
                      <a:gd name="T42" fmla="*/ 1 w 196"/>
                      <a:gd name="T43" fmla="*/ 1 h 175"/>
                      <a:gd name="T44" fmla="*/ 1 w 196"/>
                      <a:gd name="T45" fmla="*/ 1 h 175"/>
                      <a:gd name="T46" fmla="*/ 0 w 196"/>
                      <a:gd name="T47" fmla="*/ 1 h 175"/>
                      <a:gd name="T48" fmla="*/ 0 w 196"/>
                      <a:gd name="T49" fmla="*/ 2 h 175"/>
                      <a:gd name="T50" fmla="*/ 0 w 196"/>
                      <a:gd name="T51" fmla="*/ 2 h 175"/>
                      <a:gd name="T52" fmla="*/ 1 w 196"/>
                      <a:gd name="T53" fmla="*/ 2 h 175"/>
                      <a:gd name="T54" fmla="*/ 2 w 196"/>
                      <a:gd name="T55" fmla="*/ 2 h 175"/>
                      <a:gd name="T56" fmla="*/ 2 w 196"/>
                      <a:gd name="T57" fmla="*/ 3 h 175"/>
                      <a:gd name="T58" fmla="*/ 3 w 196"/>
                      <a:gd name="T59" fmla="*/ 4 h 175"/>
                      <a:gd name="T60" fmla="*/ 3 w 196"/>
                      <a:gd name="T61" fmla="*/ 4 h 175"/>
                      <a:gd name="T62" fmla="*/ 3 w 196"/>
                      <a:gd name="T63" fmla="*/ 5 h 175"/>
                      <a:gd name="T64" fmla="*/ 3 w 196"/>
                      <a:gd name="T65" fmla="*/ 6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6"/>
                      <a:gd name="T100" fmla="*/ 0 h 175"/>
                      <a:gd name="T101" fmla="*/ 196 w 196"/>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6" h="175">
                        <a:moveTo>
                          <a:pt x="99" y="175"/>
                        </a:moveTo>
                        <a:lnTo>
                          <a:pt x="124" y="151"/>
                        </a:lnTo>
                        <a:lnTo>
                          <a:pt x="146" y="128"/>
                        </a:lnTo>
                        <a:lnTo>
                          <a:pt x="165" y="105"/>
                        </a:lnTo>
                        <a:lnTo>
                          <a:pt x="180" y="83"/>
                        </a:lnTo>
                        <a:lnTo>
                          <a:pt x="190" y="62"/>
                        </a:lnTo>
                        <a:lnTo>
                          <a:pt x="196" y="43"/>
                        </a:lnTo>
                        <a:lnTo>
                          <a:pt x="196" y="25"/>
                        </a:lnTo>
                        <a:lnTo>
                          <a:pt x="190" y="10"/>
                        </a:lnTo>
                        <a:lnTo>
                          <a:pt x="187" y="7"/>
                        </a:lnTo>
                        <a:lnTo>
                          <a:pt x="182" y="4"/>
                        </a:lnTo>
                        <a:lnTo>
                          <a:pt x="175" y="2"/>
                        </a:lnTo>
                        <a:lnTo>
                          <a:pt x="167" y="1"/>
                        </a:lnTo>
                        <a:lnTo>
                          <a:pt x="159" y="0"/>
                        </a:lnTo>
                        <a:lnTo>
                          <a:pt x="149" y="0"/>
                        </a:lnTo>
                        <a:lnTo>
                          <a:pt x="137" y="1"/>
                        </a:lnTo>
                        <a:lnTo>
                          <a:pt x="126" y="4"/>
                        </a:lnTo>
                        <a:lnTo>
                          <a:pt x="112" y="6"/>
                        </a:lnTo>
                        <a:lnTo>
                          <a:pt x="98" y="8"/>
                        </a:lnTo>
                        <a:lnTo>
                          <a:pt x="83" y="13"/>
                        </a:lnTo>
                        <a:lnTo>
                          <a:pt x="68" y="16"/>
                        </a:lnTo>
                        <a:lnTo>
                          <a:pt x="52" y="22"/>
                        </a:lnTo>
                        <a:lnTo>
                          <a:pt x="35" y="27"/>
                        </a:lnTo>
                        <a:lnTo>
                          <a:pt x="17" y="32"/>
                        </a:lnTo>
                        <a:lnTo>
                          <a:pt x="0" y="39"/>
                        </a:lnTo>
                        <a:lnTo>
                          <a:pt x="25" y="40"/>
                        </a:lnTo>
                        <a:lnTo>
                          <a:pt x="50" y="47"/>
                        </a:lnTo>
                        <a:lnTo>
                          <a:pt x="70" y="60"/>
                        </a:lnTo>
                        <a:lnTo>
                          <a:pt x="89" y="77"/>
                        </a:lnTo>
                        <a:lnTo>
                          <a:pt x="101" y="98"/>
                        </a:lnTo>
                        <a:lnTo>
                          <a:pt x="108" y="122"/>
                        </a:lnTo>
                        <a:lnTo>
                          <a:pt x="107" y="149"/>
                        </a:lnTo>
                        <a:lnTo>
                          <a:pt x="99" y="175"/>
                        </a:lnTo>
                        <a:close/>
                      </a:path>
                    </a:pathLst>
                  </a:custGeom>
                  <a:solidFill>
                    <a:srgbClr val="7F99B2"/>
                  </a:solidFill>
                  <a:ln w="9525">
                    <a:noFill/>
                    <a:round/>
                    <a:headEnd/>
                    <a:tailEnd/>
                  </a:ln>
                </p:spPr>
                <p:txBody>
                  <a:bodyPr/>
                  <a:lstStyle/>
                  <a:p>
                    <a:endParaRPr lang="en-US"/>
                  </a:p>
                </p:txBody>
              </p:sp>
            </p:grpSp>
          </p:grpSp>
          <p:sp>
            <p:nvSpPr>
              <p:cNvPr id="156" name="Line 80"/>
              <p:cNvSpPr>
                <a:spLocks noChangeShapeType="1"/>
              </p:cNvSpPr>
              <p:nvPr/>
            </p:nvSpPr>
            <p:spPr bwMode="auto">
              <a:xfrm>
                <a:off x="4368" y="3120"/>
                <a:ext cx="384" cy="0"/>
              </a:xfrm>
              <a:prstGeom prst="line">
                <a:avLst/>
              </a:prstGeom>
              <a:noFill/>
              <a:ln w="38100">
                <a:solidFill>
                  <a:schemeClr val="tx1"/>
                </a:solidFill>
                <a:round/>
                <a:headEnd/>
                <a:tailEnd type="triangle" w="med" len="med"/>
              </a:ln>
            </p:spPr>
            <p:txBody>
              <a:bodyPr wrap="none" anchor="ctr"/>
              <a:lstStyle/>
              <a:p>
                <a:endParaRPr lang="en-US"/>
              </a:p>
            </p:txBody>
          </p:sp>
        </p:grpSp>
        <p:grpSp>
          <p:nvGrpSpPr>
            <p:cNvPr id="12" name="Group 81"/>
            <p:cNvGrpSpPr>
              <a:grpSpLocks/>
            </p:cNvGrpSpPr>
            <p:nvPr/>
          </p:nvGrpSpPr>
          <p:grpSpPr bwMode="auto">
            <a:xfrm>
              <a:off x="228600" y="4174374"/>
              <a:ext cx="2423446" cy="1282380"/>
              <a:chOff x="672" y="3024"/>
              <a:chExt cx="1409" cy="857"/>
            </a:xfrm>
          </p:grpSpPr>
          <p:sp>
            <p:nvSpPr>
              <p:cNvPr id="150" name="Line 82"/>
              <p:cNvSpPr>
                <a:spLocks noChangeShapeType="1"/>
              </p:cNvSpPr>
              <p:nvPr/>
            </p:nvSpPr>
            <p:spPr bwMode="auto">
              <a:xfrm>
                <a:off x="1695" y="3172"/>
                <a:ext cx="386" cy="0"/>
              </a:xfrm>
              <a:prstGeom prst="line">
                <a:avLst/>
              </a:prstGeom>
              <a:noFill/>
              <a:ln w="12700">
                <a:solidFill>
                  <a:schemeClr val="tx1"/>
                </a:solidFill>
                <a:round/>
                <a:headEnd type="diamond" w="med" len="med"/>
                <a:tailEnd type="stealth" w="med" len="med"/>
              </a:ln>
            </p:spPr>
            <p:txBody>
              <a:bodyPr/>
              <a:lstStyle/>
              <a:p>
                <a:endParaRPr lang="en-US"/>
              </a:p>
            </p:txBody>
          </p:sp>
          <p:sp>
            <p:nvSpPr>
              <p:cNvPr id="151" name="Line 83"/>
              <p:cNvSpPr>
                <a:spLocks noChangeShapeType="1"/>
              </p:cNvSpPr>
              <p:nvPr/>
            </p:nvSpPr>
            <p:spPr bwMode="auto">
              <a:xfrm>
                <a:off x="1695" y="3311"/>
                <a:ext cx="386" cy="0"/>
              </a:xfrm>
              <a:prstGeom prst="line">
                <a:avLst/>
              </a:prstGeom>
              <a:noFill/>
              <a:ln w="12700">
                <a:solidFill>
                  <a:schemeClr val="tx1"/>
                </a:solidFill>
                <a:round/>
                <a:headEnd type="diamond" w="med" len="med"/>
                <a:tailEnd type="stealth" w="med" len="med"/>
              </a:ln>
            </p:spPr>
            <p:txBody>
              <a:bodyPr/>
              <a:lstStyle/>
              <a:p>
                <a:endParaRPr lang="en-US"/>
              </a:p>
            </p:txBody>
          </p:sp>
          <p:sp>
            <p:nvSpPr>
              <p:cNvPr id="152" name="Line 84"/>
              <p:cNvSpPr>
                <a:spLocks noChangeShapeType="1"/>
              </p:cNvSpPr>
              <p:nvPr/>
            </p:nvSpPr>
            <p:spPr bwMode="auto">
              <a:xfrm>
                <a:off x="1695" y="3450"/>
                <a:ext cx="386" cy="0"/>
              </a:xfrm>
              <a:prstGeom prst="line">
                <a:avLst/>
              </a:prstGeom>
              <a:noFill/>
              <a:ln w="12700">
                <a:solidFill>
                  <a:schemeClr val="tx1"/>
                </a:solidFill>
                <a:round/>
                <a:headEnd type="diamond" w="med" len="med"/>
                <a:tailEnd type="stealth" w="med" len="med"/>
              </a:ln>
            </p:spPr>
            <p:txBody>
              <a:bodyPr/>
              <a:lstStyle/>
              <a:p>
                <a:endParaRPr lang="en-US"/>
              </a:p>
            </p:txBody>
          </p:sp>
          <p:pic>
            <p:nvPicPr>
              <p:cNvPr id="153" name="Picture 85"/>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 y="3024"/>
                <a:ext cx="1016" cy="616"/>
              </a:xfrm>
              <a:prstGeom prst="rect">
                <a:avLst/>
              </a:prstGeom>
              <a:noFill/>
              <a:ln w="9525">
                <a:noFill/>
                <a:miter lim="800000"/>
                <a:headEnd/>
                <a:tailEnd/>
              </a:ln>
            </p:spPr>
          </p:pic>
          <p:sp>
            <p:nvSpPr>
              <p:cNvPr id="154" name="Rectangle 86"/>
              <p:cNvSpPr>
                <a:spLocks noChangeArrowheads="1"/>
              </p:cNvSpPr>
              <p:nvPr/>
            </p:nvSpPr>
            <p:spPr bwMode="auto">
              <a:xfrm>
                <a:off x="890" y="3607"/>
                <a:ext cx="598" cy="274"/>
              </a:xfrm>
              <a:prstGeom prst="rect">
                <a:avLst/>
              </a:prstGeom>
              <a:noFill/>
              <a:ln w="9525">
                <a:noFill/>
                <a:miter lim="800000"/>
                <a:headEnd/>
                <a:tailEnd/>
              </a:ln>
            </p:spPr>
            <p:txBody>
              <a:bodyPr lIns="92075" tIns="46038" rIns="92075" bIns="46038">
                <a:spAutoFit/>
              </a:bodyPr>
              <a:lstStyle/>
              <a:p>
                <a:pPr algn="ctr"/>
                <a:r>
                  <a:rPr lang="en-US" sz="900" dirty="0"/>
                  <a:t>Sensors</a:t>
                </a:r>
              </a:p>
            </p:txBody>
          </p:sp>
        </p:grpSp>
        <p:grpSp>
          <p:nvGrpSpPr>
            <p:cNvPr id="13" name="Group 87"/>
            <p:cNvGrpSpPr>
              <a:grpSpLocks/>
            </p:cNvGrpSpPr>
            <p:nvPr/>
          </p:nvGrpSpPr>
          <p:grpSpPr bwMode="auto">
            <a:xfrm>
              <a:off x="5433929" y="3815246"/>
              <a:ext cx="3504474" cy="2492934"/>
              <a:chOff x="3585" y="2640"/>
              <a:chExt cx="2037" cy="1666"/>
            </a:xfrm>
          </p:grpSpPr>
          <p:grpSp>
            <p:nvGrpSpPr>
              <p:cNvPr id="14" name="Group 88"/>
              <p:cNvGrpSpPr>
                <a:grpSpLocks/>
              </p:cNvGrpSpPr>
              <p:nvPr/>
            </p:nvGrpSpPr>
            <p:grpSpPr bwMode="auto">
              <a:xfrm>
                <a:off x="3585" y="2832"/>
                <a:ext cx="2037" cy="1474"/>
                <a:chOff x="3585" y="2832"/>
                <a:chExt cx="2037" cy="1474"/>
              </a:xfrm>
            </p:grpSpPr>
            <p:grpSp>
              <p:nvGrpSpPr>
                <p:cNvPr id="16" name="Group 89"/>
                <p:cNvGrpSpPr>
                  <a:grpSpLocks/>
                </p:cNvGrpSpPr>
                <p:nvPr/>
              </p:nvGrpSpPr>
              <p:grpSpPr bwMode="auto">
                <a:xfrm>
                  <a:off x="4741" y="2832"/>
                  <a:ext cx="881" cy="615"/>
                  <a:chOff x="1536" y="1680"/>
                  <a:chExt cx="2647" cy="1451"/>
                </a:xfrm>
              </p:grpSpPr>
              <p:grpSp>
                <p:nvGrpSpPr>
                  <p:cNvPr id="18" name="Group 90"/>
                  <p:cNvGrpSpPr>
                    <a:grpSpLocks/>
                  </p:cNvGrpSpPr>
                  <p:nvPr/>
                </p:nvGrpSpPr>
                <p:grpSpPr bwMode="auto">
                  <a:xfrm>
                    <a:off x="1536" y="1680"/>
                    <a:ext cx="871" cy="1451"/>
                    <a:chOff x="1351" y="1185"/>
                    <a:chExt cx="871" cy="1946"/>
                  </a:xfrm>
                </p:grpSpPr>
                <p:sp>
                  <p:nvSpPr>
                    <p:cNvPr id="95" name="Rectangle 91"/>
                    <p:cNvSpPr>
                      <a:spLocks noChangeArrowheads="1"/>
                    </p:cNvSpPr>
                    <p:nvPr/>
                  </p:nvSpPr>
                  <p:spPr bwMode="auto">
                    <a:xfrm>
                      <a:off x="1351" y="1185"/>
                      <a:ext cx="871" cy="1946"/>
                    </a:xfrm>
                    <a:prstGeom prst="rect">
                      <a:avLst/>
                    </a:prstGeom>
                    <a:solidFill>
                      <a:srgbClr val="C0C0C0"/>
                    </a:solidFill>
                    <a:ln w="12700">
                      <a:solidFill>
                        <a:srgbClr val="000000"/>
                      </a:solidFill>
                      <a:miter lim="800000"/>
                      <a:headEnd/>
                      <a:tailEnd/>
                    </a:ln>
                  </p:spPr>
                  <p:txBody>
                    <a:bodyPr/>
                    <a:lstStyle/>
                    <a:p>
                      <a:endParaRPr lang="en-US"/>
                    </a:p>
                  </p:txBody>
                </p:sp>
                <p:grpSp>
                  <p:nvGrpSpPr>
                    <p:cNvPr id="96" name="Group 92"/>
                    <p:cNvGrpSpPr>
                      <a:grpSpLocks/>
                    </p:cNvGrpSpPr>
                    <p:nvPr/>
                  </p:nvGrpSpPr>
                  <p:grpSpPr bwMode="auto">
                    <a:xfrm>
                      <a:off x="1410" y="1272"/>
                      <a:ext cx="751" cy="553"/>
                      <a:chOff x="1410" y="1272"/>
                      <a:chExt cx="751" cy="553"/>
                    </a:xfrm>
                  </p:grpSpPr>
                  <p:sp>
                    <p:nvSpPr>
                      <p:cNvPr id="133" name="Rectangle 93"/>
                      <p:cNvSpPr>
                        <a:spLocks noChangeArrowheads="1"/>
                      </p:cNvSpPr>
                      <p:nvPr/>
                    </p:nvSpPr>
                    <p:spPr bwMode="auto">
                      <a:xfrm>
                        <a:off x="1410" y="1272"/>
                        <a:ext cx="751" cy="553"/>
                      </a:xfrm>
                      <a:prstGeom prst="rect">
                        <a:avLst/>
                      </a:prstGeom>
                      <a:solidFill>
                        <a:srgbClr val="9F9F9F"/>
                      </a:solidFill>
                      <a:ln w="12700">
                        <a:solidFill>
                          <a:srgbClr val="000000"/>
                        </a:solidFill>
                        <a:miter lim="800000"/>
                        <a:headEnd/>
                        <a:tailEnd/>
                      </a:ln>
                    </p:spPr>
                    <p:txBody>
                      <a:bodyPr/>
                      <a:lstStyle/>
                      <a:p>
                        <a:endParaRPr lang="en-US"/>
                      </a:p>
                    </p:txBody>
                  </p:sp>
                  <p:grpSp>
                    <p:nvGrpSpPr>
                      <p:cNvPr id="134" name="Group 94"/>
                      <p:cNvGrpSpPr>
                        <a:grpSpLocks/>
                      </p:cNvGrpSpPr>
                      <p:nvPr/>
                    </p:nvGrpSpPr>
                    <p:grpSpPr bwMode="auto">
                      <a:xfrm>
                        <a:off x="1641" y="1358"/>
                        <a:ext cx="330" cy="450"/>
                        <a:chOff x="1641" y="1358"/>
                        <a:chExt cx="330" cy="450"/>
                      </a:xfrm>
                    </p:grpSpPr>
                    <p:grpSp>
                      <p:nvGrpSpPr>
                        <p:cNvPr id="135" name="Group 95"/>
                        <p:cNvGrpSpPr>
                          <a:grpSpLocks/>
                        </p:cNvGrpSpPr>
                        <p:nvPr/>
                      </p:nvGrpSpPr>
                      <p:grpSpPr bwMode="auto">
                        <a:xfrm>
                          <a:off x="1641" y="1358"/>
                          <a:ext cx="330" cy="101"/>
                          <a:chOff x="1641" y="1358"/>
                          <a:chExt cx="330" cy="101"/>
                        </a:xfrm>
                      </p:grpSpPr>
                      <p:sp>
                        <p:nvSpPr>
                          <p:cNvPr id="145" name="Freeform 96"/>
                          <p:cNvSpPr>
                            <a:spLocks/>
                          </p:cNvSpPr>
                          <p:nvPr/>
                        </p:nvSpPr>
                        <p:spPr bwMode="auto">
                          <a:xfrm>
                            <a:off x="1641" y="1366"/>
                            <a:ext cx="330" cy="93"/>
                          </a:xfrm>
                          <a:custGeom>
                            <a:avLst/>
                            <a:gdLst>
                              <a:gd name="T0" fmla="*/ 22 w 330"/>
                              <a:gd name="T1" fmla="*/ 36 h 93"/>
                              <a:gd name="T2" fmla="*/ 51 w 330"/>
                              <a:gd name="T3" fmla="*/ 75 h 93"/>
                              <a:gd name="T4" fmla="*/ 317 w 330"/>
                              <a:gd name="T5" fmla="*/ 75 h 93"/>
                              <a:gd name="T6" fmla="*/ 282 w 330"/>
                              <a:gd name="T7" fmla="*/ 29 h 93"/>
                              <a:gd name="T8" fmla="*/ 282 w 330"/>
                              <a:gd name="T9" fmla="*/ 0 h 93"/>
                              <a:gd name="T10" fmla="*/ 330 w 330"/>
                              <a:gd name="T11" fmla="*/ 63 h 93"/>
                              <a:gd name="T12" fmla="*/ 330 w 330"/>
                              <a:gd name="T13" fmla="*/ 93 h 93"/>
                              <a:gd name="T14" fmla="*/ 44 w 330"/>
                              <a:gd name="T15" fmla="*/ 93 h 93"/>
                              <a:gd name="T16" fmla="*/ 0 w 330"/>
                              <a:gd name="T17" fmla="*/ 36 h 93"/>
                              <a:gd name="T18" fmla="*/ 22 w 330"/>
                              <a:gd name="T19" fmla="*/ 36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0"/>
                              <a:gd name="T31" fmla="*/ 0 h 93"/>
                              <a:gd name="T32" fmla="*/ 330 w 330"/>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0" h="93">
                                <a:moveTo>
                                  <a:pt x="22" y="36"/>
                                </a:moveTo>
                                <a:lnTo>
                                  <a:pt x="51" y="75"/>
                                </a:lnTo>
                                <a:lnTo>
                                  <a:pt x="317" y="75"/>
                                </a:lnTo>
                                <a:lnTo>
                                  <a:pt x="282" y="29"/>
                                </a:lnTo>
                                <a:lnTo>
                                  <a:pt x="282" y="0"/>
                                </a:lnTo>
                                <a:lnTo>
                                  <a:pt x="330" y="63"/>
                                </a:lnTo>
                                <a:lnTo>
                                  <a:pt x="330" y="93"/>
                                </a:lnTo>
                                <a:lnTo>
                                  <a:pt x="44" y="93"/>
                                </a:lnTo>
                                <a:lnTo>
                                  <a:pt x="0" y="36"/>
                                </a:lnTo>
                                <a:lnTo>
                                  <a:pt x="22" y="36"/>
                                </a:lnTo>
                                <a:close/>
                              </a:path>
                            </a:pathLst>
                          </a:custGeom>
                          <a:solidFill>
                            <a:srgbClr val="5F5F5F"/>
                          </a:solidFill>
                          <a:ln w="9525">
                            <a:noFill/>
                            <a:round/>
                            <a:headEnd/>
                            <a:tailEnd/>
                          </a:ln>
                        </p:spPr>
                        <p:txBody>
                          <a:bodyPr/>
                          <a:lstStyle/>
                          <a:p>
                            <a:endParaRPr lang="en-US"/>
                          </a:p>
                        </p:txBody>
                      </p:sp>
                      <p:sp>
                        <p:nvSpPr>
                          <p:cNvPr id="146" name="Freeform 97"/>
                          <p:cNvSpPr>
                            <a:spLocks/>
                          </p:cNvSpPr>
                          <p:nvPr/>
                        </p:nvSpPr>
                        <p:spPr bwMode="auto">
                          <a:xfrm>
                            <a:off x="1641" y="1358"/>
                            <a:ext cx="151" cy="45"/>
                          </a:xfrm>
                          <a:custGeom>
                            <a:avLst/>
                            <a:gdLst>
                              <a:gd name="T0" fmla="*/ 16 w 151"/>
                              <a:gd name="T1" fmla="*/ 15 h 45"/>
                              <a:gd name="T2" fmla="*/ 20 w 151"/>
                              <a:gd name="T3" fmla="*/ 0 h 45"/>
                              <a:gd name="T4" fmla="*/ 7 w 151"/>
                              <a:gd name="T5" fmla="*/ 0 h 45"/>
                              <a:gd name="T6" fmla="*/ 0 w 151"/>
                              <a:gd name="T7" fmla="*/ 15 h 45"/>
                              <a:gd name="T8" fmla="*/ 0 w 151"/>
                              <a:gd name="T9" fmla="*/ 45 h 45"/>
                              <a:gd name="T10" fmla="*/ 151 w 151"/>
                              <a:gd name="T11" fmla="*/ 45 h 45"/>
                              <a:gd name="T12" fmla="*/ 151 w 151"/>
                              <a:gd name="T13" fmla="*/ 15 h 45"/>
                              <a:gd name="T14" fmla="*/ 16 w 151"/>
                              <a:gd name="T15" fmla="*/ 15 h 45"/>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45"/>
                              <a:gd name="T26" fmla="*/ 151 w 151"/>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45">
                                <a:moveTo>
                                  <a:pt x="16" y="15"/>
                                </a:moveTo>
                                <a:lnTo>
                                  <a:pt x="20" y="0"/>
                                </a:lnTo>
                                <a:lnTo>
                                  <a:pt x="7" y="0"/>
                                </a:lnTo>
                                <a:lnTo>
                                  <a:pt x="0" y="15"/>
                                </a:lnTo>
                                <a:lnTo>
                                  <a:pt x="0" y="45"/>
                                </a:lnTo>
                                <a:lnTo>
                                  <a:pt x="151" y="45"/>
                                </a:lnTo>
                                <a:lnTo>
                                  <a:pt x="151" y="15"/>
                                </a:lnTo>
                                <a:lnTo>
                                  <a:pt x="16" y="15"/>
                                </a:lnTo>
                                <a:close/>
                              </a:path>
                            </a:pathLst>
                          </a:custGeom>
                          <a:solidFill>
                            <a:srgbClr val="C0C0C0"/>
                          </a:solidFill>
                          <a:ln w="9525">
                            <a:noFill/>
                            <a:round/>
                            <a:headEnd/>
                            <a:tailEnd/>
                          </a:ln>
                        </p:spPr>
                        <p:txBody>
                          <a:bodyPr/>
                          <a:lstStyle/>
                          <a:p>
                            <a:endParaRPr lang="en-US"/>
                          </a:p>
                        </p:txBody>
                      </p:sp>
                      <p:sp>
                        <p:nvSpPr>
                          <p:cNvPr id="147" name="Freeform 98"/>
                          <p:cNvSpPr>
                            <a:spLocks/>
                          </p:cNvSpPr>
                          <p:nvPr/>
                        </p:nvSpPr>
                        <p:spPr bwMode="auto">
                          <a:xfrm>
                            <a:off x="1778" y="1358"/>
                            <a:ext cx="151" cy="45"/>
                          </a:xfrm>
                          <a:custGeom>
                            <a:avLst/>
                            <a:gdLst>
                              <a:gd name="T0" fmla="*/ 135 w 151"/>
                              <a:gd name="T1" fmla="*/ 15 h 45"/>
                              <a:gd name="T2" fmla="*/ 131 w 151"/>
                              <a:gd name="T3" fmla="*/ 0 h 45"/>
                              <a:gd name="T4" fmla="*/ 144 w 151"/>
                              <a:gd name="T5" fmla="*/ 0 h 45"/>
                              <a:gd name="T6" fmla="*/ 151 w 151"/>
                              <a:gd name="T7" fmla="*/ 15 h 45"/>
                              <a:gd name="T8" fmla="*/ 151 w 151"/>
                              <a:gd name="T9" fmla="*/ 45 h 45"/>
                              <a:gd name="T10" fmla="*/ 0 w 151"/>
                              <a:gd name="T11" fmla="*/ 45 h 45"/>
                              <a:gd name="T12" fmla="*/ 0 w 151"/>
                              <a:gd name="T13" fmla="*/ 15 h 45"/>
                              <a:gd name="T14" fmla="*/ 135 w 151"/>
                              <a:gd name="T15" fmla="*/ 15 h 45"/>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45"/>
                              <a:gd name="T26" fmla="*/ 151 w 151"/>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45">
                                <a:moveTo>
                                  <a:pt x="135" y="15"/>
                                </a:moveTo>
                                <a:lnTo>
                                  <a:pt x="131" y="0"/>
                                </a:lnTo>
                                <a:lnTo>
                                  <a:pt x="144" y="0"/>
                                </a:lnTo>
                                <a:lnTo>
                                  <a:pt x="151" y="15"/>
                                </a:lnTo>
                                <a:lnTo>
                                  <a:pt x="151" y="45"/>
                                </a:lnTo>
                                <a:lnTo>
                                  <a:pt x="0" y="45"/>
                                </a:lnTo>
                                <a:lnTo>
                                  <a:pt x="0" y="15"/>
                                </a:lnTo>
                                <a:lnTo>
                                  <a:pt x="135" y="15"/>
                                </a:lnTo>
                                <a:close/>
                              </a:path>
                            </a:pathLst>
                          </a:custGeom>
                          <a:solidFill>
                            <a:srgbClr val="C0C0C0"/>
                          </a:solidFill>
                          <a:ln w="9525">
                            <a:noFill/>
                            <a:round/>
                            <a:headEnd/>
                            <a:tailEnd/>
                          </a:ln>
                        </p:spPr>
                        <p:txBody>
                          <a:bodyPr/>
                          <a:lstStyle/>
                          <a:p>
                            <a:endParaRPr lang="en-US"/>
                          </a:p>
                        </p:txBody>
                      </p:sp>
                      <p:sp>
                        <p:nvSpPr>
                          <p:cNvPr id="148" name="Freeform 99"/>
                          <p:cNvSpPr>
                            <a:spLocks/>
                          </p:cNvSpPr>
                          <p:nvPr/>
                        </p:nvSpPr>
                        <p:spPr bwMode="auto">
                          <a:xfrm>
                            <a:off x="1641" y="1358"/>
                            <a:ext cx="20" cy="15"/>
                          </a:xfrm>
                          <a:custGeom>
                            <a:avLst/>
                            <a:gdLst>
                              <a:gd name="T0" fmla="*/ 16 w 20"/>
                              <a:gd name="T1" fmla="*/ 15 h 15"/>
                              <a:gd name="T2" fmla="*/ 20 w 20"/>
                              <a:gd name="T3" fmla="*/ 0 h 15"/>
                              <a:gd name="T4" fmla="*/ 7 w 20"/>
                              <a:gd name="T5" fmla="*/ 0 h 15"/>
                              <a:gd name="T6" fmla="*/ 0 w 20"/>
                              <a:gd name="T7" fmla="*/ 15 h 15"/>
                              <a:gd name="T8" fmla="*/ 16 w 20"/>
                              <a:gd name="T9" fmla="*/ 15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16" y="15"/>
                                </a:moveTo>
                                <a:lnTo>
                                  <a:pt x="20" y="0"/>
                                </a:lnTo>
                                <a:lnTo>
                                  <a:pt x="7" y="0"/>
                                </a:lnTo>
                                <a:lnTo>
                                  <a:pt x="0" y="15"/>
                                </a:lnTo>
                                <a:lnTo>
                                  <a:pt x="16" y="15"/>
                                </a:lnTo>
                                <a:close/>
                              </a:path>
                            </a:pathLst>
                          </a:custGeom>
                          <a:solidFill>
                            <a:srgbClr val="808080"/>
                          </a:solidFill>
                          <a:ln w="9525">
                            <a:noFill/>
                            <a:round/>
                            <a:headEnd/>
                            <a:tailEnd/>
                          </a:ln>
                        </p:spPr>
                        <p:txBody>
                          <a:bodyPr/>
                          <a:lstStyle/>
                          <a:p>
                            <a:endParaRPr lang="en-US"/>
                          </a:p>
                        </p:txBody>
                      </p:sp>
                      <p:sp>
                        <p:nvSpPr>
                          <p:cNvPr id="149" name="Freeform 100"/>
                          <p:cNvSpPr>
                            <a:spLocks/>
                          </p:cNvSpPr>
                          <p:nvPr/>
                        </p:nvSpPr>
                        <p:spPr bwMode="auto">
                          <a:xfrm>
                            <a:off x="1909" y="1358"/>
                            <a:ext cx="20" cy="15"/>
                          </a:xfrm>
                          <a:custGeom>
                            <a:avLst/>
                            <a:gdLst>
                              <a:gd name="T0" fmla="*/ 4 w 20"/>
                              <a:gd name="T1" fmla="*/ 15 h 15"/>
                              <a:gd name="T2" fmla="*/ 0 w 20"/>
                              <a:gd name="T3" fmla="*/ 0 h 15"/>
                              <a:gd name="T4" fmla="*/ 13 w 20"/>
                              <a:gd name="T5" fmla="*/ 0 h 15"/>
                              <a:gd name="T6" fmla="*/ 20 w 20"/>
                              <a:gd name="T7" fmla="*/ 15 h 15"/>
                              <a:gd name="T8" fmla="*/ 4 w 20"/>
                              <a:gd name="T9" fmla="*/ 15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4" y="15"/>
                                </a:moveTo>
                                <a:lnTo>
                                  <a:pt x="0" y="0"/>
                                </a:lnTo>
                                <a:lnTo>
                                  <a:pt x="13" y="0"/>
                                </a:lnTo>
                                <a:lnTo>
                                  <a:pt x="20" y="15"/>
                                </a:lnTo>
                                <a:lnTo>
                                  <a:pt x="4" y="15"/>
                                </a:lnTo>
                                <a:close/>
                              </a:path>
                            </a:pathLst>
                          </a:custGeom>
                          <a:solidFill>
                            <a:srgbClr val="808080"/>
                          </a:solidFill>
                          <a:ln w="9525">
                            <a:noFill/>
                            <a:round/>
                            <a:headEnd/>
                            <a:tailEnd/>
                          </a:ln>
                        </p:spPr>
                        <p:txBody>
                          <a:bodyPr/>
                          <a:lstStyle/>
                          <a:p>
                            <a:endParaRPr lang="en-US"/>
                          </a:p>
                        </p:txBody>
                      </p:sp>
                    </p:grpSp>
                    <p:grpSp>
                      <p:nvGrpSpPr>
                        <p:cNvPr id="136" name="Group 101"/>
                        <p:cNvGrpSpPr>
                          <a:grpSpLocks/>
                        </p:cNvGrpSpPr>
                        <p:nvPr/>
                      </p:nvGrpSpPr>
                      <p:grpSpPr bwMode="auto">
                        <a:xfrm>
                          <a:off x="1651" y="1629"/>
                          <a:ext cx="270" cy="179"/>
                          <a:chOff x="1651" y="1629"/>
                          <a:chExt cx="270" cy="179"/>
                        </a:xfrm>
                      </p:grpSpPr>
                      <p:sp>
                        <p:nvSpPr>
                          <p:cNvPr id="137" name="Rectangle 102"/>
                          <p:cNvSpPr>
                            <a:spLocks noChangeArrowheads="1"/>
                          </p:cNvSpPr>
                          <p:nvPr/>
                        </p:nvSpPr>
                        <p:spPr bwMode="auto">
                          <a:xfrm>
                            <a:off x="1651" y="1629"/>
                            <a:ext cx="270" cy="85"/>
                          </a:xfrm>
                          <a:prstGeom prst="rect">
                            <a:avLst/>
                          </a:prstGeom>
                          <a:solidFill>
                            <a:srgbClr val="808080"/>
                          </a:solidFill>
                          <a:ln w="12700">
                            <a:solidFill>
                              <a:srgbClr val="000000"/>
                            </a:solidFill>
                            <a:miter lim="800000"/>
                            <a:headEnd/>
                            <a:tailEnd/>
                          </a:ln>
                        </p:spPr>
                        <p:txBody>
                          <a:bodyPr/>
                          <a:lstStyle/>
                          <a:p>
                            <a:endParaRPr lang="en-US"/>
                          </a:p>
                        </p:txBody>
                      </p:sp>
                      <p:sp>
                        <p:nvSpPr>
                          <p:cNvPr id="138" name="Rectangle 103"/>
                          <p:cNvSpPr>
                            <a:spLocks noChangeArrowheads="1"/>
                          </p:cNvSpPr>
                          <p:nvPr/>
                        </p:nvSpPr>
                        <p:spPr bwMode="auto">
                          <a:xfrm>
                            <a:off x="1667" y="1640"/>
                            <a:ext cx="237" cy="64"/>
                          </a:xfrm>
                          <a:prstGeom prst="rect">
                            <a:avLst/>
                          </a:prstGeom>
                          <a:solidFill>
                            <a:srgbClr val="FFFFFF"/>
                          </a:solidFill>
                          <a:ln w="12700">
                            <a:solidFill>
                              <a:srgbClr val="000000"/>
                            </a:solidFill>
                            <a:miter lim="800000"/>
                            <a:headEnd/>
                            <a:tailEnd/>
                          </a:ln>
                        </p:spPr>
                        <p:txBody>
                          <a:bodyPr/>
                          <a:lstStyle/>
                          <a:p>
                            <a:endParaRPr lang="en-US"/>
                          </a:p>
                        </p:txBody>
                      </p:sp>
                      <p:grpSp>
                        <p:nvGrpSpPr>
                          <p:cNvPr id="139" name="Group 104"/>
                          <p:cNvGrpSpPr>
                            <a:grpSpLocks/>
                          </p:cNvGrpSpPr>
                          <p:nvPr/>
                        </p:nvGrpSpPr>
                        <p:grpSpPr bwMode="auto">
                          <a:xfrm>
                            <a:off x="1750" y="1736"/>
                            <a:ext cx="71" cy="72"/>
                            <a:chOff x="1750" y="1736"/>
                            <a:chExt cx="71" cy="72"/>
                          </a:xfrm>
                        </p:grpSpPr>
                        <p:sp>
                          <p:nvSpPr>
                            <p:cNvPr id="140" name="Oval 105"/>
                            <p:cNvSpPr>
                              <a:spLocks noChangeArrowheads="1"/>
                            </p:cNvSpPr>
                            <p:nvPr/>
                          </p:nvSpPr>
                          <p:spPr bwMode="auto">
                            <a:xfrm>
                              <a:off x="1755" y="1740"/>
                              <a:ext cx="66" cy="68"/>
                            </a:xfrm>
                            <a:prstGeom prst="ellipse">
                              <a:avLst/>
                            </a:prstGeom>
                            <a:solidFill>
                              <a:srgbClr val="3F3F3F"/>
                            </a:solidFill>
                            <a:ln w="12700">
                              <a:solidFill>
                                <a:srgbClr val="3F3F3F"/>
                              </a:solidFill>
                              <a:round/>
                              <a:headEnd/>
                              <a:tailEnd/>
                            </a:ln>
                          </p:spPr>
                          <p:txBody>
                            <a:bodyPr/>
                            <a:lstStyle/>
                            <a:p>
                              <a:endParaRPr lang="en-US"/>
                            </a:p>
                          </p:txBody>
                        </p:sp>
                        <p:grpSp>
                          <p:nvGrpSpPr>
                            <p:cNvPr id="141" name="Group 106"/>
                            <p:cNvGrpSpPr>
                              <a:grpSpLocks/>
                            </p:cNvGrpSpPr>
                            <p:nvPr/>
                          </p:nvGrpSpPr>
                          <p:grpSpPr bwMode="auto">
                            <a:xfrm>
                              <a:off x="1750" y="1736"/>
                              <a:ext cx="66" cy="68"/>
                              <a:chOff x="1750" y="1736"/>
                              <a:chExt cx="66" cy="68"/>
                            </a:xfrm>
                          </p:grpSpPr>
                          <p:sp>
                            <p:nvSpPr>
                              <p:cNvPr id="142" name="Oval 107"/>
                              <p:cNvSpPr>
                                <a:spLocks noChangeArrowheads="1"/>
                              </p:cNvSpPr>
                              <p:nvPr/>
                            </p:nvSpPr>
                            <p:spPr bwMode="auto">
                              <a:xfrm>
                                <a:off x="1750" y="1736"/>
                                <a:ext cx="66" cy="68"/>
                              </a:xfrm>
                              <a:prstGeom prst="ellipse">
                                <a:avLst/>
                              </a:prstGeom>
                              <a:solidFill>
                                <a:srgbClr val="C0C0C0"/>
                              </a:solidFill>
                              <a:ln w="12700">
                                <a:solidFill>
                                  <a:srgbClr val="808080"/>
                                </a:solidFill>
                                <a:round/>
                                <a:headEnd/>
                                <a:tailEnd/>
                              </a:ln>
                            </p:spPr>
                            <p:txBody>
                              <a:bodyPr/>
                              <a:lstStyle/>
                              <a:p>
                                <a:endParaRPr lang="en-US"/>
                              </a:p>
                            </p:txBody>
                          </p:sp>
                          <p:sp>
                            <p:nvSpPr>
                              <p:cNvPr id="143" name="Oval 108"/>
                              <p:cNvSpPr>
                                <a:spLocks noChangeArrowheads="1"/>
                              </p:cNvSpPr>
                              <p:nvPr/>
                            </p:nvSpPr>
                            <p:spPr bwMode="auto">
                              <a:xfrm>
                                <a:off x="1775" y="1750"/>
                                <a:ext cx="15" cy="15"/>
                              </a:xfrm>
                              <a:prstGeom prst="ellipse">
                                <a:avLst/>
                              </a:prstGeom>
                              <a:solidFill>
                                <a:srgbClr val="3F3F3F"/>
                              </a:solidFill>
                              <a:ln w="12700">
                                <a:solidFill>
                                  <a:srgbClr val="3F3F3F"/>
                                </a:solidFill>
                                <a:round/>
                                <a:headEnd/>
                                <a:tailEnd/>
                              </a:ln>
                            </p:spPr>
                            <p:txBody>
                              <a:bodyPr/>
                              <a:lstStyle/>
                              <a:p>
                                <a:endParaRPr lang="en-US"/>
                              </a:p>
                            </p:txBody>
                          </p:sp>
                          <p:sp>
                            <p:nvSpPr>
                              <p:cNvPr id="144" name="Freeform 109"/>
                              <p:cNvSpPr>
                                <a:spLocks/>
                              </p:cNvSpPr>
                              <p:nvPr/>
                            </p:nvSpPr>
                            <p:spPr bwMode="auto">
                              <a:xfrm>
                                <a:off x="1770" y="1766"/>
                                <a:ext cx="24" cy="25"/>
                              </a:xfrm>
                              <a:custGeom>
                                <a:avLst/>
                                <a:gdLst>
                                  <a:gd name="T0" fmla="*/ 8 w 24"/>
                                  <a:gd name="T1" fmla="*/ 0 h 25"/>
                                  <a:gd name="T2" fmla="*/ 0 w 24"/>
                                  <a:gd name="T3" fmla="*/ 25 h 25"/>
                                  <a:gd name="T4" fmla="*/ 24 w 24"/>
                                  <a:gd name="T5" fmla="*/ 25 h 25"/>
                                  <a:gd name="T6" fmla="*/ 17 w 24"/>
                                  <a:gd name="T7" fmla="*/ 0 h 25"/>
                                  <a:gd name="T8" fmla="*/ 8 w 24"/>
                                  <a:gd name="T9" fmla="*/ 0 h 25"/>
                                  <a:gd name="T10" fmla="*/ 0 60000 65536"/>
                                  <a:gd name="T11" fmla="*/ 0 60000 65536"/>
                                  <a:gd name="T12" fmla="*/ 0 60000 65536"/>
                                  <a:gd name="T13" fmla="*/ 0 60000 65536"/>
                                  <a:gd name="T14" fmla="*/ 0 60000 65536"/>
                                  <a:gd name="T15" fmla="*/ 0 w 24"/>
                                  <a:gd name="T16" fmla="*/ 0 h 25"/>
                                  <a:gd name="T17" fmla="*/ 24 w 24"/>
                                  <a:gd name="T18" fmla="*/ 25 h 25"/>
                                </a:gdLst>
                                <a:ahLst/>
                                <a:cxnLst>
                                  <a:cxn ang="T10">
                                    <a:pos x="T0" y="T1"/>
                                  </a:cxn>
                                  <a:cxn ang="T11">
                                    <a:pos x="T2" y="T3"/>
                                  </a:cxn>
                                  <a:cxn ang="T12">
                                    <a:pos x="T4" y="T5"/>
                                  </a:cxn>
                                  <a:cxn ang="T13">
                                    <a:pos x="T6" y="T7"/>
                                  </a:cxn>
                                  <a:cxn ang="T14">
                                    <a:pos x="T8" y="T9"/>
                                  </a:cxn>
                                </a:cxnLst>
                                <a:rect l="T15" t="T16" r="T17" b="T18"/>
                                <a:pathLst>
                                  <a:path w="24" h="25">
                                    <a:moveTo>
                                      <a:pt x="8" y="0"/>
                                    </a:moveTo>
                                    <a:lnTo>
                                      <a:pt x="0" y="25"/>
                                    </a:lnTo>
                                    <a:lnTo>
                                      <a:pt x="24" y="25"/>
                                    </a:lnTo>
                                    <a:lnTo>
                                      <a:pt x="17" y="0"/>
                                    </a:lnTo>
                                    <a:lnTo>
                                      <a:pt x="8" y="0"/>
                                    </a:lnTo>
                                    <a:close/>
                                  </a:path>
                                </a:pathLst>
                              </a:custGeom>
                              <a:solidFill>
                                <a:srgbClr val="3F3F3F"/>
                              </a:solidFill>
                              <a:ln w="9525">
                                <a:noFill/>
                                <a:round/>
                                <a:headEnd/>
                                <a:tailEnd/>
                              </a:ln>
                            </p:spPr>
                            <p:txBody>
                              <a:bodyPr/>
                              <a:lstStyle/>
                              <a:p>
                                <a:endParaRPr lang="en-US"/>
                              </a:p>
                            </p:txBody>
                          </p:sp>
                        </p:grpSp>
                      </p:grpSp>
                    </p:grpSp>
                  </p:grpSp>
                </p:grpSp>
                <p:grpSp>
                  <p:nvGrpSpPr>
                    <p:cNvPr id="97" name="Group 110"/>
                    <p:cNvGrpSpPr>
                      <a:grpSpLocks/>
                    </p:cNvGrpSpPr>
                    <p:nvPr/>
                  </p:nvGrpSpPr>
                  <p:grpSpPr bwMode="auto">
                    <a:xfrm>
                      <a:off x="1410" y="1891"/>
                      <a:ext cx="751" cy="552"/>
                      <a:chOff x="1410" y="1891"/>
                      <a:chExt cx="751" cy="552"/>
                    </a:xfrm>
                  </p:grpSpPr>
                  <p:sp>
                    <p:nvSpPr>
                      <p:cNvPr id="116" name="Rectangle 111"/>
                      <p:cNvSpPr>
                        <a:spLocks noChangeArrowheads="1"/>
                      </p:cNvSpPr>
                      <p:nvPr/>
                    </p:nvSpPr>
                    <p:spPr bwMode="auto">
                      <a:xfrm>
                        <a:off x="1410" y="1891"/>
                        <a:ext cx="751" cy="552"/>
                      </a:xfrm>
                      <a:prstGeom prst="rect">
                        <a:avLst/>
                      </a:prstGeom>
                      <a:solidFill>
                        <a:srgbClr val="9F9F9F"/>
                      </a:solidFill>
                      <a:ln w="12700">
                        <a:solidFill>
                          <a:srgbClr val="000000"/>
                        </a:solidFill>
                        <a:miter lim="800000"/>
                        <a:headEnd/>
                        <a:tailEnd/>
                      </a:ln>
                    </p:spPr>
                    <p:txBody>
                      <a:bodyPr/>
                      <a:lstStyle/>
                      <a:p>
                        <a:endParaRPr lang="en-US"/>
                      </a:p>
                    </p:txBody>
                  </p:sp>
                  <p:grpSp>
                    <p:nvGrpSpPr>
                      <p:cNvPr id="117" name="Group 112"/>
                      <p:cNvGrpSpPr>
                        <a:grpSpLocks/>
                      </p:cNvGrpSpPr>
                      <p:nvPr/>
                    </p:nvGrpSpPr>
                    <p:grpSpPr bwMode="auto">
                      <a:xfrm>
                        <a:off x="1641" y="1977"/>
                        <a:ext cx="330" cy="449"/>
                        <a:chOff x="1641" y="1977"/>
                        <a:chExt cx="330" cy="449"/>
                      </a:xfrm>
                    </p:grpSpPr>
                    <p:grpSp>
                      <p:nvGrpSpPr>
                        <p:cNvPr id="118" name="Group 113"/>
                        <p:cNvGrpSpPr>
                          <a:grpSpLocks/>
                        </p:cNvGrpSpPr>
                        <p:nvPr/>
                      </p:nvGrpSpPr>
                      <p:grpSpPr bwMode="auto">
                        <a:xfrm>
                          <a:off x="1641" y="1977"/>
                          <a:ext cx="330" cy="101"/>
                          <a:chOff x="1641" y="1977"/>
                          <a:chExt cx="330" cy="101"/>
                        </a:xfrm>
                      </p:grpSpPr>
                      <p:sp>
                        <p:nvSpPr>
                          <p:cNvPr id="128" name="Freeform 114"/>
                          <p:cNvSpPr>
                            <a:spLocks/>
                          </p:cNvSpPr>
                          <p:nvPr/>
                        </p:nvSpPr>
                        <p:spPr bwMode="auto">
                          <a:xfrm>
                            <a:off x="1641" y="1985"/>
                            <a:ext cx="330" cy="93"/>
                          </a:xfrm>
                          <a:custGeom>
                            <a:avLst/>
                            <a:gdLst>
                              <a:gd name="T0" fmla="*/ 22 w 330"/>
                              <a:gd name="T1" fmla="*/ 36 h 93"/>
                              <a:gd name="T2" fmla="*/ 51 w 330"/>
                              <a:gd name="T3" fmla="*/ 75 h 93"/>
                              <a:gd name="T4" fmla="*/ 317 w 330"/>
                              <a:gd name="T5" fmla="*/ 75 h 93"/>
                              <a:gd name="T6" fmla="*/ 282 w 330"/>
                              <a:gd name="T7" fmla="*/ 29 h 93"/>
                              <a:gd name="T8" fmla="*/ 282 w 330"/>
                              <a:gd name="T9" fmla="*/ 0 h 93"/>
                              <a:gd name="T10" fmla="*/ 330 w 330"/>
                              <a:gd name="T11" fmla="*/ 63 h 93"/>
                              <a:gd name="T12" fmla="*/ 330 w 330"/>
                              <a:gd name="T13" fmla="*/ 93 h 93"/>
                              <a:gd name="T14" fmla="*/ 44 w 330"/>
                              <a:gd name="T15" fmla="*/ 93 h 93"/>
                              <a:gd name="T16" fmla="*/ 0 w 330"/>
                              <a:gd name="T17" fmla="*/ 36 h 93"/>
                              <a:gd name="T18" fmla="*/ 22 w 330"/>
                              <a:gd name="T19" fmla="*/ 36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0"/>
                              <a:gd name="T31" fmla="*/ 0 h 93"/>
                              <a:gd name="T32" fmla="*/ 330 w 330"/>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0" h="93">
                                <a:moveTo>
                                  <a:pt x="22" y="36"/>
                                </a:moveTo>
                                <a:lnTo>
                                  <a:pt x="51" y="75"/>
                                </a:lnTo>
                                <a:lnTo>
                                  <a:pt x="317" y="75"/>
                                </a:lnTo>
                                <a:lnTo>
                                  <a:pt x="282" y="29"/>
                                </a:lnTo>
                                <a:lnTo>
                                  <a:pt x="282" y="0"/>
                                </a:lnTo>
                                <a:lnTo>
                                  <a:pt x="330" y="63"/>
                                </a:lnTo>
                                <a:lnTo>
                                  <a:pt x="330" y="93"/>
                                </a:lnTo>
                                <a:lnTo>
                                  <a:pt x="44" y="93"/>
                                </a:lnTo>
                                <a:lnTo>
                                  <a:pt x="0" y="36"/>
                                </a:lnTo>
                                <a:lnTo>
                                  <a:pt x="22" y="36"/>
                                </a:lnTo>
                                <a:close/>
                              </a:path>
                            </a:pathLst>
                          </a:custGeom>
                          <a:solidFill>
                            <a:srgbClr val="5F5F5F"/>
                          </a:solidFill>
                          <a:ln w="9525">
                            <a:noFill/>
                            <a:round/>
                            <a:headEnd/>
                            <a:tailEnd/>
                          </a:ln>
                        </p:spPr>
                        <p:txBody>
                          <a:bodyPr/>
                          <a:lstStyle/>
                          <a:p>
                            <a:endParaRPr lang="en-US"/>
                          </a:p>
                        </p:txBody>
                      </p:sp>
                      <p:sp>
                        <p:nvSpPr>
                          <p:cNvPr id="129" name="Freeform 115"/>
                          <p:cNvSpPr>
                            <a:spLocks/>
                          </p:cNvSpPr>
                          <p:nvPr/>
                        </p:nvSpPr>
                        <p:spPr bwMode="auto">
                          <a:xfrm>
                            <a:off x="1641" y="1977"/>
                            <a:ext cx="151" cy="45"/>
                          </a:xfrm>
                          <a:custGeom>
                            <a:avLst/>
                            <a:gdLst>
                              <a:gd name="T0" fmla="*/ 16 w 151"/>
                              <a:gd name="T1" fmla="*/ 15 h 45"/>
                              <a:gd name="T2" fmla="*/ 20 w 151"/>
                              <a:gd name="T3" fmla="*/ 0 h 45"/>
                              <a:gd name="T4" fmla="*/ 7 w 151"/>
                              <a:gd name="T5" fmla="*/ 0 h 45"/>
                              <a:gd name="T6" fmla="*/ 0 w 151"/>
                              <a:gd name="T7" fmla="*/ 15 h 45"/>
                              <a:gd name="T8" fmla="*/ 0 w 151"/>
                              <a:gd name="T9" fmla="*/ 45 h 45"/>
                              <a:gd name="T10" fmla="*/ 151 w 151"/>
                              <a:gd name="T11" fmla="*/ 45 h 45"/>
                              <a:gd name="T12" fmla="*/ 151 w 151"/>
                              <a:gd name="T13" fmla="*/ 15 h 45"/>
                              <a:gd name="T14" fmla="*/ 16 w 151"/>
                              <a:gd name="T15" fmla="*/ 15 h 45"/>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45"/>
                              <a:gd name="T26" fmla="*/ 151 w 151"/>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45">
                                <a:moveTo>
                                  <a:pt x="16" y="15"/>
                                </a:moveTo>
                                <a:lnTo>
                                  <a:pt x="20" y="0"/>
                                </a:lnTo>
                                <a:lnTo>
                                  <a:pt x="7" y="0"/>
                                </a:lnTo>
                                <a:lnTo>
                                  <a:pt x="0" y="15"/>
                                </a:lnTo>
                                <a:lnTo>
                                  <a:pt x="0" y="45"/>
                                </a:lnTo>
                                <a:lnTo>
                                  <a:pt x="151" y="45"/>
                                </a:lnTo>
                                <a:lnTo>
                                  <a:pt x="151" y="15"/>
                                </a:lnTo>
                                <a:lnTo>
                                  <a:pt x="16" y="15"/>
                                </a:lnTo>
                                <a:close/>
                              </a:path>
                            </a:pathLst>
                          </a:custGeom>
                          <a:solidFill>
                            <a:srgbClr val="C0C0C0"/>
                          </a:solidFill>
                          <a:ln w="9525">
                            <a:noFill/>
                            <a:round/>
                            <a:headEnd/>
                            <a:tailEnd/>
                          </a:ln>
                        </p:spPr>
                        <p:txBody>
                          <a:bodyPr/>
                          <a:lstStyle/>
                          <a:p>
                            <a:endParaRPr lang="en-US"/>
                          </a:p>
                        </p:txBody>
                      </p:sp>
                      <p:sp>
                        <p:nvSpPr>
                          <p:cNvPr id="130" name="Freeform 116"/>
                          <p:cNvSpPr>
                            <a:spLocks/>
                          </p:cNvSpPr>
                          <p:nvPr/>
                        </p:nvSpPr>
                        <p:spPr bwMode="auto">
                          <a:xfrm>
                            <a:off x="1778" y="1977"/>
                            <a:ext cx="151" cy="45"/>
                          </a:xfrm>
                          <a:custGeom>
                            <a:avLst/>
                            <a:gdLst>
                              <a:gd name="T0" fmla="*/ 135 w 151"/>
                              <a:gd name="T1" fmla="*/ 15 h 45"/>
                              <a:gd name="T2" fmla="*/ 131 w 151"/>
                              <a:gd name="T3" fmla="*/ 0 h 45"/>
                              <a:gd name="T4" fmla="*/ 144 w 151"/>
                              <a:gd name="T5" fmla="*/ 0 h 45"/>
                              <a:gd name="T6" fmla="*/ 151 w 151"/>
                              <a:gd name="T7" fmla="*/ 15 h 45"/>
                              <a:gd name="T8" fmla="*/ 151 w 151"/>
                              <a:gd name="T9" fmla="*/ 45 h 45"/>
                              <a:gd name="T10" fmla="*/ 0 w 151"/>
                              <a:gd name="T11" fmla="*/ 45 h 45"/>
                              <a:gd name="T12" fmla="*/ 0 w 151"/>
                              <a:gd name="T13" fmla="*/ 15 h 45"/>
                              <a:gd name="T14" fmla="*/ 135 w 151"/>
                              <a:gd name="T15" fmla="*/ 15 h 45"/>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45"/>
                              <a:gd name="T26" fmla="*/ 151 w 151"/>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45">
                                <a:moveTo>
                                  <a:pt x="135" y="15"/>
                                </a:moveTo>
                                <a:lnTo>
                                  <a:pt x="131" y="0"/>
                                </a:lnTo>
                                <a:lnTo>
                                  <a:pt x="144" y="0"/>
                                </a:lnTo>
                                <a:lnTo>
                                  <a:pt x="151" y="15"/>
                                </a:lnTo>
                                <a:lnTo>
                                  <a:pt x="151" y="45"/>
                                </a:lnTo>
                                <a:lnTo>
                                  <a:pt x="0" y="45"/>
                                </a:lnTo>
                                <a:lnTo>
                                  <a:pt x="0" y="15"/>
                                </a:lnTo>
                                <a:lnTo>
                                  <a:pt x="135" y="15"/>
                                </a:lnTo>
                                <a:close/>
                              </a:path>
                            </a:pathLst>
                          </a:custGeom>
                          <a:solidFill>
                            <a:srgbClr val="C0C0C0"/>
                          </a:solidFill>
                          <a:ln w="9525">
                            <a:noFill/>
                            <a:round/>
                            <a:headEnd/>
                            <a:tailEnd/>
                          </a:ln>
                        </p:spPr>
                        <p:txBody>
                          <a:bodyPr/>
                          <a:lstStyle/>
                          <a:p>
                            <a:endParaRPr lang="en-US"/>
                          </a:p>
                        </p:txBody>
                      </p:sp>
                      <p:sp>
                        <p:nvSpPr>
                          <p:cNvPr id="131" name="Freeform 117"/>
                          <p:cNvSpPr>
                            <a:spLocks/>
                          </p:cNvSpPr>
                          <p:nvPr/>
                        </p:nvSpPr>
                        <p:spPr bwMode="auto">
                          <a:xfrm>
                            <a:off x="1641" y="1977"/>
                            <a:ext cx="20" cy="15"/>
                          </a:xfrm>
                          <a:custGeom>
                            <a:avLst/>
                            <a:gdLst>
                              <a:gd name="T0" fmla="*/ 16 w 20"/>
                              <a:gd name="T1" fmla="*/ 15 h 15"/>
                              <a:gd name="T2" fmla="*/ 20 w 20"/>
                              <a:gd name="T3" fmla="*/ 0 h 15"/>
                              <a:gd name="T4" fmla="*/ 7 w 20"/>
                              <a:gd name="T5" fmla="*/ 0 h 15"/>
                              <a:gd name="T6" fmla="*/ 0 w 20"/>
                              <a:gd name="T7" fmla="*/ 15 h 15"/>
                              <a:gd name="T8" fmla="*/ 16 w 20"/>
                              <a:gd name="T9" fmla="*/ 15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16" y="15"/>
                                </a:moveTo>
                                <a:lnTo>
                                  <a:pt x="20" y="0"/>
                                </a:lnTo>
                                <a:lnTo>
                                  <a:pt x="7" y="0"/>
                                </a:lnTo>
                                <a:lnTo>
                                  <a:pt x="0" y="15"/>
                                </a:lnTo>
                                <a:lnTo>
                                  <a:pt x="16" y="15"/>
                                </a:lnTo>
                                <a:close/>
                              </a:path>
                            </a:pathLst>
                          </a:custGeom>
                          <a:solidFill>
                            <a:srgbClr val="808080"/>
                          </a:solidFill>
                          <a:ln w="9525">
                            <a:noFill/>
                            <a:round/>
                            <a:headEnd/>
                            <a:tailEnd/>
                          </a:ln>
                        </p:spPr>
                        <p:txBody>
                          <a:bodyPr/>
                          <a:lstStyle/>
                          <a:p>
                            <a:endParaRPr lang="en-US"/>
                          </a:p>
                        </p:txBody>
                      </p:sp>
                      <p:sp>
                        <p:nvSpPr>
                          <p:cNvPr id="132" name="Freeform 118"/>
                          <p:cNvSpPr>
                            <a:spLocks/>
                          </p:cNvSpPr>
                          <p:nvPr/>
                        </p:nvSpPr>
                        <p:spPr bwMode="auto">
                          <a:xfrm>
                            <a:off x="1909" y="1977"/>
                            <a:ext cx="20" cy="15"/>
                          </a:xfrm>
                          <a:custGeom>
                            <a:avLst/>
                            <a:gdLst>
                              <a:gd name="T0" fmla="*/ 4 w 20"/>
                              <a:gd name="T1" fmla="*/ 15 h 15"/>
                              <a:gd name="T2" fmla="*/ 0 w 20"/>
                              <a:gd name="T3" fmla="*/ 0 h 15"/>
                              <a:gd name="T4" fmla="*/ 13 w 20"/>
                              <a:gd name="T5" fmla="*/ 0 h 15"/>
                              <a:gd name="T6" fmla="*/ 20 w 20"/>
                              <a:gd name="T7" fmla="*/ 15 h 15"/>
                              <a:gd name="T8" fmla="*/ 4 w 20"/>
                              <a:gd name="T9" fmla="*/ 15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4" y="15"/>
                                </a:moveTo>
                                <a:lnTo>
                                  <a:pt x="0" y="0"/>
                                </a:lnTo>
                                <a:lnTo>
                                  <a:pt x="13" y="0"/>
                                </a:lnTo>
                                <a:lnTo>
                                  <a:pt x="20" y="15"/>
                                </a:lnTo>
                                <a:lnTo>
                                  <a:pt x="4" y="15"/>
                                </a:lnTo>
                                <a:close/>
                              </a:path>
                            </a:pathLst>
                          </a:custGeom>
                          <a:solidFill>
                            <a:srgbClr val="808080"/>
                          </a:solidFill>
                          <a:ln w="9525">
                            <a:noFill/>
                            <a:round/>
                            <a:headEnd/>
                            <a:tailEnd/>
                          </a:ln>
                        </p:spPr>
                        <p:txBody>
                          <a:bodyPr/>
                          <a:lstStyle/>
                          <a:p>
                            <a:endParaRPr lang="en-US"/>
                          </a:p>
                        </p:txBody>
                      </p:sp>
                    </p:grpSp>
                    <p:grpSp>
                      <p:nvGrpSpPr>
                        <p:cNvPr id="119" name="Group 119"/>
                        <p:cNvGrpSpPr>
                          <a:grpSpLocks/>
                        </p:cNvGrpSpPr>
                        <p:nvPr/>
                      </p:nvGrpSpPr>
                      <p:grpSpPr bwMode="auto">
                        <a:xfrm>
                          <a:off x="1651" y="2248"/>
                          <a:ext cx="270" cy="178"/>
                          <a:chOff x="1651" y="2248"/>
                          <a:chExt cx="270" cy="178"/>
                        </a:xfrm>
                      </p:grpSpPr>
                      <p:sp>
                        <p:nvSpPr>
                          <p:cNvPr id="120" name="Rectangle 120"/>
                          <p:cNvSpPr>
                            <a:spLocks noChangeArrowheads="1"/>
                          </p:cNvSpPr>
                          <p:nvPr/>
                        </p:nvSpPr>
                        <p:spPr bwMode="auto">
                          <a:xfrm>
                            <a:off x="1651" y="2248"/>
                            <a:ext cx="270" cy="84"/>
                          </a:xfrm>
                          <a:prstGeom prst="rect">
                            <a:avLst/>
                          </a:prstGeom>
                          <a:solidFill>
                            <a:srgbClr val="808080"/>
                          </a:solidFill>
                          <a:ln w="12700">
                            <a:solidFill>
                              <a:srgbClr val="000000"/>
                            </a:solidFill>
                            <a:miter lim="800000"/>
                            <a:headEnd/>
                            <a:tailEnd/>
                          </a:ln>
                        </p:spPr>
                        <p:txBody>
                          <a:bodyPr/>
                          <a:lstStyle/>
                          <a:p>
                            <a:endParaRPr lang="en-US"/>
                          </a:p>
                        </p:txBody>
                      </p:sp>
                      <p:sp>
                        <p:nvSpPr>
                          <p:cNvPr id="121" name="Rectangle 121"/>
                          <p:cNvSpPr>
                            <a:spLocks noChangeArrowheads="1"/>
                          </p:cNvSpPr>
                          <p:nvPr/>
                        </p:nvSpPr>
                        <p:spPr bwMode="auto">
                          <a:xfrm>
                            <a:off x="1667" y="2259"/>
                            <a:ext cx="237" cy="63"/>
                          </a:xfrm>
                          <a:prstGeom prst="rect">
                            <a:avLst/>
                          </a:prstGeom>
                          <a:solidFill>
                            <a:srgbClr val="FFFFFF"/>
                          </a:solidFill>
                          <a:ln w="12700">
                            <a:solidFill>
                              <a:srgbClr val="000000"/>
                            </a:solidFill>
                            <a:miter lim="800000"/>
                            <a:headEnd/>
                            <a:tailEnd/>
                          </a:ln>
                        </p:spPr>
                        <p:txBody>
                          <a:bodyPr/>
                          <a:lstStyle/>
                          <a:p>
                            <a:endParaRPr lang="en-US"/>
                          </a:p>
                        </p:txBody>
                      </p:sp>
                      <p:grpSp>
                        <p:nvGrpSpPr>
                          <p:cNvPr id="122" name="Group 122"/>
                          <p:cNvGrpSpPr>
                            <a:grpSpLocks/>
                          </p:cNvGrpSpPr>
                          <p:nvPr/>
                        </p:nvGrpSpPr>
                        <p:grpSpPr bwMode="auto">
                          <a:xfrm>
                            <a:off x="1750" y="2354"/>
                            <a:ext cx="71" cy="72"/>
                            <a:chOff x="1750" y="2354"/>
                            <a:chExt cx="71" cy="72"/>
                          </a:xfrm>
                        </p:grpSpPr>
                        <p:sp>
                          <p:nvSpPr>
                            <p:cNvPr id="123" name="Oval 123"/>
                            <p:cNvSpPr>
                              <a:spLocks noChangeArrowheads="1"/>
                            </p:cNvSpPr>
                            <p:nvPr/>
                          </p:nvSpPr>
                          <p:spPr bwMode="auto">
                            <a:xfrm>
                              <a:off x="1755" y="2358"/>
                              <a:ext cx="66" cy="68"/>
                            </a:xfrm>
                            <a:prstGeom prst="ellipse">
                              <a:avLst/>
                            </a:prstGeom>
                            <a:solidFill>
                              <a:srgbClr val="3F3F3F"/>
                            </a:solidFill>
                            <a:ln w="12700">
                              <a:solidFill>
                                <a:srgbClr val="3F3F3F"/>
                              </a:solidFill>
                              <a:round/>
                              <a:headEnd/>
                              <a:tailEnd/>
                            </a:ln>
                          </p:spPr>
                          <p:txBody>
                            <a:bodyPr/>
                            <a:lstStyle/>
                            <a:p>
                              <a:endParaRPr lang="en-US"/>
                            </a:p>
                          </p:txBody>
                        </p:sp>
                        <p:grpSp>
                          <p:nvGrpSpPr>
                            <p:cNvPr id="124" name="Group 124"/>
                            <p:cNvGrpSpPr>
                              <a:grpSpLocks/>
                            </p:cNvGrpSpPr>
                            <p:nvPr/>
                          </p:nvGrpSpPr>
                          <p:grpSpPr bwMode="auto">
                            <a:xfrm>
                              <a:off x="1750" y="2354"/>
                              <a:ext cx="66" cy="68"/>
                              <a:chOff x="1750" y="2354"/>
                              <a:chExt cx="66" cy="68"/>
                            </a:xfrm>
                          </p:grpSpPr>
                          <p:sp>
                            <p:nvSpPr>
                              <p:cNvPr id="125" name="Oval 125"/>
                              <p:cNvSpPr>
                                <a:spLocks noChangeArrowheads="1"/>
                              </p:cNvSpPr>
                              <p:nvPr/>
                            </p:nvSpPr>
                            <p:spPr bwMode="auto">
                              <a:xfrm>
                                <a:off x="1750" y="2354"/>
                                <a:ext cx="66" cy="68"/>
                              </a:xfrm>
                              <a:prstGeom prst="ellipse">
                                <a:avLst/>
                              </a:prstGeom>
                              <a:solidFill>
                                <a:srgbClr val="C0C0C0"/>
                              </a:solidFill>
                              <a:ln w="12700">
                                <a:solidFill>
                                  <a:srgbClr val="808080"/>
                                </a:solidFill>
                                <a:round/>
                                <a:headEnd/>
                                <a:tailEnd/>
                              </a:ln>
                            </p:spPr>
                            <p:txBody>
                              <a:bodyPr/>
                              <a:lstStyle/>
                              <a:p>
                                <a:endParaRPr lang="en-US"/>
                              </a:p>
                            </p:txBody>
                          </p:sp>
                          <p:sp>
                            <p:nvSpPr>
                              <p:cNvPr id="126" name="Oval 126"/>
                              <p:cNvSpPr>
                                <a:spLocks noChangeArrowheads="1"/>
                              </p:cNvSpPr>
                              <p:nvPr/>
                            </p:nvSpPr>
                            <p:spPr bwMode="auto">
                              <a:xfrm>
                                <a:off x="1775" y="2368"/>
                                <a:ext cx="15" cy="15"/>
                              </a:xfrm>
                              <a:prstGeom prst="ellipse">
                                <a:avLst/>
                              </a:prstGeom>
                              <a:solidFill>
                                <a:srgbClr val="3F3F3F"/>
                              </a:solidFill>
                              <a:ln w="12700">
                                <a:solidFill>
                                  <a:srgbClr val="3F3F3F"/>
                                </a:solidFill>
                                <a:round/>
                                <a:headEnd/>
                                <a:tailEnd/>
                              </a:ln>
                            </p:spPr>
                            <p:txBody>
                              <a:bodyPr/>
                              <a:lstStyle/>
                              <a:p>
                                <a:endParaRPr lang="en-US"/>
                              </a:p>
                            </p:txBody>
                          </p:sp>
                          <p:sp>
                            <p:nvSpPr>
                              <p:cNvPr id="127" name="Freeform 127"/>
                              <p:cNvSpPr>
                                <a:spLocks/>
                              </p:cNvSpPr>
                              <p:nvPr/>
                            </p:nvSpPr>
                            <p:spPr bwMode="auto">
                              <a:xfrm>
                                <a:off x="1770" y="2384"/>
                                <a:ext cx="24" cy="25"/>
                              </a:xfrm>
                              <a:custGeom>
                                <a:avLst/>
                                <a:gdLst>
                                  <a:gd name="T0" fmla="*/ 8 w 24"/>
                                  <a:gd name="T1" fmla="*/ 0 h 25"/>
                                  <a:gd name="T2" fmla="*/ 0 w 24"/>
                                  <a:gd name="T3" fmla="*/ 25 h 25"/>
                                  <a:gd name="T4" fmla="*/ 24 w 24"/>
                                  <a:gd name="T5" fmla="*/ 25 h 25"/>
                                  <a:gd name="T6" fmla="*/ 17 w 24"/>
                                  <a:gd name="T7" fmla="*/ 0 h 25"/>
                                  <a:gd name="T8" fmla="*/ 8 w 24"/>
                                  <a:gd name="T9" fmla="*/ 0 h 25"/>
                                  <a:gd name="T10" fmla="*/ 0 60000 65536"/>
                                  <a:gd name="T11" fmla="*/ 0 60000 65536"/>
                                  <a:gd name="T12" fmla="*/ 0 60000 65536"/>
                                  <a:gd name="T13" fmla="*/ 0 60000 65536"/>
                                  <a:gd name="T14" fmla="*/ 0 60000 65536"/>
                                  <a:gd name="T15" fmla="*/ 0 w 24"/>
                                  <a:gd name="T16" fmla="*/ 0 h 25"/>
                                  <a:gd name="T17" fmla="*/ 24 w 24"/>
                                  <a:gd name="T18" fmla="*/ 25 h 25"/>
                                </a:gdLst>
                                <a:ahLst/>
                                <a:cxnLst>
                                  <a:cxn ang="T10">
                                    <a:pos x="T0" y="T1"/>
                                  </a:cxn>
                                  <a:cxn ang="T11">
                                    <a:pos x="T2" y="T3"/>
                                  </a:cxn>
                                  <a:cxn ang="T12">
                                    <a:pos x="T4" y="T5"/>
                                  </a:cxn>
                                  <a:cxn ang="T13">
                                    <a:pos x="T6" y="T7"/>
                                  </a:cxn>
                                  <a:cxn ang="T14">
                                    <a:pos x="T8" y="T9"/>
                                  </a:cxn>
                                </a:cxnLst>
                                <a:rect l="T15" t="T16" r="T17" b="T18"/>
                                <a:pathLst>
                                  <a:path w="24" h="25">
                                    <a:moveTo>
                                      <a:pt x="8" y="0"/>
                                    </a:moveTo>
                                    <a:lnTo>
                                      <a:pt x="0" y="25"/>
                                    </a:lnTo>
                                    <a:lnTo>
                                      <a:pt x="24" y="25"/>
                                    </a:lnTo>
                                    <a:lnTo>
                                      <a:pt x="17" y="0"/>
                                    </a:lnTo>
                                    <a:lnTo>
                                      <a:pt x="8" y="0"/>
                                    </a:lnTo>
                                    <a:close/>
                                  </a:path>
                                </a:pathLst>
                              </a:custGeom>
                              <a:solidFill>
                                <a:srgbClr val="3F3F3F"/>
                              </a:solidFill>
                              <a:ln w="9525">
                                <a:noFill/>
                                <a:round/>
                                <a:headEnd/>
                                <a:tailEnd/>
                              </a:ln>
                            </p:spPr>
                            <p:txBody>
                              <a:bodyPr/>
                              <a:lstStyle/>
                              <a:p>
                                <a:endParaRPr lang="en-US"/>
                              </a:p>
                            </p:txBody>
                          </p:sp>
                        </p:grpSp>
                      </p:grpSp>
                    </p:grpSp>
                  </p:grpSp>
                </p:grpSp>
                <p:grpSp>
                  <p:nvGrpSpPr>
                    <p:cNvPr id="98" name="Group 128"/>
                    <p:cNvGrpSpPr>
                      <a:grpSpLocks/>
                    </p:cNvGrpSpPr>
                    <p:nvPr/>
                  </p:nvGrpSpPr>
                  <p:grpSpPr bwMode="auto">
                    <a:xfrm>
                      <a:off x="1410" y="2503"/>
                      <a:ext cx="751" cy="553"/>
                      <a:chOff x="1410" y="2503"/>
                      <a:chExt cx="751" cy="553"/>
                    </a:xfrm>
                  </p:grpSpPr>
                  <p:sp>
                    <p:nvSpPr>
                      <p:cNvPr id="99" name="Rectangle 129"/>
                      <p:cNvSpPr>
                        <a:spLocks noChangeArrowheads="1"/>
                      </p:cNvSpPr>
                      <p:nvPr/>
                    </p:nvSpPr>
                    <p:spPr bwMode="auto">
                      <a:xfrm>
                        <a:off x="1410" y="2503"/>
                        <a:ext cx="751" cy="553"/>
                      </a:xfrm>
                      <a:prstGeom prst="rect">
                        <a:avLst/>
                      </a:prstGeom>
                      <a:solidFill>
                        <a:srgbClr val="9F9F9F"/>
                      </a:solidFill>
                      <a:ln w="12700">
                        <a:solidFill>
                          <a:srgbClr val="000000"/>
                        </a:solidFill>
                        <a:miter lim="800000"/>
                        <a:headEnd/>
                        <a:tailEnd/>
                      </a:ln>
                    </p:spPr>
                    <p:txBody>
                      <a:bodyPr/>
                      <a:lstStyle/>
                      <a:p>
                        <a:endParaRPr lang="en-US"/>
                      </a:p>
                    </p:txBody>
                  </p:sp>
                  <p:grpSp>
                    <p:nvGrpSpPr>
                      <p:cNvPr id="100" name="Group 130"/>
                      <p:cNvGrpSpPr>
                        <a:grpSpLocks/>
                      </p:cNvGrpSpPr>
                      <p:nvPr/>
                    </p:nvGrpSpPr>
                    <p:grpSpPr bwMode="auto">
                      <a:xfrm>
                        <a:off x="1641" y="2589"/>
                        <a:ext cx="330" cy="450"/>
                        <a:chOff x="1641" y="2589"/>
                        <a:chExt cx="330" cy="450"/>
                      </a:xfrm>
                    </p:grpSpPr>
                    <p:grpSp>
                      <p:nvGrpSpPr>
                        <p:cNvPr id="101" name="Group 131"/>
                        <p:cNvGrpSpPr>
                          <a:grpSpLocks/>
                        </p:cNvGrpSpPr>
                        <p:nvPr/>
                      </p:nvGrpSpPr>
                      <p:grpSpPr bwMode="auto">
                        <a:xfrm>
                          <a:off x="1641" y="2589"/>
                          <a:ext cx="330" cy="102"/>
                          <a:chOff x="1641" y="2589"/>
                          <a:chExt cx="330" cy="102"/>
                        </a:xfrm>
                      </p:grpSpPr>
                      <p:sp>
                        <p:nvSpPr>
                          <p:cNvPr id="111" name="Freeform 132"/>
                          <p:cNvSpPr>
                            <a:spLocks/>
                          </p:cNvSpPr>
                          <p:nvPr/>
                        </p:nvSpPr>
                        <p:spPr bwMode="auto">
                          <a:xfrm>
                            <a:off x="1641" y="2597"/>
                            <a:ext cx="330" cy="94"/>
                          </a:xfrm>
                          <a:custGeom>
                            <a:avLst/>
                            <a:gdLst>
                              <a:gd name="T0" fmla="*/ 22 w 330"/>
                              <a:gd name="T1" fmla="*/ 36 h 94"/>
                              <a:gd name="T2" fmla="*/ 51 w 330"/>
                              <a:gd name="T3" fmla="*/ 76 h 94"/>
                              <a:gd name="T4" fmla="*/ 317 w 330"/>
                              <a:gd name="T5" fmla="*/ 76 h 94"/>
                              <a:gd name="T6" fmla="*/ 282 w 330"/>
                              <a:gd name="T7" fmla="*/ 29 h 94"/>
                              <a:gd name="T8" fmla="*/ 282 w 330"/>
                              <a:gd name="T9" fmla="*/ 0 h 94"/>
                              <a:gd name="T10" fmla="*/ 330 w 330"/>
                              <a:gd name="T11" fmla="*/ 64 h 94"/>
                              <a:gd name="T12" fmla="*/ 330 w 330"/>
                              <a:gd name="T13" fmla="*/ 94 h 94"/>
                              <a:gd name="T14" fmla="*/ 44 w 330"/>
                              <a:gd name="T15" fmla="*/ 94 h 94"/>
                              <a:gd name="T16" fmla="*/ 0 w 330"/>
                              <a:gd name="T17" fmla="*/ 36 h 94"/>
                              <a:gd name="T18" fmla="*/ 22 w 330"/>
                              <a:gd name="T19" fmla="*/ 36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0"/>
                              <a:gd name="T31" fmla="*/ 0 h 94"/>
                              <a:gd name="T32" fmla="*/ 330 w 330"/>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0" h="94">
                                <a:moveTo>
                                  <a:pt x="22" y="36"/>
                                </a:moveTo>
                                <a:lnTo>
                                  <a:pt x="51" y="76"/>
                                </a:lnTo>
                                <a:lnTo>
                                  <a:pt x="317" y="76"/>
                                </a:lnTo>
                                <a:lnTo>
                                  <a:pt x="282" y="29"/>
                                </a:lnTo>
                                <a:lnTo>
                                  <a:pt x="282" y="0"/>
                                </a:lnTo>
                                <a:lnTo>
                                  <a:pt x="330" y="64"/>
                                </a:lnTo>
                                <a:lnTo>
                                  <a:pt x="330" y="94"/>
                                </a:lnTo>
                                <a:lnTo>
                                  <a:pt x="44" y="94"/>
                                </a:lnTo>
                                <a:lnTo>
                                  <a:pt x="0" y="36"/>
                                </a:lnTo>
                                <a:lnTo>
                                  <a:pt x="22" y="36"/>
                                </a:lnTo>
                                <a:close/>
                              </a:path>
                            </a:pathLst>
                          </a:custGeom>
                          <a:solidFill>
                            <a:srgbClr val="5F5F5F"/>
                          </a:solidFill>
                          <a:ln w="9525">
                            <a:noFill/>
                            <a:round/>
                            <a:headEnd/>
                            <a:tailEnd/>
                          </a:ln>
                        </p:spPr>
                        <p:txBody>
                          <a:bodyPr/>
                          <a:lstStyle/>
                          <a:p>
                            <a:endParaRPr lang="en-US"/>
                          </a:p>
                        </p:txBody>
                      </p:sp>
                      <p:sp>
                        <p:nvSpPr>
                          <p:cNvPr id="112" name="Freeform 133"/>
                          <p:cNvSpPr>
                            <a:spLocks/>
                          </p:cNvSpPr>
                          <p:nvPr/>
                        </p:nvSpPr>
                        <p:spPr bwMode="auto">
                          <a:xfrm>
                            <a:off x="1641" y="2589"/>
                            <a:ext cx="151" cy="45"/>
                          </a:xfrm>
                          <a:custGeom>
                            <a:avLst/>
                            <a:gdLst>
                              <a:gd name="T0" fmla="*/ 16 w 151"/>
                              <a:gd name="T1" fmla="*/ 15 h 45"/>
                              <a:gd name="T2" fmla="*/ 20 w 151"/>
                              <a:gd name="T3" fmla="*/ 0 h 45"/>
                              <a:gd name="T4" fmla="*/ 7 w 151"/>
                              <a:gd name="T5" fmla="*/ 0 h 45"/>
                              <a:gd name="T6" fmla="*/ 0 w 151"/>
                              <a:gd name="T7" fmla="*/ 15 h 45"/>
                              <a:gd name="T8" fmla="*/ 0 w 151"/>
                              <a:gd name="T9" fmla="*/ 45 h 45"/>
                              <a:gd name="T10" fmla="*/ 151 w 151"/>
                              <a:gd name="T11" fmla="*/ 45 h 45"/>
                              <a:gd name="T12" fmla="*/ 151 w 151"/>
                              <a:gd name="T13" fmla="*/ 15 h 45"/>
                              <a:gd name="T14" fmla="*/ 16 w 151"/>
                              <a:gd name="T15" fmla="*/ 15 h 45"/>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45"/>
                              <a:gd name="T26" fmla="*/ 151 w 151"/>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45">
                                <a:moveTo>
                                  <a:pt x="16" y="15"/>
                                </a:moveTo>
                                <a:lnTo>
                                  <a:pt x="20" y="0"/>
                                </a:lnTo>
                                <a:lnTo>
                                  <a:pt x="7" y="0"/>
                                </a:lnTo>
                                <a:lnTo>
                                  <a:pt x="0" y="15"/>
                                </a:lnTo>
                                <a:lnTo>
                                  <a:pt x="0" y="45"/>
                                </a:lnTo>
                                <a:lnTo>
                                  <a:pt x="151" y="45"/>
                                </a:lnTo>
                                <a:lnTo>
                                  <a:pt x="151" y="15"/>
                                </a:lnTo>
                                <a:lnTo>
                                  <a:pt x="16" y="15"/>
                                </a:lnTo>
                                <a:close/>
                              </a:path>
                            </a:pathLst>
                          </a:custGeom>
                          <a:solidFill>
                            <a:srgbClr val="C0C0C0"/>
                          </a:solidFill>
                          <a:ln w="9525">
                            <a:noFill/>
                            <a:round/>
                            <a:headEnd/>
                            <a:tailEnd/>
                          </a:ln>
                        </p:spPr>
                        <p:txBody>
                          <a:bodyPr/>
                          <a:lstStyle/>
                          <a:p>
                            <a:endParaRPr lang="en-US"/>
                          </a:p>
                        </p:txBody>
                      </p:sp>
                      <p:sp>
                        <p:nvSpPr>
                          <p:cNvPr id="113" name="Freeform 134"/>
                          <p:cNvSpPr>
                            <a:spLocks/>
                          </p:cNvSpPr>
                          <p:nvPr/>
                        </p:nvSpPr>
                        <p:spPr bwMode="auto">
                          <a:xfrm>
                            <a:off x="1778" y="2589"/>
                            <a:ext cx="151" cy="45"/>
                          </a:xfrm>
                          <a:custGeom>
                            <a:avLst/>
                            <a:gdLst>
                              <a:gd name="T0" fmla="*/ 135 w 151"/>
                              <a:gd name="T1" fmla="*/ 15 h 45"/>
                              <a:gd name="T2" fmla="*/ 131 w 151"/>
                              <a:gd name="T3" fmla="*/ 0 h 45"/>
                              <a:gd name="T4" fmla="*/ 144 w 151"/>
                              <a:gd name="T5" fmla="*/ 0 h 45"/>
                              <a:gd name="T6" fmla="*/ 151 w 151"/>
                              <a:gd name="T7" fmla="*/ 15 h 45"/>
                              <a:gd name="T8" fmla="*/ 151 w 151"/>
                              <a:gd name="T9" fmla="*/ 45 h 45"/>
                              <a:gd name="T10" fmla="*/ 0 w 151"/>
                              <a:gd name="T11" fmla="*/ 45 h 45"/>
                              <a:gd name="T12" fmla="*/ 0 w 151"/>
                              <a:gd name="T13" fmla="*/ 15 h 45"/>
                              <a:gd name="T14" fmla="*/ 135 w 151"/>
                              <a:gd name="T15" fmla="*/ 15 h 45"/>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45"/>
                              <a:gd name="T26" fmla="*/ 151 w 151"/>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45">
                                <a:moveTo>
                                  <a:pt x="135" y="15"/>
                                </a:moveTo>
                                <a:lnTo>
                                  <a:pt x="131" y="0"/>
                                </a:lnTo>
                                <a:lnTo>
                                  <a:pt x="144" y="0"/>
                                </a:lnTo>
                                <a:lnTo>
                                  <a:pt x="151" y="15"/>
                                </a:lnTo>
                                <a:lnTo>
                                  <a:pt x="151" y="45"/>
                                </a:lnTo>
                                <a:lnTo>
                                  <a:pt x="0" y="45"/>
                                </a:lnTo>
                                <a:lnTo>
                                  <a:pt x="0" y="15"/>
                                </a:lnTo>
                                <a:lnTo>
                                  <a:pt x="135" y="15"/>
                                </a:lnTo>
                                <a:close/>
                              </a:path>
                            </a:pathLst>
                          </a:custGeom>
                          <a:solidFill>
                            <a:srgbClr val="C0C0C0"/>
                          </a:solidFill>
                          <a:ln w="9525">
                            <a:noFill/>
                            <a:round/>
                            <a:headEnd/>
                            <a:tailEnd/>
                          </a:ln>
                        </p:spPr>
                        <p:txBody>
                          <a:bodyPr/>
                          <a:lstStyle/>
                          <a:p>
                            <a:endParaRPr lang="en-US"/>
                          </a:p>
                        </p:txBody>
                      </p:sp>
                      <p:sp>
                        <p:nvSpPr>
                          <p:cNvPr id="114" name="Freeform 135"/>
                          <p:cNvSpPr>
                            <a:spLocks/>
                          </p:cNvSpPr>
                          <p:nvPr/>
                        </p:nvSpPr>
                        <p:spPr bwMode="auto">
                          <a:xfrm>
                            <a:off x="1641" y="2589"/>
                            <a:ext cx="20" cy="15"/>
                          </a:xfrm>
                          <a:custGeom>
                            <a:avLst/>
                            <a:gdLst>
                              <a:gd name="T0" fmla="*/ 16 w 20"/>
                              <a:gd name="T1" fmla="*/ 15 h 15"/>
                              <a:gd name="T2" fmla="*/ 20 w 20"/>
                              <a:gd name="T3" fmla="*/ 0 h 15"/>
                              <a:gd name="T4" fmla="*/ 7 w 20"/>
                              <a:gd name="T5" fmla="*/ 0 h 15"/>
                              <a:gd name="T6" fmla="*/ 0 w 20"/>
                              <a:gd name="T7" fmla="*/ 15 h 15"/>
                              <a:gd name="T8" fmla="*/ 16 w 20"/>
                              <a:gd name="T9" fmla="*/ 15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16" y="15"/>
                                </a:moveTo>
                                <a:lnTo>
                                  <a:pt x="20" y="0"/>
                                </a:lnTo>
                                <a:lnTo>
                                  <a:pt x="7" y="0"/>
                                </a:lnTo>
                                <a:lnTo>
                                  <a:pt x="0" y="15"/>
                                </a:lnTo>
                                <a:lnTo>
                                  <a:pt x="16" y="15"/>
                                </a:lnTo>
                                <a:close/>
                              </a:path>
                            </a:pathLst>
                          </a:custGeom>
                          <a:solidFill>
                            <a:srgbClr val="808080"/>
                          </a:solidFill>
                          <a:ln w="9525">
                            <a:noFill/>
                            <a:round/>
                            <a:headEnd/>
                            <a:tailEnd/>
                          </a:ln>
                        </p:spPr>
                        <p:txBody>
                          <a:bodyPr/>
                          <a:lstStyle/>
                          <a:p>
                            <a:endParaRPr lang="en-US"/>
                          </a:p>
                        </p:txBody>
                      </p:sp>
                      <p:sp>
                        <p:nvSpPr>
                          <p:cNvPr id="115" name="Freeform 136"/>
                          <p:cNvSpPr>
                            <a:spLocks/>
                          </p:cNvSpPr>
                          <p:nvPr/>
                        </p:nvSpPr>
                        <p:spPr bwMode="auto">
                          <a:xfrm>
                            <a:off x="1909" y="2589"/>
                            <a:ext cx="20" cy="15"/>
                          </a:xfrm>
                          <a:custGeom>
                            <a:avLst/>
                            <a:gdLst>
                              <a:gd name="T0" fmla="*/ 4 w 20"/>
                              <a:gd name="T1" fmla="*/ 15 h 15"/>
                              <a:gd name="T2" fmla="*/ 0 w 20"/>
                              <a:gd name="T3" fmla="*/ 0 h 15"/>
                              <a:gd name="T4" fmla="*/ 13 w 20"/>
                              <a:gd name="T5" fmla="*/ 0 h 15"/>
                              <a:gd name="T6" fmla="*/ 20 w 20"/>
                              <a:gd name="T7" fmla="*/ 15 h 15"/>
                              <a:gd name="T8" fmla="*/ 4 w 20"/>
                              <a:gd name="T9" fmla="*/ 15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4" y="15"/>
                                </a:moveTo>
                                <a:lnTo>
                                  <a:pt x="0" y="0"/>
                                </a:lnTo>
                                <a:lnTo>
                                  <a:pt x="13" y="0"/>
                                </a:lnTo>
                                <a:lnTo>
                                  <a:pt x="20" y="15"/>
                                </a:lnTo>
                                <a:lnTo>
                                  <a:pt x="4" y="15"/>
                                </a:lnTo>
                                <a:close/>
                              </a:path>
                            </a:pathLst>
                          </a:custGeom>
                          <a:solidFill>
                            <a:srgbClr val="808080"/>
                          </a:solidFill>
                          <a:ln w="9525">
                            <a:noFill/>
                            <a:round/>
                            <a:headEnd/>
                            <a:tailEnd/>
                          </a:ln>
                        </p:spPr>
                        <p:txBody>
                          <a:bodyPr/>
                          <a:lstStyle/>
                          <a:p>
                            <a:endParaRPr lang="en-US"/>
                          </a:p>
                        </p:txBody>
                      </p:sp>
                    </p:grpSp>
                    <p:grpSp>
                      <p:nvGrpSpPr>
                        <p:cNvPr id="102" name="Group 137"/>
                        <p:cNvGrpSpPr>
                          <a:grpSpLocks/>
                        </p:cNvGrpSpPr>
                        <p:nvPr/>
                      </p:nvGrpSpPr>
                      <p:grpSpPr bwMode="auto">
                        <a:xfrm>
                          <a:off x="1651" y="2861"/>
                          <a:ext cx="270" cy="178"/>
                          <a:chOff x="1651" y="2861"/>
                          <a:chExt cx="270" cy="178"/>
                        </a:xfrm>
                      </p:grpSpPr>
                      <p:sp>
                        <p:nvSpPr>
                          <p:cNvPr id="103" name="Rectangle 138"/>
                          <p:cNvSpPr>
                            <a:spLocks noChangeArrowheads="1"/>
                          </p:cNvSpPr>
                          <p:nvPr/>
                        </p:nvSpPr>
                        <p:spPr bwMode="auto">
                          <a:xfrm>
                            <a:off x="1651" y="2861"/>
                            <a:ext cx="270" cy="84"/>
                          </a:xfrm>
                          <a:prstGeom prst="rect">
                            <a:avLst/>
                          </a:prstGeom>
                          <a:solidFill>
                            <a:srgbClr val="808080"/>
                          </a:solidFill>
                          <a:ln w="12700">
                            <a:solidFill>
                              <a:srgbClr val="000000"/>
                            </a:solidFill>
                            <a:miter lim="800000"/>
                            <a:headEnd/>
                            <a:tailEnd/>
                          </a:ln>
                        </p:spPr>
                        <p:txBody>
                          <a:bodyPr/>
                          <a:lstStyle/>
                          <a:p>
                            <a:endParaRPr lang="en-US"/>
                          </a:p>
                        </p:txBody>
                      </p:sp>
                      <p:sp>
                        <p:nvSpPr>
                          <p:cNvPr id="104" name="Rectangle 139"/>
                          <p:cNvSpPr>
                            <a:spLocks noChangeArrowheads="1"/>
                          </p:cNvSpPr>
                          <p:nvPr/>
                        </p:nvSpPr>
                        <p:spPr bwMode="auto">
                          <a:xfrm>
                            <a:off x="1667" y="2872"/>
                            <a:ext cx="237" cy="63"/>
                          </a:xfrm>
                          <a:prstGeom prst="rect">
                            <a:avLst/>
                          </a:prstGeom>
                          <a:solidFill>
                            <a:srgbClr val="FFFFFF"/>
                          </a:solidFill>
                          <a:ln w="12700">
                            <a:solidFill>
                              <a:srgbClr val="000000"/>
                            </a:solidFill>
                            <a:miter lim="800000"/>
                            <a:headEnd/>
                            <a:tailEnd/>
                          </a:ln>
                        </p:spPr>
                        <p:txBody>
                          <a:bodyPr/>
                          <a:lstStyle/>
                          <a:p>
                            <a:endParaRPr lang="en-US"/>
                          </a:p>
                        </p:txBody>
                      </p:sp>
                      <p:grpSp>
                        <p:nvGrpSpPr>
                          <p:cNvPr id="105" name="Group 140"/>
                          <p:cNvGrpSpPr>
                            <a:grpSpLocks/>
                          </p:cNvGrpSpPr>
                          <p:nvPr/>
                        </p:nvGrpSpPr>
                        <p:grpSpPr bwMode="auto">
                          <a:xfrm>
                            <a:off x="1750" y="2967"/>
                            <a:ext cx="71" cy="72"/>
                            <a:chOff x="1750" y="2967"/>
                            <a:chExt cx="71" cy="72"/>
                          </a:xfrm>
                        </p:grpSpPr>
                        <p:sp>
                          <p:nvSpPr>
                            <p:cNvPr id="106" name="Oval 141"/>
                            <p:cNvSpPr>
                              <a:spLocks noChangeArrowheads="1"/>
                            </p:cNvSpPr>
                            <p:nvPr/>
                          </p:nvSpPr>
                          <p:spPr bwMode="auto">
                            <a:xfrm>
                              <a:off x="1755" y="2971"/>
                              <a:ext cx="66" cy="68"/>
                            </a:xfrm>
                            <a:prstGeom prst="ellipse">
                              <a:avLst/>
                            </a:prstGeom>
                            <a:solidFill>
                              <a:srgbClr val="3F3F3F"/>
                            </a:solidFill>
                            <a:ln w="12700">
                              <a:solidFill>
                                <a:srgbClr val="3F3F3F"/>
                              </a:solidFill>
                              <a:round/>
                              <a:headEnd/>
                              <a:tailEnd/>
                            </a:ln>
                          </p:spPr>
                          <p:txBody>
                            <a:bodyPr/>
                            <a:lstStyle/>
                            <a:p>
                              <a:endParaRPr lang="en-US"/>
                            </a:p>
                          </p:txBody>
                        </p:sp>
                        <p:grpSp>
                          <p:nvGrpSpPr>
                            <p:cNvPr id="107" name="Group 142"/>
                            <p:cNvGrpSpPr>
                              <a:grpSpLocks/>
                            </p:cNvGrpSpPr>
                            <p:nvPr/>
                          </p:nvGrpSpPr>
                          <p:grpSpPr bwMode="auto">
                            <a:xfrm>
                              <a:off x="1750" y="2967"/>
                              <a:ext cx="66" cy="68"/>
                              <a:chOff x="1750" y="2967"/>
                              <a:chExt cx="66" cy="68"/>
                            </a:xfrm>
                          </p:grpSpPr>
                          <p:sp>
                            <p:nvSpPr>
                              <p:cNvPr id="108" name="Oval 143"/>
                              <p:cNvSpPr>
                                <a:spLocks noChangeArrowheads="1"/>
                              </p:cNvSpPr>
                              <p:nvPr/>
                            </p:nvSpPr>
                            <p:spPr bwMode="auto">
                              <a:xfrm>
                                <a:off x="1750" y="2967"/>
                                <a:ext cx="66" cy="68"/>
                              </a:xfrm>
                              <a:prstGeom prst="ellipse">
                                <a:avLst/>
                              </a:prstGeom>
                              <a:solidFill>
                                <a:srgbClr val="C0C0C0"/>
                              </a:solidFill>
                              <a:ln w="12700">
                                <a:solidFill>
                                  <a:srgbClr val="808080"/>
                                </a:solidFill>
                                <a:round/>
                                <a:headEnd/>
                                <a:tailEnd/>
                              </a:ln>
                            </p:spPr>
                            <p:txBody>
                              <a:bodyPr/>
                              <a:lstStyle/>
                              <a:p>
                                <a:endParaRPr lang="en-US"/>
                              </a:p>
                            </p:txBody>
                          </p:sp>
                          <p:sp>
                            <p:nvSpPr>
                              <p:cNvPr id="109" name="Oval 144"/>
                              <p:cNvSpPr>
                                <a:spLocks noChangeArrowheads="1"/>
                              </p:cNvSpPr>
                              <p:nvPr/>
                            </p:nvSpPr>
                            <p:spPr bwMode="auto">
                              <a:xfrm>
                                <a:off x="1775" y="2981"/>
                                <a:ext cx="15" cy="15"/>
                              </a:xfrm>
                              <a:prstGeom prst="ellipse">
                                <a:avLst/>
                              </a:prstGeom>
                              <a:solidFill>
                                <a:srgbClr val="3F3F3F"/>
                              </a:solidFill>
                              <a:ln w="12700">
                                <a:solidFill>
                                  <a:srgbClr val="3F3F3F"/>
                                </a:solidFill>
                                <a:round/>
                                <a:headEnd/>
                                <a:tailEnd/>
                              </a:ln>
                            </p:spPr>
                            <p:txBody>
                              <a:bodyPr/>
                              <a:lstStyle/>
                              <a:p>
                                <a:endParaRPr lang="en-US"/>
                              </a:p>
                            </p:txBody>
                          </p:sp>
                          <p:sp>
                            <p:nvSpPr>
                              <p:cNvPr id="110" name="Freeform 145"/>
                              <p:cNvSpPr>
                                <a:spLocks/>
                              </p:cNvSpPr>
                              <p:nvPr/>
                            </p:nvSpPr>
                            <p:spPr bwMode="auto">
                              <a:xfrm>
                                <a:off x="1770" y="2997"/>
                                <a:ext cx="24" cy="25"/>
                              </a:xfrm>
                              <a:custGeom>
                                <a:avLst/>
                                <a:gdLst>
                                  <a:gd name="T0" fmla="*/ 8 w 24"/>
                                  <a:gd name="T1" fmla="*/ 0 h 25"/>
                                  <a:gd name="T2" fmla="*/ 0 w 24"/>
                                  <a:gd name="T3" fmla="*/ 25 h 25"/>
                                  <a:gd name="T4" fmla="*/ 24 w 24"/>
                                  <a:gd name="T5" fmla="*/ 25 h 25"/>
                                  <a:gd name="T6" fmla="*/ 17 w 24"/>
                                  <a:gd name="T7" fmla="*/ 0 h 25"/>
                                  <a:gd name="T8" fmla="*/ 8 w 24"/>
                                  <a:gd name="T9" fmla="*/ 0 h 25"/>
                                  <a:gd name="T10" fmla="*/ 0 60000 65536"/>
                                  <a:gd name="T11" fmla="*/ 0 60000 65536"/>
                                  <a:gd name="T12" fmla="*/ 0 60000 65536"/>
                                  <a:gd name="T13" fmla="*/ 0 60000 65536"/>
                                  <a:gd name="T14" fmla="*/ 0 60000 65536"/>
                                  <a:gd name="T15" fmla="*/ 0 w 24"/>
                                  <a:gd name="T16" fmla="*/ 0 h 25"/>
                                  <a:gd name="T17" fmla="*/ 24 w 24"/>
                                  <a:gd name="T18" fmla="*/ 25 h 25"/>
                                </a:gdLst>
                                <a:ahLst/>
                                <a:cxnLst>
                                  <a:cxn ang="T10">
                                    <a:pos x="T0" y="T1"/>
                                  </a:cxn>
                                  <a:cxn ang="T11">
                                    <a:pos x="T2" y="T3"/>
                                  </a:cxn>
                                  <a:cxn ang="T12">
                                    <a:pos x="T4" y="T5"/>
                                  </a:cxn>
                                  <a:cxn ang="T13">
                                    <a:pos x="T6" y="T7"/>
                                  </a:cxn>
                                  <a:cxn ang="T14">
                                    <a:pos x="T8" y="T9"/>
                                  </a:cxn>
                                </a:cxnLst>
                                <a:rect l="T15" t="T16" r="T17" b="T18"/>
                                <a:pathLst>
                                  <a:path w="24" h="25">
                                    <a:moveTo>
                                      <a:pt x="8" y="0"/>
                                    </a:moveTo>
                                    <a:lnTo>
                                      <a:pt x="0" y="25"/>
                                    </a:lnTo>
                                    <a:lnTo>
                                      <a:pt x="24" y="25"/>
                                    </a:lnTo>
                                    <a:lnTo>
                                      <a:pt x="17" y="0"/>
                                    </a:lnTo>
                                    <a:lnTo>
                                      <a:pt x="8" y="0"/>
                                    </a:lnTo>
                                    <a:close/>
                                  </a:path>
                                </a:pathLst>
                              </a:custGeom>
                              <a:solidFill>
                                <a:srgbClr val="3F3F3F"/>
                              </a:solidFill>
                              <a:ln w="9525">
                                <a:noFill/>
                                <a:round/>
                                <a:headEnd/>
                                <a:tailEnd/>
                              </a:ln>
                            </p:spPr>
                            <p:txBody>
                              <a:bodyPr/>
                              <a:lstStyle/>
                              <a:p>
                                <a:endParaRPr lang="en-US"/>
                              </a:p>
                            </p:txBody>
                          </p:sp>
                        </p:grpSp>
                      </p:grpSp>
                    </p:grpSp>
                  </p:grpSp>
                </p:grpSp>
              </p:grpSp>
              <p:grpSp>
                <p:nvGrpSpPr>
                  <p:cNvPr id="19" name="Group 146"/>
                  <p:cNvGrpSpPr>
                    <a:grpSpLocks/>
                  </p:cNvGrpSpPr>
                  <p:nvPr/>
                </p:nvGrpSpPr>
                <p:grpSpPr bwMode="auto">
                  <a:xfrm>
                    <a:off x="3312" y="1680"/>
                    <a:ext cx="871" cy="1451"/>
                    <a:chOff x="3536" y="1185"/>
                    <a:chExt cx="871" cy="1946"/>
                  </a:xfrm>
                </p:grpSpPr>
                <p:sp>
                  <p:nvSpPr>
                    <p:cNvPr id="41" name="Rectangle 147"/>
                    <p:cNvSpPr>
                      <a:spLocks noChangeArrowheads="1"/>
                    </p:cNvSpPr>
                    <p:nvPr/>
                  </p:nvSpPr>
                  <p:spPr bwMode="auto">
                    <a:xfrm>
                      <a:off x="3536" y="1185"/>
                      <a:ext cx="871" cy="1946"/>
                    </a:xfrm>
                    <a:prstGeom prst="rect">
                      <a:avLst/>
                    </a:prstGeom>
                    <a:solidFill>
                      <a:srgbClr val="C0C0C0"/>
                    </a:solidFill>
                    <a:ln w="12700">
                      <a:solidFill>
                        <a:srgbClr val="000000"/>
                      </a:solidFill>
                      <a:miter lim="800000"/>
                      <a:headEnd/>
                      <a:tailEnd/>
                    </a:ln>
                  </p:spPr>
                  <p:txBody>
                    <a:bodyPr/>
                    <a:lstStyle/>
                    <a:p>
                      <a:endParaRPr lang="en-US"/>
                    </a:p>
                  </p:txBody>
                </p:sp>
                <p:grpSp>
                  <p:nvGrpSpPr>
                    <p:cNvPr id="42" name="Group 148"/>
                    <p:cNvGrpSpPr>
                      <a:grpSpLocks/>
                    </p:cNvGrpSpPr>
                    <p:nvPr/>
                  </p:nvGrpSpPr>
                  <p:grpSpPr bwMode="auto">
                    <a:xfrm>
                      <a:off x="3595" y="1272"/>
                      <a:ext cx="751" cy="553"/>
                      <a:chOff x="3595" y="1272"/>
                      <a:chExt cx="751" cy="553"/>
                    </a:xfrm>
                  </p:grpSpPr>
                  <p:sp>
                    <p:nvSpPr>
                      <p:cNvPr id="79" name="Rectangle 149"/>
                      <p:cNvSpPr>
                        <a:spLocks noChangeArrowheads="1"/>
                      </p:cNvSpPr>
                      <p:nvPr/>
                    </p:nvSpPr>
                    <p:spPr bwMode="auto">
                      <a:xfrm>
                        <a:off x="3595" y="1272"/>
                        <a:ext cx="751" cy="553"/>
                      </a:xfrm>
                      <a:prstGeom prst="rect">
                        <a:avLst/>
                      </a:prstGeom>
                      <a:solidFill>
                        <a:srgbClr val="9F9F9F"/>
                      </a:solidFill>
                      <a:ln w="12700">
                        <a:solidFill>
                          <a:srgbClr val="000000"/>
                        </a:solidFill>
                        <a:miter lim="800000"/>
                        <a:headEnd/>
                        <a:tailEnd/>
                      </a:ln>
                    </p:spPr>
                    <p:txBody>
                      <a:bodyPr/>
                      <a:lstStyle/>
                      <a:p>
                        <a:endParaRPr lang="en-US"/>
                      </a:p>
                    </p:txBody>
                  </p:sp>
                  <p:grpSp>
                    <p:nvGrpSpPr>
                      <p:cNvPr id="80" name="Group 150"/>
                      <p:cNvGrpSpPr>
                        <a:grpSpLocks/>
                      </p:cNvGrpSpPr>
                      <p:nvPr/>
                    </p:nvGrpSpPr>
                    <p:grpSpPr bwMode="auto">
                      <a:xfrm>
                        <a:off x="3827" y="1358"/>
                        <a:ext cx="330" cy="101"/>
                        <a:chOff x="3827" y="1358"/>
                        <a:chExt cx="330" cy="101"/>
                      </a:xfrm>
                    </p:grpSpPr>
                    <p:sp>
                      <p:nvSpPr>
                        <p:cNvPr id="90" name="Freeform 151"/>
                        <p:cNvSpPr>
                          <a:spLocks/>
                        </p:cNvSpPr>
                        <p:nvPr/>
                      </p:nvSpPr>
                      <p:spPr bwMode="auto">
                        <a:xfrm>
                          <a:off x="3827" y="1366"/>
                          <a:ext cx="330" cy="93"/>
                        </a:xfrm>
                        <a:custGeom>
                          <a:avLst/>
                          <a:gdLst>
                            <a:gd name="T0" fmla="*/ 22 w 330"/>
                            <a:gd name="T1" fmla="*/ 36 h 93"/>
                            <a:gd name="T2" fmla="*/ 51 w 330"/>
                            <a:gd name="T3" fmla="*/ 75 h 93"/>
                            <a:gd name="T4" fmla="*/ 317 w 330"/>
                            <a:gd name="T5" fmla="*/ 75 h 93"/>
                            <a:gd name="T6" fmla="*/ 282 w 330"/>
                            <a:gd name="T7" fmla="*/ 29 h 93"/>
                            <a:gd name="T8" fmla="*/ 282 w 330"/>
                            <a:gd name="T9" fmla="*/ 0 h 93"/>
                            <a:gd name="T10" fmla="*/ 330 w 330"/>
                            <a:gd name="T11" fmla="*/ 63 h 93"/>
                            <a:gd name="T12" fmla="*/ 330 w 330"/>
                            <a:gd name="T13" fmla="*/ 93 h 93"/>
                            <a:gd name="T14" fmla="*/ 44 w 330"/>
                            <a:gd name="T15" fmla="*/ 93 h 93"/>
                            <a:gd name="T16" fmla="*/ 0 w 330"/>
                            <a:gd name="T17" fmla="*/ 36 h 93"/>
                            <a:gd name="T18" fmla="*/ 22 w 330"/>
                            <a:gd name="T19" fmla="*/ 36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0"/>
                            <a:gd name="T31" fmla="*/ 0 h 93"/>
                            <a:gd name="T32" fmla="*/ 330 w 330"/>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0" h="93">
                              <a:moveTo>
                                <a:pt x="22" y="36"/>
                              </a:moveTo>
                              <a:lnTo>
                                <a:pt x="51" y="75"/>
                              </a:lnTo>
                              <a:lnTo>
                                <a:pt x="317" y="75"/>
                              </a:lnTo>
                              <a:lnTo>
                                <a:pt x="282" y="29"/>
                              </a:lnTo>
                              <a:lnTo>
                                <a:pt x="282" y="0"/>
                              </a:lnTo>
                              <a:lnTo>
                                <a:pt x="330" y="63"/>
                              </a:lnTo>
                              <a:lnTo>
                                <a:pt x="330" y="93"/>
                              </a:lnTo>
                              <a:lnTo>
                                <a:pt x="44" y="93"/>
                              </a:lnTo>
                              <a:lnTo>
                                <a:pt x="0" y="36"/>
                              </a:lnTo>
                              <a:lnTo>
                                <a:pt x="22" y="36"/>
                              </a:lnTo>
                              <a:close/>
                            </a:path>
                          </a:pathLst>
                        </a:custGeom>
                        <a:solidFill>
                          <a:srgbClr val="5F5F5F"/>
                        </a:solidFill>
                        <a:ln w="9525">
                          <a:noFill/>
                          <a:round/>
                          <a:headEnd/>
                          <a:tailEnd/>
                        </a:ln>
                      </p:spPr>
                      <p:txBody>
                        <a:bodyPr/>
                        <a:lstStyle/>
                        <a:p>
                          <a:endParaRPr lang="en-US"/>
                        </a:p>
                      </p:txBody>
                    </p:sp>
                    <p:sp>
                      <p:nvSpPr>
                        <p:cNvPr id="91" name="Freeform 152"/>
                        <p:cNvSpPr>
                          <a:spLocks/>
                        </p:cNvSpPr>
                        <p:nvPr/>
                      </p:nvSpPr>
                      <p:spPr bwMode="auto">
                        <a:xfrm>
                          <a:off x="3827" y="1358"/>
                          <a:ext cx="151" cy="45"/>
                        </a:xfrm>
                        <a:custGeom>
                          <a:avLst/>
                          <a:gdLst>
                            <a:gd name="T0" fmla="*/ 16 w 151"/>
                            <a:gd name="T1" fmla="*/ 15 h 45"/>
                            <a:gd name="T2" fmla="*/ 20 w 151"/>
                            <a:gd name="T3" fmla="*/ 0 h 45"/>
                            <a:gd name="T4" fmla="*/ 7 w 151"/>
                            <a:gd name="T5" fmla="*/ 0 h 45"/>
                            <a:gd name="T6" fmla="*/ 0 w 151"/>
                            <a:gd name="T7" fmla="*/ 15 h 45"/>
                            <a:gd name="T8" fmla="*/ 0 w 151"/>
                            <a:gd name="T9" fmla="*/ 45 h 45"/>
                            <a:gd name="T10" fmla="*/ 151 w 151"/>
                            <a:gd name="T11" fmla="*/ 45 h 45"/>
                            <a:gd name="T12" fmla="*/ 151 w 151"/>
                            <a:gd name="T13" fmla="*/ 15 h 45"/>
                            <a:gd name="T14" fmla="*/ 16 w 151"/>
                            <a:gd name="T15" fmla="*/ 15 h 45"/>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45"/>
                            <a:gd name="T26" fmla="*/ 151 w 151"/>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45">
                              <a:moveTo>
                                <a:pt x="16" y="15"/>
                              </a:moveTo>
                              <a:lnTo>
                                <a:pt x="20" y="0"/>
                              </a:lnTo>
                              <a:lnTo>
                                <a:pt x="7" y="0"/>
                              </a:lnTo>
                              <a:lnTo>
                                <a:pt x="0" y="15"/>
                              </a:lnTo>
                              <a:lnTo>
                                <a:pt x="0" y="45"/>
                              </a:lnTo>
                              <a:lnTo>
                                <a:pt x="151" y="45"/>
                              </a:lnTo>
                              <a:lnTo>
                                <a:pt x="151" y="15"/>
                              </a:lnTo>
                              <a:lnTo>
                                <a:pt x="16" y="15"/>
                              </a:lnTo>
                              <a:close/>
                            </a:path>
                          </a:pathLst>
                        </a:custGeom>
                        <a:solidFill>
                          <a:srgbClr val="C0C0C0"/>
                        </a:solidFill>
                        <a:ln w="9525">
                          <a:noFill/>
                          <a:round/>
                          <a:headEnd/>
                          <a:tailEnd/>
                        </a:ln>
                      </p:spPr>
                      <p:txBody>
                        <a:bodyPr/>
                        <a:lstStyle/>
                        <a:p>
                          <a:endParaRPr lang="en-US"/>
                        </a:p>
                      </p:txBody>
                    </p:sp>
                    <p:sp>
                      <p:nvSpPr>
                        <p:cNvPr id="92" name="Freeform 153"/>
                        <p:cNvSpPr>
                          <a:spLocks/>
                        </p:cNvSpPr>
                        <p:nvPr/>
                      </p:nvSpPr>
                      <p:spPr bwMode="auto">
                        <a:xfrm>
                          <a:off x="3964" y="1358"/>
                          <a:ext cx="151" cy="45"/>
                        </a:xfrm>
                        <a:custGeom>
                          <a:avLst/>
                          <a:gdLst>
                            <a:gd name="T0" fmla="*/ 135 w 151"/>
                            <a:gd name="T1" fmla="*/ 15 h 45"/>
                            <a:gd name="T2" fmla="*/ 131 w 151"/>
                            <a:gd name="T3" fmla="*/ 0 h 45"/>
                            <a:gd name="T4" fmla="*/ 144 w 151"/>
                            <a:gd name="T5" fmla="*/ 0 h 45"/>
                            <a:gd name="T6" fmla="*/ 151 w 151"/>
                            <a:gd name="T7" fmla="*/ 15 h 45"/>
                            <a:gd name="T8" fmla="*/ 151 w 151"/>
                            <a:gd name="T9" fmla="*/ 45 h 45"/>
                            <a:gd name="T10" fmla="*/ 0 w 151"/>
                            <a:gd name="T11" fmla="*/ 45 h 45"/>
                            <a:gd name="T12" fmla="*/ 0 w 151"/>
                            <a:gd name="T13" fmla="*/ 15 h 45"/>
                            <a:gd name="T14" fmla="*/ 135 w 151"/>
                            <a:gd name="T15" fmla="*/ 15 h 45"/>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45"/>
                            <a:gd name="T26" fmla="*/ 151 w 151"/>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45">
                              <a:moveTo>
                                <a:pt x="135" y="15"/>
                              </a:moveTo>
                              <a:lnTo>
                                <a:pt x="131" y="0"/>
                              </a:lnTo>
                              <a:lnTo>
                                <a:pt x="144" y="0"/>
                              </a:lnTo>
                              <a:lnTo>
                                <a:pt x="151" y="15"/>
                              </a:lnTo>
                              <a:lnTo>
                                <a:pt x="151" y="45"/>
                              </a:lnTo>
                              <a:lnTo>
                                <a:pt x="0" y="45"/>
                              </a:lnTo>
                              <a:lnTo>
                                <a:pt x="0" y="15"/>
                              </a:lnTo>
                              <a:lnTo>
                                <a:pt x="135" y="15"/>
                              </a:lnTo>
                              <a:close/>
                            </a:path>
                          </a:pathLst>
                        </a:custGeom>
                        <a:solidFill>
                          <a:srgbClr val="C0C0C0"/>
                        </a:solidFill>
                        <a:ln w="9525">
                          <a:noFill/>
                          <a:round/>
                          <a:headEnd/>
                          <a:tailEnd/>
                        </a:ln>
                      </p:spPr>
                      <p:txBody>
                        <a:bodyPr/>
                        <a:lstStyle/>
                        <a:p>
                          <a:endParaRPr lang="en-US"/>
                        </a:p>
                      </p:txBody>
                    </p:sp>
                    <p:sp>
                      <p:nvSpPr>
                        <p:cNvPr id="93" name="Freeform 154"/>
                        <p:cNvSpPr>
                          <a:spLocks/>
                        </p:cNvSpPr>
                        <p:nvPr/>
                      </p:nvSpPr>
                      <p:spPr bwMode="auto">
                        <a:xfrm>
                          <a:off x="3827" y="1358"/>
                          <a:ext cx="20" cy="15"/>
                        </a:xfrm>
                        <a:custGeom>
                          <a:avLst/>
                          <a:gdLst>
                            <a:gd name="T0" fmla="*/ 16 w 20"/>
                            <a:gd name="T1" fmla="*/ 15 h 15"/>
                            <a:gd name="T2" fmla="*/ 20 w 20"/>
                            <a:gd name="T3" fmla="*/ 0 h 15"/>
                            <a:gd name="T4" fmla="*/ 7 w 20"/>
                            <a:gd name="T5" fmla="*/ 0 h 15"/>
                            <a:gd name="T6" fmla="*/ 0 w 20"/>
                            <a:gd name="T7" fmla="*/ 15 h 15"/>
                            <a:gd name="T8" fmla="*/ 16 w 20"/>
                            <a:gd name="T9" fmla="*/ 15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16" y="15"/>
                              </a:moveTo>
                              <a:lnTo>
                                <a:pt x="20" y="0"/>
                              </a:lnTo>
                              <a:lnTo>
                                <a:pt x="7" y="0"/>
                              </a:lnTo>
                              <a:lnTo>
                                <a:pt x="0" y="15"/>
                              </a:lnTo>
                              <a:lnTo>
                                <a:pt x="16" y="15"/>
                              </a:lnTo>
                              <a:close/>
                            </a:path>
                          </a:pathLst>
                        </a:custGeom>
                        <a:solidFill>
                          <a:srgbClr val="808080"/>
                        </a:solidFill>
                        <a:ln w="9525">
                          <a:noFill/>
                          <a:round/>
                          <a:headEnd/>
                          <a:tailEnd/>
                        </a:ln>
                      </p:spPr>
                      <p:txBody>
                        <a:bodyPr/>
                        <a:lstStyle/>
                        <a:p>
                          <a:endParaRPr lang="en-US"/>
                        </a:p>
                      </p:txBody>
                    </p:sp>
                    <p:sp>
                      <p:nvSpPr>
                        <p:cNvPr id="94" name="Freeform 155"/>
                        <p:cNvSpPr>
                          <a:spLocks/>
                        </p:cNvSpPr>
                        <p:nvPr/>
                      </p:nvSpPr>
                      <p:spPr bwMode="auto">
                        <a:xfrm>
                          <a:off x="4095" y="1358"/>
                          <a:ext cx="20" cy="15"/>
                        </a:xfrm>
                        <a:custGeom>
                          <a:avLst/>
                          <a:gdLst>
                            <a:gd name="T0" fmla="*/ 4 w 20"/>
                            <a:gd name="T1" fmla="*/ 15 h 15"/>
                            <a:gd name="T2" fmla="*/ 0 w 20"/>
                            <a:gd name="T3" fmla="*/ 0 h 15"/>
                            <a:gd name="T4" fmla="*/ 13 w 20"/>
                            <a:gd name="T5" fmla="*/ 0 h 15"/>
                            <a:gd name="T6" fmla="*/ 20 w 20"/>
                            <a:gd name="T7" fmla="*/ 15 h 15"/>
                            <a:gd name="T8" fmla="*/ 4 w 20"/>
                            <a:gd name="T9" fmla="*/ 15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4" y="15"/>
                              </a:moveTo>
                              <a:lnTo>
                                <a:pt x="0" y="0"/>
                              </a:lnTo>
                              <a:lnTo>
                                <a:pt x="13" y="0"/>
                              </a:lnTo>
                              <a:lnTo>
                                <a:pt x="20" y="15"/>
                              </a:lnTo>
                              <a:lnTo>
                                <a:pt x="4" y="15"/>
                              </a:lnTo>
                              <a:close/>
                            </a:path>
                          </a:pathLst>
                        </a:custGeom>
                        <a:solidFill>
                          <a:srgbClr val="808080"/>
                        </a:solidFill>
                        <a:ln w="9525">
                          <a:noFill/>
                          <a:round/>
                          <a:headEnd/>
                          <a:tailEnd/>
                        </a:ln>
                      </p:spPr>
                      <p:txBody>
                        <a:bodyPr/>
                        <a:lstStyle/>
                        <a:p>
                          <a:endParaRPr lang="en-US"/>
                        </a:p>
                      </p:txBody>
                    </p:sp>
                  </p:grpSp>
                  <p:grpSp>
                    <p:nvGrpSpPr>
                      <p:cNvPr id="81" name="Group 156"/>
                      <p:cNvGrpSpPr>
                        <a:grpSpLocks/>
                      </p:cNvGrpSpPr>
                      <p:nvPr/>
                    </p:nvGrpSpPr>
                    <p:grpSpPr bwMode="auto">
                      <a:xfrm>
                        <a:off x="3837" y="1629"/>
                        <a:ext cx="270" cy="179"/>
                        <a:chOff x="3837" y="1629"/>
                        <a:chExt cx="270" cy="179"/>
                      </a:xfrm>
                    </p:grpSpPr>
                    <p:sp>
                      <p:nvSpPr>
                        <p:cNvPr id="82" name="Rectangle 157"/>
                        <p:cNvSpPr>
                          <a:spLocks noChangeArrowheads="1"/>
                        </p:cNvSpPr>
                        <p:nvPr/>
                      </p:nvSpPr>
                      <p:spPr bwMode="auto">
                        <a:xfrm>
                          <a:off x="3837" y="1629"/>
                          <a:ext cx="270" cy="85"/>
                        </a:xfrm>
                        <a:prstGeom prst="rect">
                          <a:avLst/>
                        </a:prstGeom>
                        <a:solidFill>
                          <a:srgbClr val="808080"/>
                        </a:solidFill>
                        <a:ln w="12700">
                          <a:solidFill>
                            <a:srgbClr val="000000"/>
                          </a:solidFill>
                          <a:miter lim="800000"/>
                          <a:headEnd/>
                          <a:tailEnd/>
                        </a:ln>
                      </p:spPr>
                      <p:txBody>
                        <a:bodyPr/>
                        <a:lstStyle/>
                        <a:p>
                          <a:endParaRPr lang="en-US"/>
                        </a:p>
                      </p:txBody>
                    </p:sp>
                    <p:sp>
                      <p:nvSpPr>
                        <p:cNvPr id="83" name="Rectangle 158"/>
                        <p:cNvSpPr>
                          <a:spLocks noChangeArrowheads="1"/>
                        </p:cNvSpPr>
                        <p:nvPr/>
                      </p:nvSpPr>
                      <p:spPr bwMode="auto">
                        <a:xfrm>
                          <a:off x="3853" y="1640"/>
                          <a:ext cx="237" cy="64"/>
                        </a:xfrm>
                        <a:prstGeom prst="rect">
                          <a:avLst/>
                        </a:prstGeom>
                        <a:solidFill>
                          <a:srgbClr val="FFFFFF"/>
                        </a:solidFill>
                        <a:ln w="12700">
                          <a:solidFill>
                            <a:srgbClr val="000000"/>
                          </a:solidFill>
                          <a:miter lim="800000"/>
                          <a:headEnd/>
                          <a:tailEnd/>
                        </a:ln>
                      </p:spPr>
                      <p:txBody>
                        <a:bodyPr/>
                        <a:lstStyle/>
                        <a:p>
                          <a:endParaRPr lang="en-US"/>
                        </a:p>
                      </p:txBody>
                    </p:sp>
                    <p:grpSp>
                      <p:nvGrpSpPr>
                        <p:cNvPr id="84" name="Group 159"/>
                        <p:cNvGrpSpPr>
                          <a:grpSpLocks/>
                        </p:cNvGrpSpPr>
                        <p:nvPr/>
                      </p:nvGrpSpPr>
                      <p:grpSpPr bwMode="auto">
                        <a:xfrm>
                          <a:off x="3936" y="1736"/>
                          <a:ext cx="71" cy="72"/>
                          <a:chOff x="3936" y="1736"/>
                          <a:chExt cx="71" cy="72"/>
                        </a:xfrm>
                      </p:grpSpPr>
                      <p:sp>
                        <p:nvSpPr>
                          <p:cNvPr id="85" name="Oval 160"/>
                          <p:cNvSpPr>
                            <a:spLocks noChangeArrowheads="1"/>
                          </p:cNvSpPr>
                          <p:nvPr/>
                        </p:nvSpPr>
                        <p:spPr bwMode="auto">
                          <a:xfrm>
                            <a:off x="3941" y="1740"/>
                            <a:ext cx="66" cy="68"/>
                          </a:xfrm>
                          <a:prstGeom prst="ellipse">
                            <a:avLst/>
                          </a:prstGeom>
                          <a:solidFill>
                            <a:srgbClr val="3F3F3F"/>
                          </a:solidFill>
                          <a:ln w="12700">
                            <a:solidFill>
                              <a:srgbClr val="3F3F3F"/>
                            </a:solidFill>
                            <a:round/>
                            <a:headEnd/>
                            <a:tailEnd/>
                          </a:ln>
                        </p:spPr>
                        <p:txBody>
                          <a:bodyPr/>
                          <a:lstStyle/>
                          <a:p>
                            <a:endParaRPr lang="en-US"/>
                          </a:p>
                        </p:txBody>
                      </p:sp>
                      <p:grpSp>
                        <p:nvGrpSpPr>
                          <p:cNvPr id="86" name="Group 161"/>
                          <p:cNvGrpSpPr>
                            <a:grpSpLocks/>
                          </p:cNvGrpSpPr>
                          <p:nvPr/>
                        </p:nvGrpSpPr>
                        <p:grpSpPr bwMode="auto">
                          <a:xfrm>
                            <a:off x="3936" y="1736"/>
                            <a:ext cx="66" cy="68"/>
                            <a:chOff x="3936" y="1736"/>
                            <a:chExt cx="66" cy="68"/>
                          </a:xfrm>
                        </p:grpSpPr>
                        <p:sp>
                          <p:nvSpPr>
                            <p:cNvPr id="87" name="Oval 162"/>
                            <p:cNvSpPr>
                              <a:spLocks noChangeArrowheads="1"/>
                            </p:cNvSpPr>
                            <p:nvPr/>
                          </p:nvSpPr>
                          <p:spPr bwMode="auto">
                            <a:xfrm>
                              <a:off x="3936" y="1736"/>
                              <a:ext cx="66" cy="68"/>
                            </a:xfrm>
                            <a:prstGeom prst="ellipse">
                              <a:avLst/>
                            </a:prstGeom>
                            <a:solidFill>
                              <a:srgbClr val="C0C0C0"/>
                            </a:solidFill>
                            <a:ln w="12700">
                              <a:solidFill>
                                <a:srgbClr val="808080"/>
                              </a:solidFill>
                              <a:round/>
                              <a:headEnd/>
                              <a:tailEnd/>
                            </a:ln>
                          </p:spPr>
                          <p:txBody>
                            <a:bodyPr/>
                            <a:lstStyle/>
                            <a:p>
                              <a:endParaRPr lang="en-US"/>
                            </a:p>
                          </p:txBody>
                        </p:sp>
                        <p:sp>
                          <p:nvSpPr>
                            <p:cNvPr id="88" name="Oval 163"/>
                            <p:cNvSpPr>
                              <a:spLocks noChangeArrowheads="1"/>
                            </p:cNvSpPr>
                            <p:nvPr/>
                          </p:nvSpPr>
                          <p:spPr bwMode="auto">
                            <a:xfrm>
                              <a:off x="3961" y="1750"/>
                              <a:ext cx="15" cy="15"/>
                            </a:xfrm>
                            <a:prstGeom prst="ellipse">
                              <a:avLst/>
                            </a:prstGeom>
                            <a:solidFill>
                              <a:srgbClr val="3F3F3F"/>
                            </a:solidFill>
                            <a:ln w="12700">
                              <a:solidFill>
                                <a:srgbClr val="3F3F3F"/>
                              </a:solidFill>
                              <a:round/>
                              <a:headEnd/>
                              <a:tailEnd/>
                            </a:ln>
                          </p:spPr>
                          <p:txBody>
                            <a:bodyPr/>
                            <a:lstStyle/>
                            <a:p>
                              <a:endParaRPr lang="en-US"/>
                            </a:p>
                          </p:txBody>
                        </p:sp>
                        <p:sp>
                          <p:nvSpPr>
                            <p:cNvPr id="89" name="Freeform 164"/>
                            <p:cNvSpPr>
                              <a:spLocks/>
                            </p:cNvSpPr>
                            <p:nvPr/>
                          </p:nvSpPr>
                          <p:spPr bwMode="auto">
                            <a:xfrm>
                              <a:off x="3956" y="1766"/>
                              <a:ext cx="24" cy="25"/>
                            </a:xfrm>
                            <a:custGeom>
                              <a:avLst/>
                              <a:gdLst>
                                <a:gd name="T0" fmla="*/ 8 w 24"/>
                                <a:gd name="T1" fmla="*/ 0 h 25"/>
                                <a:gd name="T2" fmla="*/ 0 w 24"/>
                                <a:gd name="T3" fmla="*/ 25 h 25"/>
                                <a:gd name="T4" fmla="*/ 24 w 24"/>
                                <a:gd name="T5" fmla="*/ 25 h 25"/>
                                <a:gd name="T6" fmla="*/ 17 w 24"/>
                                <a:gd name="T7" fmla="*/ 0 h 25"/>
                                <a:gd name="T8" fmla="*/ 8 w 24"/>
                                <a:gd name="T9" fmla="*/ 0 h 25"/>
                                <a:gd name="T10" fmla="*/ 0 60000 65536"/>
                                <a:gd name="T11" fmla="*/ 0 60000 65536"/>
                                <a:gd name="T12" fmla="*/ 0 60000 65536"/>
                                <a:gd name="T13" fmla="*/ 0 60000 65536"/>
                                <a:gd name="T14" fmla="*/ 0 60000 65536"/>
                                <a:gd name="T15" fmla="*/ 0 w 24"/>
                                <a:gd name="T16" fmla="*/ 0 h 25"/>
                                <a:gd name="T17" fmla="*/ 24 w 24"/>
                                <a:gd name="T18" fmla="*/ 25 h 25"/>
                              </a:gdLst>
                              <a:ahLst/>
                              <a:cxnLst>
                                <a:cxn ang="T10">
                                  <a:pos x="T0" y="T1"/>
                                </a:cxn>
                                <a:cxn ang="T11">
                                  <a:pos x="T2" y="T3"/>
                                </a:cxn>
                                <a:cxn ang="T12">
                                  <a:pos x="T4" y="T5"/>
                                </a:cxn>
                                <a:cxn ang="T13">
                                  <a:pos x="T6" y="T7"/>
                                </a:cxn>
                                <a:cxn ang="T14">
                                  <a:pos x="T8" y="T9"/>
                                </a:cxn>
                              </a:cxnLst>
                              <a:rect l="T15" t="T16" r="T17" b="T18"/>
                              <a:pathLst>
                                <a:path w="24" h="25">
                                  <a:moveTo>
                                    <a:pt x="8" y="0"/>
                                  </a:moveTo>
                                  <a:lnTo>
                                    <a:pt x="0" y="25"/>
                                  </a:lnTo>
                                  <a:lnTo>
                                    <a:pt x="24" y="25"/>
                                  </a:lnTo>
                                  <a:lnTo>
                                    <a:pt x="17" y="0"/>
                                  </a:lnTo>
                                  <a:lnTo>
                                    <a:pt x="8" y="0"/>
                                  </a:lnTo>
                                  <a:close/>
                                </a:path>
                              </a:pathLst>
                            </a:custGeom>
                            <a:solidFill>
                              <a:srgbClr val="3F3F3F"/>
                            </a:solidFill>
                            <a:ln w="9525">
                              <a:noFill/>
                              <a:round/>
                              <a:headEnd/>
                              <a:tailEnd/>
                            </a:ln>
                          </p:spPr>
                          <p:txBody>
                            <a:bodyPr/>
                            <a:lstStyle/>
                            <a:p>
                              <a:endParaRPr lang="en-US"/>
                            </a:p>
                          </p:txBody>
                        </p:sp>
                      </p:grpSp>
                    </p:grpSp>
                  </p:grpSp>
                </p:grpSp>
                <p:grpSp>
                  <p:nvGrpSpPr>
                    <p:cNvPr id="43" name="Group 165"/>
                    <p:cNvGrpSpPr>
                      <a:grpSpLocks/>
                    </p:cNvGrpSpPr>
                    <p:nvPr/>
                  </p:nvGrpSpPr>
                  <p:grpSpPr bwMode="auto">
                    <a:xfrm>
                      <a:off x="3595" y="1891"/>
                      <a:ext cx="751" cy="552"/>
                      <a:chOff x="3595" y="1891"/>
                      <a:chExt cx="751" cy="552"/>
                    </a:xfrm>
                  </p:grpSpPr>
                  <p:sp>
                    <p:nvSpPr>
                      <p:cNvPr id="62" name="Rectangle 166"/>
                      <p:cNvSpPr>
                        <a:spLocks noChangeArrowheads="1"/>
                      </p:cNvSpPr>
                      <p:nvPr/>
                    </p:nvSpPr>
                    <p:spPr bwMode="auto">
                      <a:xfrm>
                        <a:off x="3595" y="1891"/>
                        <a:ext cx="751" cy="552"/>
                      </a:xfrm>
                      <a:prstGeom prst="rect">
                        <a:avLst/>
                      </a:prstGeom>
                      <a:solidFill>
                        <a:srgbClr val="9F9F9F"/>
                      </a:solidFill>
                      <a:ln w="12700">
                        <a:solidFill>
                          <a:srgbClr val="000000"/>
                        </a:solidFill>
                        <a:miter lim="800000"/>
                        <a:headEnd/>
                        <a:tailEnd/>
                      </a:ln>
                    </p:spPr>
                    <p:txBody>
                      <a:bodyPr/>
                      <a:lstStyle/>
                      <a:p>
                        <a:endParaRPr lang="en-US"/>
                      </a:p>
                    </p:txBody>
                  </p:sp>
                  <p:grpSp>
                    <p:nvGrpSpPr>
                      <p:cNvPr id="63" name="Group 167"/>
                      <p:cNvGrpSpPr>
                        <a:grpSpLocks/>
                      </p:cNvGrpSpPr>
                      <p:nvPr/>
                    </p:nvGrpSpPr>
                    <p:grpSpPr bwMode="auto">
                      <a:xfrm>
                        <a:off x="3827" y="1977"/>
                        <a:ext cx="330" cy="449"/>
                        <a:chOff x="3827" y="1977"/>
                        <a:chExt cx="330" cy="449"/>
                      </a:xfrm>
                    </p:grpSpPr>
                    <p:grpSp>
                      <p:nvGrpSpPr>
                        <p:cNvPr id="64" name="Group 168"/>
                        <p:cNvGrpSpPr>
                          <a:grpSpLocks/>
                        </p:cNvGrpSpPr>
                        <p:nvPr/>
                      </p:nvGrpSpPr>
                      <p:grpSpPr bwMode="auto">
                        <a:xfrm>
                          <a:off x="3827" y="1977"/>
                          <a:ext cx="330" cy="101"/>
                          <a:chOff x="3827" y="1977"/>
                          <a:chExt cx="330" cy="101"/>
                        </a:xfrm>
                      </p:grpSpPr>
                      <p:sp>
                        <p:nvSpPr>
                          <p:cNvPr id="74" name="Freeform 169"/>
                          <p:cNvSpPr>
                            <a:spLocks/>
                          </p:cNvSpPr>
                          <p:nvPr/>
                        </p:nvSpPr>
                        <p:spPr bwMode="auto">
                          <a:xfrm>
                            <a:off x="3827" y="1985"/>
                            <a:ext cx="330" cy="93"/>
                          </a:xfrm>
                          <a:custGeom>
                            <a:avLst/>
                            <a:gdLst>
                              <a:gd name="T0" fmla="*/ 22 w 330"/>
                              <a:gd name="T1" fmla="*/ 36 h 93"/>
                              <a:gd name="T2" fmla="*/ 51 w 330"/>
                              <a:gd name="T3" fmla="*/ 75 h 93"/>
                              <a:gd name="T4" fmla="*/ 317 w 330"/>
                              <a:gd name="T5" fmla="*/ 75 h 93"/>
                              <a:gd name="T6" fmla="*/ 282 w 330"/>
                              <a:gd name="T7" fmla="*/ 29 h 93"/>
                              <a:gd name="T8" fmla="*/ 282 w 330"/>
                              <a:gd name="T9" fmla="*/ 0 h 93"/>
                              <a:gd name="T10" fmla="*/ 330 w 330"/>
                              <a:gd name="T11" fmla="*/ 63 h 93"/>
                              <a:gd name="T12" fmla="*/ 330 w 330"/>
                              <a:gd name="T13" fmla="*/ 93 h 93"/>
                              <a:gd name="T14" fmla="*/ 44 w 330"/>
                              <a:gd name="T15" fmla="*/ 93 h 93"/>
                              <a:gd name="T16" fmla="*/ 0 w 330"/>
                              <a:gd name="T17" fmla="*/ 36 h 93"/>
                              <a:gd name="T18" fmla="*/ 22 w 330"/>
                              <a:gd name="T19" fmla="*/ 36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0"/>
                              <a:gd name="T31" fmla="*/ 0 h 93"/>
                              <a:gd name="T32" fmla="*/ 330 w 330"/>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0" h="93">
                                <a:moveTo>
                                  <a:pt x="22" y="36"/>
                                </a:moveTo>
                                <a:lnTo>
                                  <a:pt x="51" y="75"/>
                                </a:lnTo>
                                <a:lnTo>
                                  <a:pt x="317" y="75"/>
                                </a:lnTo>
                                <a:lnTo>
                                  <a:pt x="282" y="29"/>
                                </a:lnTo>
                                <a:lnTo>
                                  <a:pt x="282" y="0"/>
                                </a:lnTo>
                                <a:lnTo>
                                  <a:pt x="330" y="63"/>
                                </a:lnTo>
                                <a:lnTo>
                                  <a:pt x="330" y="93"/>
                                </a:lnTo>
                                <a:lnTo>
                                  <a:pt x="44" y="93"/>
                                </a:lnTo>
                                <a:lnTo>
                                  <a:pt x="0" y="36"/>
                                </a:lnTo>
                                <a:lnTo>
                                  <a:pt x="22" y="36"/>
                                </a:lnTo>
                                <a:close/>
                              </a:path>
                            </a:pathLst>
                          </a:custGeom>
                          <a:solidFill>
                            <a:srgbClr val="5F5F5F"/>
                          </a:solidFill>
                          <a:ln w="9525">
                            <a:noFill/>
                            <a:round/>
                            <a:headEnd/>
                            <a:tailEnd/>
                          </a:ln>
                        </p:spPr>
                        <p:txBody>
                          <a:bodyPr/>
                          <a:lstStyle/>
                          <a:p>
                            <a:endParaRPr lang="en-US"/>
                          </a:p>
                        </p:txBody>
                      </p:sp>
                      <p:sp>
                        <p:nvSpPr>
                          <p:cNvPr id="75" name="Freeform 170"/>
                          <p:cNvSpPr>
                            <a:spLocks/>
                          </p:cNvSpPr>
                          <p:nvPr/>
                        </p:nvSpPr>
                        <p:spPr bwMode="auto">
                          <a:xfrm>
                            <a:off x="3827" y="1977"/>
                            <a:ext cx="151" cy="45"/>
                          </a:xfrm>
                          <a:custGeom>
                            <a:avLst/>
                            <a:gdLst>
                              <a:gd name="T0" fmla="*/ 16 w 151"/>
                              <a:gd name="T1" fmla="*/ 15 h 45"/>
                              <a:gd name="T2" fmla="*/ 20 w 151"/>
                              <a:gd name="T3" fmla="*/ 0 h 45"/>
                              <a:gd name="T4" fmla="*/ 7 w 151"/>
                              <a:gd name="T5" fmla="*/ 0 h 45"/>
                              <a:gd name="T6" fmla="*/ 0 w 151"/>
                              <a:gd name="T7" fmla="*/ 15 h 45"/>
                              <a:gd name="T8" fmla="*/ 0 w 151"/>
                              <a:gd name="T9" fmla="*/ 45 h 45"/>
                              <a:gd name="T10" fmla="*/ 151 w 151"/>
                              <a:gd name="T11" fmla="*/ 45 h 45"/>
                              <a:gd name="T12" fmla="*/ 151 w 151"/>
                              <a:gd name="T13" fmla="*/ 15 h 45"/>
                              <a:gd name="T14" fmla="*/ 16 w 151"/>
                              <a:gd name="T15" fmla="*/ 15 h 45"/>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45"/>
                              <a:gd name="T26" fmla="*/ 151 w 151"/>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45">
                                <a:moveTo>
                                  <a:pt x="16" y="15"/>
                                </a:moveTo>
                                <a:lnTo>
                                  <a:pt x="20" y="0"/>
                                </a:lnTo>
                                <a:lnTo>
                                  <a:pt x="7" y="0"/>
                                </a:lnTo>
                                <a:lnTo>
                                  <a:pt x="0" y="15"/>
                                </a:lnTo>
                                <a:lnTo>
                                  <a:pt x="0" y="45"/>
                                </a:lnTo>
                                <a:lnTo>
                                  <a:pt x="151" y="45"/>
                                </a:lnTo>
                                <a:lnTo>
                                  <a:pt x="151" y="15"/>
                                </a:lnTo>
                                <a:lnTo>
                                  <a:pt x="16" y="15"/>
                                </a:lnTo>
                                <a:close/>
                              </a:path>
                            </a:pathLst>
                          </a:custGeom>
                          <a:solidFill>
                            <a:srgbClr val="C0C0C0"/>
                          </a:solidFill>
                          <a:ln w="9525">
                            <a:noFill/>
                            <a:round/>
                            <a:headEnd/>
                            <a:tailEnd/>
                          </a:ln>
                        </p:spPr>
                        <p:txBody>
                          <a:bodyPr/>
                          <a:lstStyle/>
                          <a:p>
                            <a:endParaRPr lang="en-US"/>
                          </a:p>
                        </p:txBody>
                      </p:sp>
                      <p:sp>
                        <p:nvSpPr>
                          <p:cNvPr id="76" name="Freeform 171"/>
                          <p:cNvSpPr>
                            <a:spLocks/>
                          </p:cNvSpPr>
                          <p:nvPr/>
                        </p:nvSpPr>
                        <p:spPr bwMode="auto">
                          <a:xfrm>
                            <a:off x="3964" y="1977"/>
                            <a:ext cx="151" cy="45"/>
                          </a:xfrm>
                          <a:custGeom>
                            <a:avLst/>
                            <a:gdLst>
                              <a:gd name="T0" fmla="*/ 135 w 151"/>
                              <a:gd name="T1" fmla="*/ 15 h 45"/>
                              <a:gd name="T2" fmla="*/ 131 w 151"/>
                              <a:gd name="T3" fmla="*/ 0 h 45"/>
                              <a:gd name="T4" fmla="*/ 144 w 151"/>
                              <a:gd name="T5" fmla="*/ 0 h 45"/>
                              <a:gd name="T6" fmla="*/ 151 w 151"/>
                              <a:gd name="T7" fmla="*/ 15 h 45"/>
                              <a:gd name="T8" fmla="*/ 151 w 151"/>
                              <a:gd name="T9" fmla="*/ 45 h 45"/>
                              <a:gd name="T10" fmla="*/ 0 w 151"/>
                              <a:gd name="T11" fmla="*/ 45 h 45"/>
                              <a:gd name="T12" fmla="*/ 0 w 151"/>
                              <a:gd name="T13" fmla="*/ 15 h 45"/>
                              <a:gd name="T14" fmla="*/ 135 w 151"/>
                              <a:gd name="T15" fmla="*/ 15 h 45"/>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45"/>
                              <a:gd name="T26" fmla="*/ 151 w 151"/>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45">
                                <a:moveTo>
                                  <a:pt x="135" y="15"/>
                                </a:moveTo>
                                <a:lnTo>
                                  <a:pt x="131" y="0"/>
                                </a:lnTo>
                                <a:lnTo>
                                  <a:pt x="144" y="0"/>
                                </a:lnTo>
                                <a:lnTo>
                                  <a:pt x="151" y="15"/>
                                </a:lnTo>
                                <a:lnTo>
                                  <a:pt x="151" y="45"/>
                                </a:lnTo>
                                <a:lnTo>
                                  <a:pt x="0" y="45"/>
                                </a:lnTo>
                                <a:lnTo>
                                  <a:pt x="0" y="15"/>
                                </a:lnTo>
                                <a:lnTo>
                                  <a:pt x="135" y="15"/>
                                </a:lnTo>
                                <a:close/>
                              </a:path>
                            </a:pathLst>
                          </a:custGeom>
                          <a:solidFill>
                            <a:srgbClr val="C0C0C0"/>
                          </a:solidFill>
                          <a:ln w="9525">
                            <a:noFill/>
                            <a:round/>
                            <a:headEnd/>
                            <a:tailEnd/>
                          </a:ln>
                        </p:spPr>
                        <p:txBody>
                          <a:bodyPr/>
                          <a:lstStyle/>
                          <a:p>
                            <a:endParaRPr lang="en-US"/>
                          </a:p>
                        </p:txBody>
                      </p:sp>
                      <p:sp>
                        <p:nvSpPr>
                          <p:cNvPr id="77" name="Freeform 172"/>
                          <p:cNvSpPr>
                            <a:spLocks/>
                          </p:cNvSpPr>
                          <p:nvPr/>
                        </p:nvSpPr>
                        <p:spPr bwMode="auto">
                          <a:xfrm>
                            <a:off x="3827" y="1977"/>
                            <a:ext cx="20" cy="15"/>
                          </a:xfrm>
                          <a:custGeom>
                            <a:avLst/>
                            <a:gdLst>
                              <a:gd name="T0" fmla="*/ 16 w 20"/>
                              <a:gd name="T1" fmla="*/ 15 h 15"/>
                              <a:gd name="T2" fmla="*/ 20 w 20"/>
                              <a:gd name="T3" fmla="*/ 0 h 15"/>
                              <a:gd name="T4" fmla="*/ 7 w 20"/>
                              <a:gd name="T5" fmla="*/ 0 h 15"/>
                              <a:gd name="T6" fmla="*/ 0 w 20"/>
                              <a:gd name="T7" fmla="*/ 15 h 15"/>
                              <a:gd name="T8" fmla="*/ 16 w 20"/>
                              <a:gd name="T9" fmla="*/ 15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16" y="15"/>
                                </a:moveTo>
                                <a:lnTo>
                                  <a:pt x="20" y="0"/>
                                </a:lnTo>
                                <a:lnTo>
                                  <a:pt x="7" y="0"/>
                                </a:lnTo>
                                <a:lnTo>
                                  <a:pt x="0" y="15"/>
                                </a:lnTo>
                                <a:lnTo>
                                  <a:pt x="16" y="15"/>
                                </a:lnTo>
                                <a:close/>
                              </a:path>
                            </a:pathLst>
                          </a:custGeom>
                          <a:solidFill>
                            <a:srgbClr val="808080"/>
                          </a:solidFill>
                          <a:ln w="9525">
                            <a:noFill/>
                            <a:round/>
                            <a:headEnd/>
                            <a:tailEnd/>
                          </a:ln>
                        </p:spPr>
                        <p:txBody>
                          <a:bodyPr/>
                          <a:lstStyle/>
                          <a:p>
                            <a:endParaRPr lang="en-US"/>
                          </a:p>
                        </p:txBody>
                      </p:sp>
                      <p:sp>
                        <p:nvSpPr>
                          <p:cNvPr id="78" name="Freeform 173"/>
                          <p:cNvSpPr>
                            <a:spLocks/>
                          </p:cNvSpPr>
                          <p:nvPr/>
                        </p:nvSpPr>
                        <p:spPr bwMode="auto">
                          <a:xfrm>
                            <a:off x="4095" y="1977"/>
                            <a:ext cx="20" cy="15"/>
                          </a:xfrm>
                          <a:custGeom>
                            <a:avLst/>
                            <a:gdLst>
                              <a:gd name="T0" fmla="*/ 4 w 20"/>
                              <a:gd name="T1" fmla="*/ 15 h 15"/>
                              <a:gd name="T2" fmla="*/ 0 w 20"/>
                              <a:gd name="T3" fmla="*/ 0 h 15"/>
                              <a:gd name="T4" fmla="*/ 13 w 20"/>
                              <a:gd name="T5" fmla="*/ 0 h 15"/>
                              <a:gd name="T6" fmla="*/ 20 w 20"/>
                              <a:gd name="T7" fmla="*/ 15 h 15"/>
                              <a:gd name="T8" fmla="*/ 4 w 20"/>
                              <a:gd name="T9" fmla="*/ 15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4" y="15"/>
                                </a:moveTo>
                                <a:lnTo>
                                  <a:pt x="0" y="0"/>
                                </a:lnTo>
                                <a:lnTo>
                                  <a:pt x="13" y="0"/>
                                </a:lnTo>
                                <a:lnTo>
                                  <a:pt x="20" y="15"/>
                                </a:lnTo>
                                <a:lnTo>
                                  <a:pt x="4" y="15"/>
                                </a:lnTo>
                                <a:close/>
                              </a:path>
                            </a:pathLst>
                          </a:custGeom>
                          <a:solidFill>
                            <a:srgbClr val="808080"/>
                          </a:solidFill>
                          <a:ln w="9525">
                            <a:noFill/>
                            <a:round/>
                            <a:headEnd/>
                            <a:tailEnd/>
                          </a:ln>
                        </p:spPr>
                        <p:txBody>
                          <a:bodyPr/>
                          <a:lstStyle/>
                          <a:p>
                            <a:endParaRPr lang="en-US"/>
                          </a:p>
                        </p:txBody>
                      </p:sp>
                    </p:grpSp>
                    <p:grpSp>
                      <p:nvGrpSpPr>
                        <p:cNvPr id="65" name="Group 174"/>
                        <p:cNvGrpSpPr>
                          <a:grpSpLocks/>
                        </p:cNvGrpSpPr>
                        <p:nvPr/>
                      </p:nvGrpSpPr>
                      <p:grpSpPr bwMode="auto">
                        <a:xfrm>
                          <a:off x="3837" y="2248"/>
                          <a:ext cx="270" cy="178"/>
                          <a:chOff x="3837" y="2248"/>
                          <a:chExt cx="270" cy="178"/>
                        </a:xfrm>
                      </p:grpSpPr>
                      <p:sp>
                        <p:nvSpPr>
                          <p:cNvPr id="66" name="Rectangle 175"/>
                          <p:cNvSpPr>
                            <a:spLocks noChangeArrowheads="1"/>
                          </p:cNvSpPr>
                          <p:nvPr/>
                        </p:nvSpPr>
                        <p:spPr bwMode="auto">
                          <a:xfrm>
                            <a:off x="3837" y="2248"/>
                            <a:ext cx="270" cy="84"/>
                          </a:xfrm>
                          <a:prstGeom prst="rect">
                            <a:avLst/>
                          </a:prstGeom>
                          <a:solidFill>
                            <a:srgbClr val="808080"/>
                          </a:solidFill>
                          <a:ln w="12700">
                            <a:solidFill>
                              <a:srgbClr val="000000"/>
                            </a:solidFill>
                            <a:miter lim="800000"/>
                            <a:headEnd/>
                            <a:tailEnd/>
                          </a:ln>
                        </p:spPr>
                        <p:txBody>
                          <a:bodyPr/>
                          <a:lstStyle/>
                          <a:p>
                            <a:endParaRPr lang="en-US"/>
                          </a:p>
                        </p:txBody>
                      </p:sp>
                      <p:sp>
                        <p:nvSpPr>
                          <p:cNvPr id="67" name="Rectangle 176"/>
                          <p:cNvSpPr>
                            <a:spLocks noChangeArrowheads="1"/>
                          </p:cNvSpPr>
                          <p:nvPr/>
                        </p:nvSpPr>
                        <p:spPr bwMode="auto">
                          <a:xfrm>
                            <a:off x="3853" y="2259"/>
                            <a:ext cx="237" cy="63"/>
                          </a:xfrm>
                          <a:prstGeom prst="rect">
                            <a:avLst/>
                          </a:prstGeom>
                          <a:solidFill>
                            <a:srgbClr val="FFFFFF"/>
                          </a:solidFill>
                          <a:ln w="12700">
                            <a:solidFill>
                              <a:srgbClr val="000000"/>
                            </a:solidFill>
                            <a:miter lim="800000"/>
                            <a:headEnd/>
                            <a:tailEnd/>
                          </a:ln>
                        </p:spPr>
                        <p:txBody>
                          <a:bodyPr/>
                          <a:lstStyle/>
                          <a:p>
                            <a:endParaRPr lang="en-US"/>
                          </a:p>
                        </p:txBody>
                      </p:sp>
                      <p:grpSp>
                        <p:nvGrpSpPr>
                          <p:cNvPr id="68" name="Group 177"/>
                          <p:cNvGrpSpPr>
                            <a:grpSpLocks/>
                          </p:cNvGrpSpPr>
                          <p:nvPr/>
                        </p:nvGrpSpPr>
                        <p:grpSpPr bwMode="auto">
                          <a:xfrm>
                            <a:off x="3936" y="2354"/>
                            <a:ext cx="71" cy="72"/>
                            <a:chOff x="3936" y="2354"/>
                            <a:chExt cx="71" cy="72"/>
                          </a:xfrm>
                        </p:grpSpPr>
                        <p:sp>
                          <p:nvSpPr>
                            <p:cNvPr id="69" name="Oval 178"/>
                            <p:cNvSpPr>
                              <a:spLocks noChangeArrowheads="1"/>
                            </p:cNvSpPr>
                            <p:nvPr/>
                          </p:nvSpPr>
                          <p:spPr bwMode="auto">
                            <a:xfrm>
                              <a:off x="3941" y="2358"/>
                              <a:ext cx="66" cy="68"/>
                            </a:xfrm>
                            <a:prstGeom prst="ellipse">
                              <a:avLst/>
                            </a:prstGeom>
                            <a:solidFill>
                              <a:srgbClr val="3F3F3F"/>
                            </a:solidFill>
                            <a:ln w="12700">
                              <a:solidFill>
                                <a:srgbClr val="3F3F3F"/>
                              </a:solidFill>
                              <a:round/>
                              <a:headEnd/>
                              <a:tailEnd/>
                            </a:ln>
                          </p:spPr>
                          <p:txBody>
                            <a:bodyPr/>
                            <a:lstStyle/>
                            <a:p>
                              <a:endParaRPr lang="en-US"/>
                            </a:p>
                          </p:txBody>
                        </p:sp>
                        <p:grpSp>
                          <p:nvGrpSpPr>
                            <p:cNvPr id="70" name="Group 179"/>
                            <p:cNvGrpSpPr>
                              <a:grpSpLocks/>
                            </p:cNvGrpSpPr>
                            <p:nvPr/>
                          </p:nvGrpSpPr>
                          <p:grpSpPr bwMode="auto">
                            <a:xfrm>
                              <a:off x="3936" y="2354"/>
                              <a:ext cx="66" cy="68"/>
                              <a:chOff x="3936" y="2354"/>
                              <a:chExt cx="66" cy="68"/>
                            </a:xfrm>
                          </p:grpSpPr>
                          <p:sp>
                            <p:nvSpPr>
                              <p:cNvPr id="71" name="Oval 180"/>
                              <p:cNvSpPr>
                                <a:spLocks noChangeArrowheads="1"/>
                              </p:cNvSpPr>
                              <p:nvPr/>
                            </p:nvSpPr>
                            <p:spPr bwMode="auto">
                              <a:xfrm>
                                <a:off x="3936" y="2354"/>
                                <a:ext cx="66" cy="68"/>
                              </a:xfrm>
                              <a:prstGeom prst="ellipse">
                                <a:avLst/>
                              </a:prstGeom>
                              <a:solidFill>
                                <a:srgbClr val="C0C0C0"/>
                              </a:solidFill>
                              <a:ln w="12700">
                                <a:solidFill>
                                  <a:srgbClr val="808080"/>
                                </a:solidFill>
                                <a:round/>
                                <a:headEnd/>
                                <a:tailEnd/>
                              </a:ln>
                            </p:spPr>
                            <p:txBody>
                              <a:bodyPr/>
                              <a:lstStyle/>
                              <a:p>
                                <a:endParaRPr lang="en-US"/>
                              </a:p>
                            </p:txBody>
                          </p:sp>
                          <p:sp>
                            <p:nvSpPr>
                              <p:cNvPr id="72" name="Oval 181"/>
                              <p:cNvSpPr>
                                <a:spLocks noChangeArrowheads="1"/>
                              </p:cNvSpPr>
                              <p:nvPr/>
                            </p:nvSpPr>
                            <p:spPr bwMode="auto">
                              <a:xfrm>
                                <a:off x="3961" y="2368"/>
                                <a:ext cx="15" cy="15"/>
                              </a:xfrm>
                              <a:prstGeom prst="ellipse">
                                <a:avLst/>
                              </a:prstGeom>
                              <a:solidFill>
                                <a:srgbClr val="3F3F3F"/>
                              </a:solidFill>
                              <a:ln w="12700">
                                <a:solidFill>
                                  <a:srgbClr val="3F3F3F"/>
                                </a:solidFill>
                                <a:round/>
                                <a:headEnd/>
                                <a:tailEnd/>
                              </a:ln>
                            </p:spPr>
                            <p:txBody>
                              <a:bodyPr/>
                              <a:lstStyle/>
                              <a:p>
                                <a:endParaRPr lang="en-US"/>
                              </a:p>
                            </p:txBody>
                          </p:sp>
                          <p:sp>
                            <p:nvSpPr>
                              <p:cNvPr id="73" name="Freeform 182"/>
                              <p:cNvSpPr>
                                <a:spLocks/>
                              </p:cNvSpPr>
                              <p:nvPr/>
                            </p:nvSpPr>
                            <p:spPr bwMode="auto">
                              <a:xfrm>
                                <a:off x="3956" y="2384"/>
                                <a:ext cx="24" cy="25"/>
                              </a:xfrm>
                              <a:custGeom>
                                <a:avLst/>
                                <a:gdLst>
                                  <a:gd name="T0" fmla="*/ 8 w 24"/>
                                  <a:gd name="T1" fmla="*/ 0 h 25"/>
                                  <a:gd name="T2" fmla="*/ 0 w 24"/>
                                  <a:gd name="T3" fmla="*/ 25 h 25"/>
                                  <a:gd name="T4" fmla="*/ 24 w 24"/>
                                  <a:gd name="T5" fmla="*/ 25 h 25"/>
                                  <a:gd name="T6" fmla="*/ 17 w 24"/>
                                  <a:gd name="T7" fmla="*/ 0 h 25"/>
                                  <a:gd name="T8" fmla="*/ 8 w 24"/>
                                  <a:gd name="T9" fmla="*/ 0 h 25"/>
                                  <a:gd name="T10" fmla="*/ 0 60000 65536"/>
                                  <a:gd name="T11" fmla="*/ 0 60000 65536"/>
                                  <a:gd name="T12" fmla="*/ 0 60000 65536"/>
                                  <a:gd name="T13" fmla="*/ 0 60000 65536"/>
                                  <a:gd name="T14" fmla="*/ 0 60000 65536"/>
                                  <a:gd name="T15" fmla="*/ 0 w 24"/>
                                  <a:gd name="T16" fmla="*/ 0 h 25"/>
                                  <a:gd name="T17" fmla="*/ 24 w 24"/>
                                  <a:gd name="T18" fmla="*/ 25 h 25"/>
                                </a:gdLst>
                                <a:ahLst/>
                                <a:cxnLst>
                                  <a:cxn ang="T10">
                                    <a:pos x="T0" y="T1"/>
                                  </a:cxn>
                                  <a:cxn ang="T11">
                                    <a:pos x="T2" y="T3"/>
                                  </a:cxn>
                                  <a:cxn ang="T12">
                                    <a:pos x="T4" y="T5"/>
                                  </a:cxn>
                                  <a:cxn ang="T13">
                                    <a:pos x="T6" y="T7"/>
                                  </a:cxn>
                                  <a:cxn ang="T14">
                                    <a:pos x="T8" y="T9"/>
                                  </a:cxn>
                                </a:cxnLst>
                                <a:rect l="T15" t="T16" r="T17" b="T18"/>
                                <a:pathLst>
                                  <a:path w="24" h="25">
                                    <a:moveTo>
                                      <a:pt x="8" y="0"/>
                                    </a:moveTo>
                                    <a:lnTo>
                                      <a:pt x="0" y="25"/>
                                    </a:lnTo>
                                    <a:lnTo>
                                      <a:pt x="24" y="25"/>
                                    </a:lnTo>
                                    <a:lnTo>
                                      <a:pt x="17" y="0"/>
                                    </a:lnTo>
                                    <a:lnTo>
                                      <a:pt x="8" y="0"/>
                                    </a:lnTo>
                                    <a:close/>
                                  </a:path>
                                </a:pathLst>
                              </a:custGeom>
                              <a:solidFill>
                                <a:srgbClr val="3F3F3F"/>
                              </a:solidFill>
                              <a:ln w="9525">
                                <a:noFill/>
                                <a:round/>
                                <a:headEnd/>
                                <a:tailEnd/>
                              </a:ln>
                            </p:spPr>
                            <p:txBody>
                              <a:bodyPr/>
                              <a:lstStyle/>
                              <a:p>
                                <a:endParaRPr lang="en-US"/>
                              </a:p>
                            </p:txBody>
                          </p:sp>
                        </p:grpSp>
                      </p:grpSp>
                    </p:grpSp>
                  </p:grpSp>
                </p:grpSp>
                <p:grpSp>
                  <p:nvGrpSpPr>
                    <p:cNvPr id="44" name="Group 183"/>
                    <p:cNvGrpSpPr>
                      <a:grpSpLocks/>
                    </p:cNvGrpSpPr>
                    <p:nvPr/>
                  </p:nvGrpSpPr>
                  <p:grpSpPr bwMode="auto">
                    <a:xfrm>
                      <a:off x="3595" y="2503"/>
                      <a:ext cx="751" cy="553"/>
                      <a:chOff x="3595" y="2503"/>
                      <a:chExt cx="751" cy="553"/>
                    </a:xfrm>
                  </p:grpSpPr>
                  <p:sp>
                    <p:nvSpPr>
                      <p:cNvPr id="45" name="Rectangle 184"/>
                      <p:cNvSpPr>
                        <a:spLocks noChangeArrowheads="1"/>
                      </p:cNvSpPr>
                      <p:nvPr/>
                    </p:nvSpPr>
                    <p:spPr bwMode="auto">
                      <a:xfrm>
                        <a:off x="3595" y="2503"/>
                        <a:ext cx="751" cy="553"/>
                      </a:xfrm>
                      <a:prstGeom prst="rect">
                        <a:avLst/>
                      </a:prstGeom>
                      <a:solidFill>
                        <a:srgbClr val="9F9F9F"/>
                      </a:solidFill>
                      <a:ln w="12700">
                        <a:solidFill>
                          <a:srgbClr val="000000"/>
                        </a:solidFill>
                        <a:miter lim="800000"/>
                        <a:headEnd/>
                        <a:tailEnd/>
                      </a:ln>
                    </p:spPr>
                    <p:txBody>
                      <a:bodyPr/>
                      <a:lstStyle/>
                      <a:p>
                        <a:endParaRPr lang="en-US"/>
                      </a:p>
                    </p:txBody>
                  </p:sp>
                  <p:grpSp>
                    <p:nvGrpSpPr>
                      <p:cNvPr id="46" name="Group 185"/>
                      <p:cNvGrpSpPr>
                        <a:grpSpLocks/>
                      </p:cNvGrpSpPr>
                      <p:nvPr/>
                    </p:nvGrpSpPr>
                    <p:grpSpPr bwMode="auto">
                      <a:xfrm>
                        <a:off x="3827" y="2589"/>
                        <a:ext cx="330" cy="450"/>
                        <a:chOff x="3827" y="2589"/>
                        <a:chExt cx="330" cy="450"/>
                      </a:xfrm>
                    </p:grpSpPr>
                    <p:grpSp>
                      <p:nvGrpSpPr>
                        <p:cNvPr id="47" name="Group 186"/>
                        <p:cNvGrpSpPr>
                          <a:grpSpLocks/>
                        </p:cNvGrpSpPr>
                        <p:nvPr/>
                      </p:nvGrpSpPr>
                      <p:grpSpPr bwMode="auto">
                        <a:xfrm>
                          <a:off x="3827" y="2589"/>
                          <a:ext cx="330" cy="102"/>
                          <a:chOff x="3827" y="2589"/>
                          <a:chExt cx="330" cy="102"/>
                        </a:xfrm>
                      </p:grpSpPr>
                      <p:sp>
                        <p:nvSpPr>
                          <p:cNvPr id="57" name="Freeform 187"/>
                          <p:cNvSpPr>
                            <a:spLocks/>
                          </p:cNvSpPr>
                          <p:nvPr/>
                        </p:nvSpPr>
                        <p:spPr bwMode="auto">
                          <a:xfrm>
                            <a:off x="3827" y="2597"/>
                            <a:ext cx="330" cy="94"/>
                          </a:xfrm>
                          <a:custGeom>
                            <a:avLst/>
                            <a:gdLst>
                              <a:gd name="T0" fmla="*/ 22 w 330"/>
                              <a:gd name="T1" fmla="*/ 36 h 94"/>
                              <a:gd name="T2" fmla="*/ 51 w 330"/>
                              <a:gd name="T3" fmla="*/ 76 h 94"/>
                              <a:gd name="T4" fmla="*/ 317 w 330"/>
                              <a:gd name="T5" fmla="*/ 76 h 94"/>
                              <a:gd name="T6" fmla="*/ 282 w 330"/>
                              <a:gd name="T7" fmla="*/ 29 h 94"/>
                              <a:gd name="T8" fmla="*/ 282 w 330"/>
                              <a:gd name="T9" fmla="*/ 0 h 94"/>
                              <a:gd name="T10" fmla="*/ 330 w 330"/>
                              <a:gd name="T11" fmla="*/ 64 h 94"/>
                              <a:gd name="T12" fmla="*/ 330 w 330"/>
                              <a:gd name="T13" fmla="*/ 94 h 94"/>
                              <a:gd name="T14" fmla="*/ 44 w 330"/>
                              <a:gd name="T15" fmla="*/ 94 h 94"/>
                              <a:gd name="T16" fmla="*/ 0 w 330"/>
                              <a:gd name="T17" fmla="*/ 36 h 94"/>
                              <a:gd name="T18" fmla="*/ 22 w 330"/>
                              <a:gd name="T19" fmla="*/ 36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0"/>
                              <a:gd name="T31" fmla="*/ 0 h 94"/>
                              <a:gd name="T32" fmla="*/ 330 w 330"/>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0" h="94">
                                <a:moveTo>
                                  <a:pt x="22" y="36"/>
                                </a:moveTo>
                                <a:lnTo>
                                  <a:pt x="51" y="76"/>
                                </a:lnTo>
                                <a:lnTo>
                                  <a:pt x="317" y="76"/>
                                </a:lnTo>
                                <a:lnTo>
                                  <a:pt x="282" y="29"/>
                                </a:lnTo>
                                <a:lnTo>
                                  <a:pt x="282" y="0"/>
                                </a:lnTo>
                                <a:lnTo>
                                  <a:pt x="330" y="64"/>
                                </a:lnTo>
                                <a:lnTo>
                                  <a:pt x="330" y="94"/>
                                </a:lnTo>
                                <a:lnTo>
                                  <a:pt x="44" y="94"/>
                                </a:lnTo>
                                <a:lnTo>
                                  <a:pt x="0" y="36"/>
                                </a:lnTo>
                                <a:lnTo>
                                  <a:pt x="22" y="36"/>
                                </a:lnTo>
                                <a:close/>
                              </a:path>
                            </a:pathLst>
                          </a:custGeom>
                          <a:solidFill>
                            <a:srgbClr val="5F5F5F"/>
                          </a:solidFill>
                          <a:ln w="9525">
                            <a:noFill/>
                            <a:round/>
                            <a:headEnd/>
                            <a:tailEnd/>
                          </a:ln>
                        </p:spPr>
                        <p:txBody>
                          <a:bodyPr/>
                          <a:lstStyle/>
                          <a:p>
                            <a:endParaRPr lang="en-US"/>
                          </a:p>
                        </p:txBody>
                      </p:sp>
                      <p:sp>
                        <p:nvSpPr>
                          <p:cNvPr id="58" name="Freeform 188"/>
                          <p:cNvSpPr>
                            <a:spLocks/>
                          </p:cNvSpPr>
                          <p:nvPr/>
                        </p:nvSpPr>
                        <p:spPr bwMode="auto">
                          <a:xfrm>
                            <a:off x="3827" y="2589"/>
                            <a:ext cx="151" cy="45"/>
                          </a:xfrm>
                          <a:custGeom>
                            <a:avLst/>
                            <a:gdLst>
                              <a:gd name="T0" fmla="*/ 16 w 151"/>
                              <a:gd name="T1" fmla="*/ 15 h 45"/>
                              <a:gd name="T2" fmla="*/ 20 w 151"/>
                              <a:gd name="T3" fmla="*/ 0 h 45"/>
                              <a:gd name="T4" fmla="*/ 7 w 151"/>
                              <a:gd name="T5" fmla="*/ 0 h 45"/>
                              <a:gd name="T6" fmla="*/ 0 w 151"/>
                              <a:gd name="T7" fmla="*/ 15 h 45"/>
                              <a:gd name="T8" fmla="*/ 0 w 151"/>
                              <a:gd name="T9" fmla="*/ 45 h 45"/>
                              <a:gd name="T10" fmla="*/ 151 w 151"/>
                              <a:gd name="T11" fmla="*/ 45 h 45"/>
                              <a:gd name="T12" fmla="*/ 151 w 151"/>
                              <a:gd name="T13" fmla="*/ 15 h 45"/>
                              <a:gd name="T14" fmla="*/ 16 w 151"/>
                              <a:gd name="T15" fmla="*/ 15 h 45"/>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45"/>
                              <a:gd name="T26" fmla="*/ 151 w 151"/>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45">
                                <a:moveTo>
                                  <a:pt x="16" y="15"/>
                                </a:moveTo>
                                <a:lnTo>
                                  <a:pt x="20" y="0"/>
                                </a:lnTo>
                                <a:lnTo>
                                  <a:pt x="7" y="0"/>
                                </a:lnTo>
                                <a:lnTo>
                                  <a:pt x="0" y="15"/>
                                </a:lnTo>
                                <a:lnTo>
                                  <a:pt x="0" y="45"/>
                                </a:lnTo>
                                <a:lnTo>
                                  <a:pt x="151" y="45"/>
                                </a:lnTo>
                                <a:lnTo>
                                  <a:pt x="151" y="15"/>
                                </a:lnTo>
                                <a:lnTo>
                                  <a:pt x="16" y="15"/>
                                </a:lnTo>
                                <a:close/>
                              </a:path>
                            </a:pathLst>
                          </a:custGeom>
                          <a:solidFill>
                            <a:srgbClr val="C0C0C0"/>
                          </a:solidFill>
                          <a:ln w="9525">
                            <a:noFill/>
                            <a:round/>
                            <a:headEnd/>
                            <a:tailEnd/>
                          </a:ln>
                        </p:spPr>
                        <p:txBody>
                          <a:bodyPr/>
                          <a:lstStyle/>
                          <a:p>
                            <a:endParaRPr lang="en-US"/>
                          </a:p>
                        </p:txBody>
                      </p:sp>
                      <p:sp>
                        <p:nvSpPr>
                          <p:cNvPr id="59" name="Freeform 189"/>
                          <p:cNvSpPr>
                            <a:spLocks/>
                          </p:cNvSpPr>
                          <p:nvPr/>
                        </p:nvSpPr>
                        <p:spPr bwMode="auto">
                          <a:xfrm>
                            <a:off x="3964" y="2589"/>
                            <a:ext cx="151" cy="45"/>
                          </a:xfrm>
                          <a:custGeom>
                            <a:avLst/>
                            <a:gdLst>
                              <a:gd name="T0" fmla="*/ 135 w 151"/>
                              <a:gd name="T1" fmla="*/ 15 h 45"/>
                              <a:gd name="T2" fmla="*/ 131 w 151"/>
                              <a:gd name="T3" fmla="*/ 0 h 45"/>
                              <a:gd name="T4" fmla="*/ 144 w 151"/>
                              <a:gd name="T5" fmla="*/ 0 h 45"/>
                              <a:gd name="T6" fmla="*/ 151 w 151"/>
                              <a:gd name="T7" fmla="*/ 15 h 45"/>
                              <a:gd name="T8" fmla="*/ 151 w 151"/>
                              <a:gd name="T9" fmla="*/ 45 h 45"/>
                              <a:gd name="T10" fmla="*/ 0 w 151"/>
                              <a:gd name="T11" fmla="*/ 45 h 45"/>
                              <a:gd name="T12" fmla="*/ 0 w 151"/>
                              <a:gd name="T13" fmla="*/ 15 h 45"/>
                              <a:gd name="T14" fmla="*/ 135 w 151"/>
                              <a:gd name="T15" fmla="*/ 15 h 45"/>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45"/>
                              <a:gd name="T26" fmla="*/ 151 w 151"/>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45">
                                <a:moveTo>
                                  <a:pt x="135" y="15"/>
                                </a:moveTo>
                                <a:lnTo>
                                  <a:pt x="131" y="0"/>
                                </a:lnTo>
                                <a:lnTo>
                                  <a:pt x="144" y="0"/>
                                </a:lnTo>
                                <a:lnTo>
                                  <a:pt x="151" y="15"/>
                                </a:lnTo>
                                <a:lnTo>
                                  <a:pt x="151" y="45"/>
                                </a:lnTo>
                                <a:lnTo>
                                  <a:pt x="0" y="45"/>
                                </a:lnTo>
                                <a:lnTo>
                                  <a:pt x="0" y="15"/>
                                </a:lnTo>
                                <a:lnTo>
                                  <a:pt x="135" y="15"/>
                                </a:lnTo>
                                <a:close/>
                              </a:path>
                            </a:pathLst>
                          </a:custGeom>
                          <a:solidFill>
                            <a:srgbClr val="C0C0C0"/>
                          </a:solidFill>
                          <a:ln w="9525">
                            <a:noFill/>
                            <a:round/>
                            <a:headEnd/>
                            <a:tailEnd/>
                          </a:ln>
                        </p:spPr>
                        <p:txBody>
                          <a:bodyPr/>
                          <a:lstStyle/>
                          <a:p>
                            <a:endParaRPr lang="en-US"/>
                          </a:p>
                        </p:txBody>
                      </p:sp>
                      <p:sp>
                        <p:nvSpPr>
                          <p:cNvPr id="60" name="Freeform 190"/>
                          <p:cNvSpPr>
                            <a:spLocks/>
                          </p:cNvSpPr>
                          <p:nvPr/>
                        </p:nvSpPr>
                        <p:spPr bwMode="auto">
                          <a:xfrm>
                            <a:off x="3827" y="2589"/>
                            <a:ext cx="20" cy="15"/>
                          </a:xfrm>
                          <a:custGeom>
                            <a:avLst/>
                            <a:gdLst>
                              <a:gd name="T0" fmla="*/ 16 w 20"/>
                              <a:gd name="T1" fmla="*/ 15 h 15"/>
                              <a:gd name="T2" fmla="*/ 20 w 20"/>
                              <a:gd name="T3" fmla="*/ 0 h 15"/>
                              <a:gd name="T4" fmla="*/ 7 w 20"/>
                              <a:gd name="T5" fmla="*/ 0 h 15"/>
                              <a:gd name="T6" fmla="*/ 0 w 20"/>
                              <a:gd name="T7" fmla="*/ 15 h 15"/>
                              <a:gd name="T8" fmla="*/ 16 w 20"/>
                              <a:gd name="T9" fmla="*/ 15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16" y="15"/>
                                </a:moveTo>
                                <a:lnTo>
                                  <a:pt x="20" y="0"/>
                                </a:lnTo>
                                <a:lnTo>
                                  <a:pt x="7" y="0"/>
                                </a:lnTo>
                                <a:lnTo>
                                  <a:pt x="0" y="15"/>
                                </a:lnTo>
                                <a:lnTo>
                                  <a:pt x="16" y="15"/>
                                </a:lnTo>
                                <a:close/>
                              </a:path>
                            </a:pathLst>
                          </a:custGeom>
                          <a:solidFill>
                            <a:srgbClr val="808080"/>
                          </a:solidFill>
                          <a:ln w="9525">
                            <a:noFill/>
                            <a:round/>
                            <a:headEnd/>
                            <a:tailEnd/>
                          </a:ln>
                        </p:spPr>
                        <p:txBody>
                          <a:bodyPr/>
                          <a:lstStyle/>
                          <a:p>
                            <a:endParaRPr lang="en-US"/>
                          </a:p>
                        </p:txBody>
                      </p:sp>
                      <p:sp>
                        <p:nvSpPr>
                          <p:cNvPr id="61" name="Freeform 191"/>
                          <p:cNvSpPr>
                            <a:spLocks/>
                          </p:cNvSpPr>
                          <p:nvPr/>
                        </p:nvSpPr>
                        <p:spPr bwMode="auto">
                          <a:xfrm>
                            <a:off x="4095" y="2589"/>
                            <a:ext cx="20" cy="15"/>
                          </a:xfrm>
                          <a:custGeom>
                            <a:avLst/>
                            <a:gdLst>
                              <a:gd name="T0" fmla="*/ 4 w 20"/>
                              <a:gd name="T1" fmla="*/ 15 h 15"/>
                              <a:gd name="T2" fmla="*/ 0 w 20"/>
                              <a:gd name="T3" fmla="*/ 0 h 15"/>
                              <a:gd name="T4" fmla="*/ 13 w 20"/>
                              <a:gd name="T5" fmla="*/ 0 h 15"/>
                              <a:gd name="T6" fmla="*/ 20 w 20"/>
                              <a:gd name="T7" fmla="*/ 15 h 15"/>
                              <a:gd name="T8" fmla="*/ 4 w 20"/>
                              <a:gd name="T9" fmla="*/ 15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4" y="15"/>
                                </a:moveTo>
                                <a:lnTo>
                                  <a:pt x="0" y="0"/>
                                </a:lnTo>
                                <a:lnTo>
                                  <a:pt x="13" y="0"/>
                                </a:lnTo>
                                <a:lnTo>
                                  <a:pt x="20" y="15"/>
                                </a:lnTo>
                                <a:lnTo>
                                  <a:pt x="4" y="15"/>
                                </a:lnTo>
                                <a:close/>
                              </a:path>
                            </a:pathLst>
                          </a:custGeom>
                          <a:solidFill>
                            <a:srgbClr val="808080"/>
                          </a:solidFill>
                          <a:ln w="9525">
                            <a:noFill/>
                            <a:round/>
                            <a:headEnd/>
                            <a:tailEnd/>
                          </a:ln>
                        </p:spPr>
                        <p:txBody>
                          <a:bodyPr/>
                          <a:lstStyle/>
                          <a:p>
                            <a:endParaRPr lang="en-US"/>
                          </a:p>
                        </p:txBody>
                      </p:sp>
                    </p:grpSp>
                    <p:grpSp>
                      <p:nvGrpSpPr>
                        <p:cNvPr id="48" name="Group 192"/>
                        <p:cNvGrpSpPr>
                          <a:grpSpLocks/>
                        </p:cNvGrpSpPr>
                        <p:nvPr/>
                      </p:nvGrpSpPr>
                      <p:grpSpPr bwMode="auto">
                        <a:xfrm>
                          <a:off x="3837" y="2861"/>
                          <a:ext cx="270" cy="178"/>
                          <a:chOff x="3837" y="2861"/>
                          <a:chExt cx="270" cy="178"/>
                        </a:xfrm>
                      </p:grpSpPr>
                      <p:sp>
                        <p:nvSpPr>
                          <p:cNvPr id="49" name="Rectangle 193"/>
                          <p:cNvSpPr>
                            <a:spLocks noChangeArrowheads="1"/>
                          </p:cNvSpPr>
                          <p:nvPr/>
                        </p:nvSpPr>
                        <p:spPr bwMode="auto">
                          <a:xfrm>
                            <a:off x="3837" y="2861"/>
                            <a:ext cx="270" cy="84"/>
                          </a:xfrm>
                          <a:prstGeom prst="rect">
                            <a:avLst/>
                          </a:prstGeom>
                          <a:solidFill>
                            <a:srgbClr val="808080"/>
                          </a:solidFill>
                          <a:ln w="12700">
                            <a:solidFill>
                              <a:srgbClr val="000000"/>
                            </a:solidFill>
                            <a:miter lim="800000"/>
                            <a:headEnd/>
                            <a:tailEnd/>
                          </a:ln>
                        </p:spPr>
                        <p:txBody>
                          <a:bodyPr/>
                          <a:lstStyle/>
                          <a:p>
                            <a:endParaRPr lang="en-US"/>
                          </a:p>
                        </p:txBody>
                      </p:sp>
                      <p:sp>
                        <p:nvSpPr>
                          <p:cNvPr id="50" name="Rectangle 194"/>
                          <p:cNvSpPr>
                            <a:spLocks noChangeArrowheads="1"/>
                          </p:cNvSpPr>
                          <p:nvPr/>
                        </p:nvSpPr>
                        <p:spPr bwMode="auto">
                          <a:xfrm>
                            <a:off x="3853" y="2872"/>
                            <a:ext cx="237" cy="63"/>
                          </a:xfrm>
                          <a:prstGeom prst="rect">
                            <a:avLst/>
                          </a:prstGeom>
                          <a:solidFill>
                            <a:srgbClr val="FFFFFF"/>
                          </a:solidFill>
                          <a:ln w="12700">
                            <a:solidFill>
                              <a:srgbClr val="000000"/>
                            </a:solidFill>
                            <a:miter lim="800000"/>
                            <a:headEnd/>
                            <a:tailEnd/>
                          </a:ln>
                        </p:spPr>
                        <p:txBody>
                          <a:bodyPr/>
                          <a:lstStyle/>
                          <a:p>
                            <a:endParaRPr lang="en-US"/>
                          </a:p>
                        </p:txBody>
                      </p:sp>
                      <p:grpSp>
                        <p:nvGrpSpPr>
                          <p:cNvPr id="51" name="Group 195"/>
                          <p:cNvGrpSpPr>
                            <a:grpSpLocks/>
                          </p:cNvGrpSpPr>
                          <p:nvPr/>
                        </p:nvGrpSpPr>
                        <p:grpSpPr bwMode="auto">
                          <a:xfrm>
                            <a:off x="3936" y="2967"/>
                            <a:ext cx="71" cy="72"/>
                            <a:chOff x="3936" y="2967"/>
                            <a:chExt cx="71" cy="72"/>
                          </a:xfrm>
                        </p:grpSpPr>
                        <p:sp>
                          <p:nvSpPr>
                            <p:cNvPr id="52" name="Oval 196"/>
                            <p:cNvSpPr>
                              <a:spLocks noChangeArrowheads="1"/>
                            </p:cNvSpPr>
                            <p:nvPr/>
                          </p:nvSpPr>
                          <p:spPr bwMode="auto">
                            <a:xfrm>
                              <a:off x="3941" y="2971"/>
                              <a:ext cx="66" cy="68"/>
                            </a:xfrm>
                            <a:prstGeom prst="ellipse">
                              <a:avLst/>
                            </a:prstGeom>
                            <a:solidFill>
                              <a:srgbClr val="3F3F3F"/>
                            </a:solidFill>
                            <a:ln w="12700">
                              <a:solidFill>
                                <a:srgbClr val="3F3F3F"/>
                              </a:solidFill>
                              <a:round/>
                              <a:headEnd/>
                              <a:tailEnd/>
                            </a:ln>
                          </p:spPr>
                          <p:txBody>
                            <a:bodyPr/>
                            <a:lstStyle/>
                            <a:p>
                              <a:endParaRPr lang="en-US"/>
                            </a:p>
                          </p:txBody>
                        </p:sp>
                        <p:grpSp>
                          <p:nvGrpSpPr>
                            <p:cNvPr id="53" name="Group 197"/>
                            <p:cNvGrpSpPr>
                              <a:grpSpLocks/>
                            </p:cNvGrpSpPr>
                            <p:nvPr/>
                          </p:nvGrpSpPr>
                          <p:grpSpPr bwMode="auto">
                            <a:xfrm>
                              <a:off x="3936" y="2967"/>
                              <a:ext cx="66" cy="68"/>
                              <a:chOff x="3936" y="2967"/>
                              <a:chExt cx="66" cy="68"/>
                            </a:xfrm>
                          </p:grpSpPr>
                          <p:sp>
                            <p:nvSpPr>
                              <p:cNvPr id="54" name="Oval 198"/>
                              <p:cNvSpPr>
                                <a:spLocks noChangeArrowheads="1"/>
                              </p:cNvSpPr>
                              <p:nvPr/>
                            </p:nvSpPr>
                            <p:spPr bwMode="auto">
                              <a:xfrm>
                                <a:off x="3936" y="2967"/>
                                <a:ext cx="66" cy="68"/>
                              </a:xfrm>
                              <a:prstGeom prst="ellipse">
                                <a:avLst/>
                              </a:prstGeom>
                              <a:solidFill>
                                <a:srgbClr val="C0C0C0"/>
                              </a:solidFill>
                              <a:ln w="12700">
                                <a:solidFill>
                                  <a:srgbClr val="808080"/>
                                </a:solidFill>
                                <a:round/>
                                <a:headEnd/>
                                <a:tailEnd/>
                              </a:ln>
                            </p:spPr>
                            <p:txBody>
                              <a:bodyPr/>
                              <a:lstStyle/>
                              <a:p>
                                <a:endParaRPr lang="en-US"/>
                              </a:p>
                            </p:txBody>
                          </p:sp>
                          <p:sp>
                            <p:nvSpPr>
                              <p:cNvPr id="55" name="Oval 199"/>
                              <p:cNvSpPr>
                                <a:spLocks noChangeArrowheads="1"/>
                              </p:cNvSpPr>
                              <p:nvPr/>
                            </p:nvSpPr>
                            <p:spPr bwMode="auto">
                              <a:xfrm>
                                <a:off x="3961" y="2981"/>
                                <a:ext cx="15" cy="15"/>
                              </a:xfrm>
                              <a:prstGeom prst="ellipse">
                                <a:avLst/>
                              </a:prstGeom>
                              <a:solidFill>
                                <a:srgbClr val="3F3F3F"/>
                              </a:solidFill>
                              <a:ln w="12700">
                                <a:solidFill>
                                  <a:srgbClr val="3F3F3F"/>
                                </a:solidFill>
                                <a:round/>
                                <a:headEnd/>
                                <a:tailEnd/>
                              </a:ln>
                            </p:spPr>
                            <p:txBody>
                              <a:bodyPr/>
                              <a:lstStyle/>
                              <a:p>
                                <a:endParaRPr lang="en-US"/>
                              </a:p>
                            </p:txBody>
                          </p:sp>
                          <p:sp>
                            <p:nvSpPr>
                              <p:cNvPr id="56" name="Freeform 200"/>
                              <p:cNvSpPr>
                                <a:spLocks/>
                              </p:cNvSpPr>
                              <p:nvPr/>
                            </p:nvSpPr>
                            <p:spPr bwMode="auto">
                              <a:xfrm>
                                <a:off x="3956" y="2997"/>
                                <a:ext cx="24" cy="25"/>
                              </a:xfrm>
                              <a:custGeom>
                                <a:avLst/>
                                <a:gdLst>
                                  <a:gd name="T0" fmla="*/ 8 w 24"/>
                                  <a:gd name="T1" fmla="*/ 0 h 25"/>
                                  <a:gd name="T2" fmla="*/ 0 w 24"/>
                                  <a:gd name="T3" fmla="*/ 25 h 25"/>
                                  <a:gd name="T4" fmla="*/ 24 w 24"/>
                                  <a:gd name="T5" fmla="*/ 25 h 25"/>
                                  <a:gd name="T6" fmla="*/ 17 w 24"/>
                                  <a:gd name="T7" fmla="*/ 0 h 25"/>
                                  <a:gd name="T8" fmla="*/ 8 w 24"/>
                                  <a:gd name="T9" fmla="*/ 0 h 25"/>
                                  <a:gd name="T10" fmla="*/ 0 60000 65536"/>
                                  <a:gd name="T11" fmla="*/ 0 60000 65536"/>
                                  <a:gd name="T12" fmla="*/ 0 60000 65536"/>
                                  <a:gd name="T13" fmla="*/ 0 60000 65536"/>
                                  <a:gd name="T14" fmla="*/ 0 60000 65536"/>
                                  <a:gd name="T15" fmla="*/ 0 w 24"/>
                                  <a:gd name="T16" fmla="*/ 0 h 25"/>
                                  <a:gd name="T17" fmla="*/ 24 w 24"/>
                                  <a:gd name="T18" fmla="*/ 25 h 25"/>
                                </a:gdLst>
                                <a:ahLst/>
                                <a:cxnLst>
                                  <a:cxn ang="T10">
                                    <a:pos x="T0" y="T1"/>
                                  </a:cxn>
                                  <a:cxn ang="T11">
                                    <a:pos x="T2" y="T3"/>
                                  </a:cxn>
                                  <a:cxn ang="T12">
                                    <a:pos x="T4" y="T5"/>
                                  </a:cxn>
                                  <a:cxn ang="T13">
                                    <a:pos x="T6" y="T7"/>
                                  </a:cxn>
                                  <a:cxn ang="T14">
                                    <a:pos x="T8" y="T9"/>
                                  </a:cxn>
                                </a:cxnLst>
                                <a:rect l="T15" t="T16" r="T17" b="T18"/>
                                <a:pathLst>
                                  <a:path w="24" h="25">
                                    <a:moveTo>
                                      <a:pt x="8" y="0"/>
                                    </a:moveTo>
                                    <a:lnTo>
                                      <a:pt x="0" y="25"/>
                                    </a:lnTo>
                                    <a:lnTo>
                                      <a:pt x="24" y="25"/>
                                    </a:lnTo>
                                    <a:lnTo>
                                      <a:pt x="17" y="0"/>
                                    </a:lnTo>
                                    <a:lnTo>
                                      <a:pt x="8" y="0"/>
                                    </a:lnTo>
                                    <a:close/>
                                  </a:path>
                                </a:pathLst>
                              </a:custGeom>
                              <a:solidFill>
                                <a:srgbClr val="3F3F3F"/>
                              </a:solidFill>
                              <a:ln w="9525">
                                <a:noFill/>
                                <a:round/>
                                <a:headEnd/>
                                <a:tailEnd/>
                              </a:ln>
                            </p:spPr>
                            <p:txBody>
                              <a:bodyPr/>
                              <a:lstStyle/>
                              <a:p>
                                <a:endParaRPr lang="en-US"/>
                              </a:p>
                            </p:txBody>
                          </p:sp>
                        </p:grpSp>
                      </p:grpSp>
                    </p:grpSp>
                  </p:grpSp>
                </p:grpSp>
              </p:grpSp>
              <p:grpSp>
                <p:nvGrpSpPr>
                  <p:cNvPr id="20" name="Group 201"/>
                  <p:cNvGrpSpPr>
                    <a:grpSpLocks/>
                  </p:cNvGrpSpPr>
                  <p:nvPr/>
                </p:nvGrpSpPr>
                <p:grpSpPr bwMode="auto">
                  <a:xfrm>
                    <a:off x="2438" y="2487"/>
                    <a:ext cx="870" cy="644"/>
                    <a:chOff x="2438" y="2448"/>
                    <a:chExt cx="870" cy="683"/>
                  </a:xfrm>
                </p:grpSpPr>
                <p:sp>
                  <p:nvSpPr>
                    <p:cNvPr id="22" name="Rectangle 202"/>
                    <p:cNvSpPr>
                      <a:spLocks noChangeArrowheads="1"/>
                    </p:cNvSpPr>
                    <p:nvPr/>
                  </p:nvSpPr>
                  <p:spPr bwMode="auto">
                    <a:xfrm>
                      <a:off x="2438" y="2448"/>
                      <a:ext cx="870" cy="683"/>
                    </a:xfrm>
                    <a:prstGeom prst="rect">
                      <a:avLst/>
                    </a:prstGeom>
                    <a:solidFill>
                      <a:srgbClr val="C0C0C0"/>
                    </a:solidFill>
                    <a:ln w="12700">
                      <a:solidFill>
                        <a:srgbClr val="000000"/>
                      </a:solidFill>
                      <a:miter lim="800000"/>
                      <a:headEnd/>
                      <a:tailEnd/>
                    </a:ln>
                  </p:spPr>
                  <p:txBody>
                    <a:bodyPr/>
                    <a:lstStyle/>
                    <a:p>
                      <a:endParaRPr lang="en-US"/>
                    </a:p>
                  </p:txBody>
                </p:sp>
                <p:sp>
                  <p:nvSpPr>
                    <p:cNvPr id="23" name="Rectangle 203"/>
                    <p:cNvSpPr>
                      <a:spLocks noChangeArrowheads="1"/>
                    </p:cNvSpPr>
                    <p:nvPr/>
                  </p:nvSpPr>
                  <p:spPr bwMode="auto">
                    <a:xfrm>
                      <a:off x="2441" y="2460"/>
                      <a:ext cx="864" cy="281"/>
                    </a:xfrm>
                    <a:prstGeom prst="rect">
                      <a:avLst/>
                    </a:prstGeom>
                    <a:solidFill>
                      <a:srgbClr val="9F9F9F"/>
                    </a:solidFill>
                    <a:ln w="9525">
                      <a:noFill/>
                      <a:miter lim="800000"/>
                      <a:headEnd/>
                      <a:tailEnd/>
                    </a:ln>
                  </p:spPr>
                  <p:txBody>
                    <a:bodyPr/>
                    <a:lstStyle/>
                    <a:p>
                      <a:endParaRPr lang="en-US"/>
                    </a:p>
                  </p:txBody>
                </p:sp>
                <p:sp>
                  <p:nvSpPr>
                    <p:cNvPr id="24" name="Rectangle 204"/>
                    <p:cNvSpPr>
                      <a:spLocks noChangeArrowheads="1"/>
                    </p:cNvSpPr>
                    <p:nvPr/>
                  </p:nvSpPr>
                  <p:spPr bwMode="auto">
                    <a:xfrm>
                      <a:off x="2497" y="2503"/>
                      <a:ext cx="750" cy="553"/>
                    </a:xfrm>
                    <a:prstGeom prst="rect">
                      <a:avLst/>
                    </a:prstGeom>
                    <a:solidFill>
                      <a:srgbClr val="9F9F9F"/>
                    </a:solidFill>
                    <a:ln w="12700">
                      <a:solidFill>
                        <a:srgbClr val="000000"/>
                      </a:solidFill>
                      <a:miter lim="800000"/>
                      <a:headEnd/>
                      <a:tailEnd/>
                    </a:ln>
                  </p:spPr>
                  <p:txBody>
                    <a:bodyPr/>
                    <a:lstStyle/>
                    <a:p>
                      <a:endParaRPr lang="en-US"/>
                    </a:p>
                  </p:txBody>
                </p:sp>
                <p:sp>
                  <p:nvSpPr>
                    <p:cNvPr id="25" name="Rectangle 205"/>
                    <p:cNvSpPr>
                      <a:spLocks noChangeArrowheads="1"/>
                    </p:cNvSpPr>
                    <p:nvPr/>
                  </p:nvSpPr>
                  <p:spPr bwMode="auto">
                    <a:xfrm>
                      <a:off x="2491" y="2461"/>
                      <a:ext cx="762" cy="278"/>
                    </a:xfrm>
                    <a:prstGeom prst="rect">
                      <a:avLst/>
                    </a:prstGeom>
                    <a:solidFill>
                      <a:srgbClr val="808080"/>
                    </a:solidFill>
                    <a:ln w="9525">
                      <a:noFill/>
                      <a:miter lim="800000"/>
                      <a:headEnd/>
                      <a:tailEnd/>
                    </a:ln>
                  </p:spPr>
                  <p:txBody>
                    <a:bodyPr/>
                    <a:lstStyle/>
                    <a:p>
                      <a:endParaRPr lang="en-US"/>
                    </a:p>
                  </p:txBody>
                </p:sp>
                <p:grpSp>
                  <p:nvGrpSpPr>
                    <p:cNvPr id="26" name="Group 206"/>
                    <p:cNvGrpSpPr>
                      <a:grpSpLocks/>
                    </p:cNvGrpSpPr>
                    <p:nvPr/>
                  </p:nvGrpSpPr>
                  <p:grpSpPr bwMode="auto">
                    <a:xfrm>
                      <a:off x="2728" y="2589"/>
                      <a:ext cx="330" cy="102"/>
                      <a:chOff x="2728" y="2589"/>
                      <a:chExt cx="330" cy="102"/>
                    </a:xfrm>
                  </p:grpSpPr>
                  <p:sp>
                    <p:nvSpPr>
                      <p:cNvPr id="36" name="Freeform 207"/>
                      <p:cNvSpPr>
                        <a:spLocks/>
                      </p:cNvSpPr>
                      <p:nvPr/>
                    </p:nvSpPr>
                    <p:spPr bwMode="auto">
                      <a:xfrm>
                        <a:off x="2728" y="2597"/>
                        <a:ext cx="330" cy="94"/>
                      </a:xfrm>
                      <a:custGeom>
                        <a:avLst/>
                        <a:gdLst>
                          <a:gd name="T0" fmla="*/ 22 w 330"/>
                          <a:gd name="T1" fmla="*/ 36 h 94"/>
                          <a:gd name="T2" fmla="*/ 51 w 330"/>
                          <a:gd name="T3" fmla="*/ 76 h 94"/>
                          <a:gd name="T4" fmla="*/ 317 w 330"/>
                          <a:gd name="T5" fmla="*/ 76 h 94"/>
                          <a:gd name="T6" fmla="*/ 282 w 330"/>
                          <a:gd name="T7" fmla="*/ 29 h 94"/>
                          <a:gd name="T8" fmla="*/ 282 w 330"/>
                          <a:gd name="T9" fmla="*/ 0 h 94"/>
                          <a:gd name="T10" fmla="*/ 330 w 330"/>
                          <a:gd name="T11" fmla="*/ 64 h 94"/>
                          <a:gd name="T12" fmla="*/ 330 w 330"/>
                          <a:gd name="T13" fmla="*/ 94 h 94"/>
                          <a:gd name="T14" fmla="*/ 44 w 330"/>
                          <a:gd name="T15" fmla="*/ 94 h 94"/>
                          <a:gd name="T16" fmla="*/ 0 w 330"/>
                          <a:gd name="T17" fmla="*/ 36 h 94"/>
                          <a:gd name="T18" fmla="*/ 22 w 330"/>
                          <a:gd name="T19" fmla="*/ 36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0"/>
                          <a:gd name="T31" fmla="*/ 0 h 94"/>
                          <a:gd name="T32" fmla="*/ 330 w 330"/>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0" h="94">
                            <a:moveTo>
                              <a:pt x="22" y="36"/>
                            </a:moveTo>
                            <a:lnTo>
                              <a:pt x="51" y="76"/>
                            </a:lnTo>
                            <a:lnTo>
                              <a:pt x="317" y="76"/>
                            </a:lnTo>
                            <a:lnTo>
                              <a:pt x="282" y="29"/>
                            </a:lnTo>
                            <a:lnTo>
                              <a:pt x="282" y="0"/>
                            </a:lnTo>
                            <a:lnTo>
                              <a:pt x="330" y="64"/>
                            </a:lnTo>
                            <a:lnTo>
                              <a:pt x="330" y="94"/>
                            </a:lnTo>
                            <a:lnTo>
                              <a:pt x="44" y="94"/>
                            </a:lnTo>
                            <a:lnTo>
                              <a:pt x="0" y="36"/>
                            </a:lnTo>
                            <a:lnTo>
                              <a:pt x="22" y="36"/>
                            </a:lnTo>
                            <a:close/>
                          </a:path>
                        </a:pathLst>
                      </a:custGeom>
                      <a:solidFill>
                        <a:srgbClr val="3F3F3F"/>
                      </a:solidFill>
                      <a:ln w="9525">
                        <a:noFill/>
                        <a:round/>
                        <a:headEnd/>
                        <a:tailEnd/>
                      </a:ln>
                    </p:spPr>
                    <p:txBody>
                      <a:bodyPr/>
                      <a:lstStyle/>
                      <a:p>
                        <a:endParaRPr lang="en-US"/>
                      </a:p>
                    </p:txBody>
                  </p:sp>
                  <p:sp>
                    <p:nvSpPr>
                      <p:cNvPr id="37" name="Freeform 208"/>
                      <p:cNvSpPr>
                        <a:spLocks/>
                      </p:cNvSpPr>
                      <p:nvPr/>
                    </p:nvSpPr>
                    <p:spPr bwMode="auto">
                      <a:xfrm>
                        <a:off x="2728" y="2589"/>
                        <a:ext cx="151" cy="45"/>
                      </a:xfrm>
                      <a:custGeom>
                        <a:avLst/>
                        <a:gdLst>
                          <a:gd name="T0" fmla="*/ 16 w 151"/>
                          <a:gd name="T1" fmla="*/ 15 h 45"/>
                          <a:gd name="T2" fmla="*/ 20 w 151"/>
                          <a:gd name="T3" fmla="*/ 0 h 45"/>
                          <a:gd name="T4" fmla="*/ 7 w 151"/>
                          <a:gd name="T5" fmla="*/ 0 h 45"/>
                          <a:gd name="T6" fmla="*/ 0 w 151"/>
                          <a:gd name="T7" fmla="*/ 15 h 45"/>
                          <a:gd name="T8" fmla="*/ 0 w 151"/>
                          <a:gd name="T9" fmla="*/ 45 h 45"/>
                          <a:gd name="T10" fmla="*/ 151 w 151"/>
                          <a:gd name="T11" fmla="*/ 45 h 45"/>
                          <a:gd name="T12" fmla="*/ 151 w 151"/>
                          <a:gd name="T13" fmla="*/ 15 h 45"/>
                          <a:gd name="T14" fmla="*/ 16 w 151"/>
                          <a:gd name="T15" fmla="*/ 15 h 45"/>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45"/>
                          <a:gd name="T26" fmla="*/ 151 w 151"/>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45">
                            <a:moveTo>
                              <a:pt x="16" y="15"/>
                            </a:moveTo>
                            <a:lnTo>
                              <a:pt x="20" y="0"/>
                            </a:lnTo>
                            <a:lnTo>
                              <a:pt x="7" y="0"/>
                            </a:lnTo>
                            <a:lnTo>
                              <a:pt x="0" y="15"/>
                            </a:lnTo>
                            <a:lnTo>
                              <a:pt x="0" y="45"/>
                            </a:lnTo>
                            <a:lnTo>
                              <a:pt x="151" y="45"/>
                            </a:lnTo>
                            <a:lnTo>
                              <a:pt x="151" y="15"/>
                            </a:lnTo>
                            <a:lnTo>
                              <a:pt x="16" y="15"/>
                            </a:lnTo>
                            <a:close/>
                          </a:path>
                        </a:pathLst>
                      </a:custGeom>
                      <a:solidFill>
                        <a:srgbClr val="9F9F9F"/>
                      </a:solidFill>
                      <a:ln w="9525">
                        <a:noFill/>
                        <a:round/>
                        <a:headEnd/>
                        <a:tailEnd/>
                      </a:ln>
                    </p:spPr>
                    <p:txBody>
                      <a:bodyPr/>
                      <a:lstStyle/>
                      <a:p>
                        <a:endParaRPr lang="en-US"/>
                      </a:p>
                    </p:txBody>
                  </p:sp>
                  <p:sp>
                    <p:nvSpPr>
                      <p:cNvPr id="38" name="Freeform 209"/>
                      <p:cNvSpPr>
                        <a:spLocks/>
                      </p:cNvSpPr>
                      <p:nvPr/>
                    </p:nvSpPr>
                    <p:spPr bwMode="auto">
                      <a:xfrm>
                        <a:off x="2865" y="2589"/>
                        <a:ext cx="151" cy="45"/>
                      </a:xfrm>
                      <a:custGeom>
                        <a:avLst/>
                        <a:gdLst>
                          <a:gd name="T0" fmla="*/ 135 w 151"/>
                          <a:gd name="T1" fmla="*/ 15 h 45"/>
                          <a:gd name="T2" fmla="*/ 131 w 151"/>
                          <a:gd name="T3" fmla="*/ 0 h 45"/>
                          <a:gd name="T4" fmla="*/ 144 w 151"/>
                          <a:gd name="T5" fmla="*/ 0 h 45"/>
                          <a:gd name="T6" fmla="*/ 151 w 151"/>
                          <a:gd name="T7" fmla="*/ 15 h 45"/>
                          <a:gd name="T8" fmla="*/ 151 w 151"/>
                          <a:gd name="T9" fmla="*/ 45 h 45"/>
                          <a:gd name="T10" fmla="*/ 0 w 151"/>
                          <a:gd name="T11" fmla="*/ 45 h 45"/>
                          <a:gd name="T12" fmla="*/ 0 w 151"/>
                          <a:gd name="T13" fmla="*/ 15 h 45"/>
                          <a:gd name="T14" fmla="*/ 135 w 151"/>
                          <a:gd name="T15" fmla="*/ 15 h 45"/>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45"/>
                          <a:gd name="T26" fmla="*/ 151 w 151"/>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45">
                            <a:moveTo>
                              <a:pt x="135" y="15"/>
                            </a:moveTo>
                            <a:lnTo>
                              <a:pt x="131" y="0"/>
                            </a:lnTo>
                            <a:lnTo>
                              <a:pt x="144" y="0"/>
                            </a:lnTo>
                            <a:lnTo>
                              <a:pt x="151" y="15"/>
                            </a:lnTo>
                            <a:lnTo>
                              <a:pt x="151" y="45"/>
                            </a:lnTo>
                            <a:lnTo>
                              <a:pt x="0" y="45"/>
                            </a:lnTo>
                            <a:lnTo>
                              <a:pt x="0" y="15"/>
                            </a:lnTo>
                            <a:lnTo>
                              <a:pt x="135" y="15"/>
                            </a:lnTo>
                            <a:close/>
                          </a:path>
                        </a:pathLst>
                      </a:custGeom>
                      <a:solidFill>
                        <a:srgbClr val="9F9F9F"/>
                      </a:solidFill>
                      <a:ln w="9525">
                        <a:noFill/>
                        <a:round/>
                        <a:headEnd/>
                        <a:tailEnd/>
                      </a:ln>
                    </p:spPr>
                    <p:txBody>
                      <a:bodyPr/>
                      <a:lstStyle/>
                      <a:p>
                        <a:endParaRPr lang="en-US"/>
                      </a:p>
                    </p:txBody>
                  </p:sp>
                  <p:sp>
                    <p:nvSpPr>
                      <p:cNvPr id="39" name="Freeform 210"/>
                      <p:cNvSpPr>
                        <a:spLocks/>
                      </p:cNvSpPr>
                      <p:nvPr/>
                    </p:nvSpPr>
                    <p:spPr bwMode="auto">
                      <a:xfrm>
                        <a:off x="2728" y="2589"/>
                        <a:ext cx="20" cy="15"/>
                      </a:xfrm>
                      <a:custGeom>
                        <a:avLst/>
                        <a:gdLst>
                          <a:gd name="T0" fmla="*/ 16 w 20"/>
                          <a:gd name="T1" fmla="*/ 15 h 15"/>
                          <a:gd name="T2" fmla="*/ 20 w 20"/>
                          <a:gd name="T3" fmla="*/ 0 h 15"/>
                          <a:gd name="T4" fmla="*/ 7 w 20"/>
                          <a:gd name="T5" fmla="*/ 0 h 15"/>
                          <a:gd name="T6" fmla="*/ 0 w 20"/>
                          <a:gd name="T7" fmla="*/ 15 h 15"/>
                          <a:gd name="T8" fmla="*/ 16 w 20"/>
                          <a:gd name="T9" fmla="*/ 15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16" y="15"/>
                            </a:moveTo>
                            <a:lnTo>
                              <a:pt x="20" y="0"/>
                            </a:lnTo>
                            <a:lnTo>
                              <a:pt x="7" y="0"/>
                            </a:lnTo>
                            <a:lnTo>
                              <a:pt x="0" y="15"/>
                            </a:lnTo>
                            <a:lnTo>
                              <a:pt x="16" y="15"/>
                            </a:lnTo>
                            <a:close/>
                          </a:path>
                        </a:pathLst>
                      </a:custGeom>
                      <a:solidFill>
                        <a:srgbClr val="5F5F5F"/>
                      </a:solidFill>
                      <a:ln w="9525">
                        <a:noFill/>
                        <a:round/>
                        <a:headEnd/>
                        <a:tailEnd/>
                      </a:ln>
                    </p:spPr>
                    <p:txBody>
                      <a:bodyPr/>
                      <a:lstStyle/>
                      <a:p>
                        <a:endParaRPr lang="en-US"/>
                      </a:p>
                    </p:txBody>
                  </p:sp>
                  <p:sp>
                    <p:nvSpPr>
                      <p:cNvPr id="40" name="Freeform 211"/>
                      <p:cNvSpPr>
                        <a:spLocks/>
                      </p:cNvSpPr>
                      <p:nvPr/>
                    </p:nvSpPr>
                    <p:spPr bwMode="auto">
                      <a:xfrm>
                        <a:off x="2996" y="2589"/>
                        <a:ext cx="20" cy="15"/>
                      </a:xfrm>
                      <a:custGeom>
                        <a:avLst/>
                        <a:gdLst>
                          <a:gd name="T0" fmla="*/ 4 w 20"/>
                          <a:gd name="T1" fmla="*/ 15 h 15"/>
                          <a:gd name="T2" fmla="*/ 0 w 20"/>
                          <a:gd name="T3" fmla="*/ 0 h 15"/>
                          <a:gd name="T4" fmla="*/ 13 w 20"/>
                          <a:gd name="T5" fmla="*/ 0 h 15"/>
                          <a:gd name="T6" fmla="*/ 20 w 20"/>
                          <a:gd name="T7" fmla="*/ 15 h 15"/>
                          <a:gd name="T8" fmla="*/ 4 w 20"/>
                          <a:gd name="T9" fmla="*/ 15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4" y="15"/>
                            </a:moveTo>
                            <a:lnTo>
                              <a:pt x="0" y="0"/>
                            </a:lnTo>
                            <a:lnTo>
                              <a:pt x="13" y="0"/>
                            </a:lnTo>
                            <a:lnTo>
                              <a:pt x="20" y="15"/>
                            </a:lnTo>
                            <a:lnTo>
                              <a:pt x="4" y="15"/>
                            </a:lnTo>
                            <a:close/>
                          </a:path>
                        </a:pathLst>
                      </a:custGeom>
                      <a:solidFill>
                        <a:srgbClr val="5F5F5F"/>
                      </a:solidFill>
                      <a:ln w="9525">
                        <a:noFill/>
                        <a:round/>
                        <a:headEnd/>
                        <a:tailEnd/>
                      </a:ln>
                    </p:spPr>
                    <p:txBody>
                      <a:bodyPr/>
                      <a:lstStyle/>
                      <a:p>
                        <a:endParaRPr lang="en-US"/>
                      </a:p>
                    </p:txBody>
                  </p:sp>
                </p:grpSp>
                <p:grpSp>
                  <p:nvGrpSpPr>
                    <p:cNvPr id="27" name="Group 212"/>
                    <p:cNvGrpSpPr>
                      <a:grpSpLocks/>
                    </p:cNvGrpSpPr>
                    <p:nvPr/>
                  </p:nvGrpSpPr>
                  <p:grpSpPr bwMode="auto">
                    <a:xfrm>
                      <a:off x="2738" y="2861"/>
                      <a:ext cx="270" cy="178"/>
                      <a:chOff x="2738" y="2861"/>
                      <a:chExt cx="270" cy="178"/>
                    </a:xfrm>
                  </p:grpSpPr>
                  <p:sp>
                    <p:nvSpPr>
                      <p:cNvPr id="28" name="Rectangle 213"/>
                      <p:cNvSpPr>
                        <a:spLocks noChangeArrowheads="1"/>
                      </p:cNvSpPr>
                      <p:nvPr/>
                    </p:nvSpPr>
                    <p:spPr bwMode="auto">
                      <a:xfrm>
                        <a:off x="2738" y="2861"/>
                        <a:ext cx="270" cy="84"/>
                      </a:xfrm>
                      <a:prstGeom prst="rect">
                        <a:avLst/>
                      </a:prstGeom>
                      <a:solidFill>
                        <a:srgbClr val="808080"/>
                      </a:solidFill>
                      <a:ln w="12700">
                        <a:solidFill>
                          <a:srgbClr val="000000"/>
                        </a:solidFill>
                        <a:miter lim="800000"/>
                        <a:headEnd/>
                        <a:tailEnd/>
                      </a:ln>
                    </p:spPr>
                    <p:txBody>
                      <a:bodyPr/>
                      <a:lstStyle/>
                      <a:p>
                        <a:endParaRPr lang="en-US"/>
                      </a:p>
                    </p:txBody>
                  </p:sp>
                  <p:sp>
                    <p:nvSpPr>
                      <p:cNvPr id="29" name="Rectangle 214"/>
                      <p:cNvSpPr>
                        <a:spLocks noChangeArrowheads="1"/>
                      </p:cNvSpPr>
                      <p:nvPr/>
                    </p:nvSpPr>
                    <p:spPr bwMode="auto">
                      <a:xfrm>
                        <a:off x="2754" y="2872"/>
                        <a:ext cx="237" cy="63"/>
                      </a:xfrm>
                      <a:prstGeom prst="rect">
                        <a:avLst/>
                      </a:prstGeom>
                      <a:solidFill>
                        <a:srgbClr val="FFFFFF"/>
                      </a:solidFill>
                      <a:ln w="12700">
                        <a:solidFill>
                          <a:srgbClr val="000000"/>
                        </a:solidFill>
                        <a:miter lim="800000"/>
                        <a:headEnd/>
                        <a:tailEnd/>
                      </a:ln>
                    </p:spPr>
                    <p:txBody>
                      <a:bodyPr/>
                      <a:lstStyle/>
                      <a:p>
                        <a:endParaRPr lang="en-US"/>
                      </a:p>
                    </p:txBody>
                  </p:sp>
                  <p:grpSp>
                    <p:nvGrpSpPr>
                      <p:cNvPr id="30" name="Group 215"/>
                      <p:cNvGrpSpPr>
                        <a:grpSpLocks/>
                      </p:cNvGrpSpPr>
                      <p:nvPr/>
                    </p:nvGrpSpPr>
                    <p:grpSpPr bwMode="auto">
                      <a:xfrm>
                        <a:off x="2837" y="2967"/>
                        <a:ext cx="71" cy="72"/>
                        <a:chOff x="2837" y="2967"/>
                        <a:chExt cx="71" cy="72"/>
                      </a:xfrm>
                    </p:grpSpPr>
                    <p:sp>
                      <p:nvSpPr>
                        <p:cNvPr id="31" name="Oval 216"/>
                        <p:cNvSpPr>
                          <a:spLocks noChangeArrowheads="1"/>
                        </p:cNvSpPr>
                        <p:nvPr/>
                      </p:nvSpPr>
                      <p:spPr bwMode="auto">
                        <a:xfrm>
                          <a:off x="2842" y="2971"/>
                          <a:ext cx="66" cy="68"/>
                        </a:xfrm>
                        <a:prstGeom prst="ellipse">
                          <a:avLst/>
                        </a:prstGeom>
                        <a:solidFill>
                          <a:srgbClr val="3F3F3F"/>
                        </a:solidFill>
                        <a:ln w="12700">
                          <a:solidFill>
                            <a:srgbClr val="3F3F3F"/>
                          </a:solidFill>
                          <a:round/>
                          <a:headEnd/>
                          <a:tailEnd/>
                        </a:ln>
                      </p:spPr>
                      <p:txBody>
                        <a:bodyPr/>
                        <a:lstStyle/>
                        <a:p>
                          <a:endParaRPr lang="en-US"/>
                        </a:p>
                      </p:txBody>
                    </p:sp>
                    <p:grpSp>
                      <p:nvGrpSpPr>
                        <p:cNvPr id="32" name="Group 217"/>
                        <p:cNvGrpSpPr>
                          <a:grpSpLocks/>
                        </p:cNvGrpSpPr>
                        <p:nvPr/>
                      </p:nvGrpSpPr>
                      <p:grpSpPr bwMode="auto">
                        <a:xfrm>
                          <a:off x="2837" y="2967"/>
                          <a:ext cx="66" cy="68"/>
                          <a:chOff x="2837" y="2967"/>
                          <a:chExt cx="66" cy="68"/>
                        </a:xfrm>
                      </p:grpSpPr>
                      <p:sp>
                        <p:nvSpPr>
                          <p:cNvPr id="33" name="Oval 218"/>
                          <p:cNvSpPr>
                            <a:spLocks noChangeArrowheads="1"/>
                          </p:cNvSpPr>
                          <p:nvPr/>
                        </p:nvSpPr>
                        <p:spPr bwMode="auto">
                          <a:xfrm>
                            <a:off x="2837" y="2967"/>
                            <a:ext cx="66" cy="68"/>
                          </a:xfrm>
                          <a:prstGeom prst="ellipse">
                            <a:avLst/>
                          </a:prstGeom>
                          <a:solidFill>
                            <a:srgbClr val="C0C0C0"/>
                          </a:solidFill>
                          <a:ln w="12700">
                            <a:solidFill>
                              <a:srgbClr val="808080"/>
                            </a:solidFill>
                            <a:round/>
                            <a:headEnd/>
                            <a:tailEnd/>
                          </a:ln>
                        </p:spPr>
                        <p:txBody>
                          <a:bodyPr/>
                          <a:lstStyle/>
                          <a:p>
                            <a:endParaRPr lang="en-US"/>
                          </a:p>
                        </p:txBody>
                      </p:sp>
                      <p:sp>
                        <p:nvSpPr>
                          <p:cNvPr id="34" name="Oval 219"/>
                          <p:cNvSpPr>
                            <a:spLocks noChangeArrowheads="1"/>
                          </p:cNvSpPr>
                          <p:nvPr/>
                        </p:nvSpPr>
                        <p:spPr bwMode="auto">
                          <a:xfrm>
                            <a:off x="2862" y="2981"/>
                            <a:ext cx="15" cy="15"/>
                          </a:xfrm>
                          <a:prstGeom prst="ellipse">
                            <a:avLst/>
                          </a:prstGeom>
                          <a:solidFill>
                            <a:srgbClr val="3F3F3F"/>
                          </a:solidFill>
                          <a:ln w="12700">
                            <a:solidFill>
                              <a:srgbClr val="3F3F3F"/>
                            </a:solidFill>
                            <a:round/>
                            <a:headEnd/>
                            <a:tailEnd/>
                          </a:ln>
                        </p:spPr>
                        <p:txBody>
                          <a:bodyPr/>
                          <a:lstStyle/>
                          <a:p>
                            <a:endParaRPr lang="en-US"/>
                          </a:p>
                        </p:txBody>
                      </p:sp>
                      <p:sp>
                        <p:nvSpPr>
                          <p:cNvPr id="35" name="Freeform 220"/>
                          <p:cNvSpPr>
                            <a:spLocks/>
                          </p:cNvSpPr>
                          <p:nvPr/>
                        </p:nvSpPr>
                        <p:spPr bwMode="auto">
                          <a:xfrm>
                            <a:off x="2857" y="2997"/>
                            <a:ext cx="24" cy="25"/>
                          </a:xfrm>
                          <a:custGeom>
                            <a:avLst/>
                            <a:gdLst>
                              <a:gd name="T0" fmla="*/ 8 w 24"/>
                              <a:gd name="T1" fmla="*/ 0 h 25"/>
                              <a:gd name="T2" fmla="*/ 0 w 24"/>
                              <a:gd name="T3" fmla="*/ 25 h 25"/>
                              <a:gd name="T4" fmla="*/ 24 w 24"/>
                              <a:gd name="T5" fmla="*/ 25 h 25"/>
                              <a:gd name="T6" fmla="*/ 17 w 24"/>
                              <a:gd name="T7" fmla="*/ 0 h 25"/>
                              <a:gd name="T8" fmla="*/ 8 w 24"/>
                              <a:gd name="T9" fmla="*/ 0 h 25"/>
                              <a:gd name="T10" fmla="*/ 0 60000 65536"/>
                              <a:gd name="T11" fmla="*/ 0 60000 65536"/>
                              <a:gd name="T12" fmla="*/ 0 60000 65536"/>
                              <a:gd name="T13" fmla="*/ 0 60000 65536"/>
                              <a:gd name="T14" fmla="*/ 0 60000 65536"/>
                              <a:gd name="T15" fmla="*/ 0 w 24"/>
                              <a:gd name="T16" fmla="*/ 0 h 25"/>
                              <a:gd name="T17" fmla="*/ 24 w 24"/>
                              <a:gd name="T18" fmla="*/ 25 h 25"/>
                            </a:gdLst>
                            <a:ahLst/>
                            <a:cxnLst>
                              <a:cxn ang="T10">
                                <a:pos x="T0" y="T1"/>
                              </a:cxn>
                              <a:cxn ang="T11">
                                <a:pos x="T2" y="T3"/>
                              </a:cxn>
                              <a:cxn ang="T12">
                                <a:pos x="T4" y="T5"/>
                              </a:cxn>
                              <a:cxn ang="T13">
                                <a:pos x="T6" y="T7"/>
                              </a:cxn>
                              <a:cxn ang="T14">
                                <a:pos x="T8" y="T9"/>
                              </a:cxn>
                            </a:cxnLst>
                            <a:rect l="T15" t="T16" r="T17" b="T18"/>
                            <a:pathLst>
                              <a:path w="24" h="25">
                                <a:moveTo>
                                  <a:pt x="8" y="0"/>
                                </a:moveTo>
                                <a:lnTo>
                                  <a:pt x="0" y="25"/>
                                </a:lnTo>
                                <a:lnTo>
                                  <a:pt x="24" y="25"/>
                                </a:lnTo>
                                <a:lnTo>
                                  <a:pt x="17" y="0"/>
                                </a:lnTo>
                                <a:lnTo>
                                  <a:pt x="8" y="0"/>
                                </a:lnTo>
                                <a:close/>
                              </a:path>
                            </a:pathLst>
                          </a:custGeom>
                          <a:solidFill>
                            <a:srgbClr val="3F3F3F"/>
                          </a:solidFill>
                          <a:ln w="9525">
                            <a:noFill/>
                            <a:round/>
                            <a:headEnd/>
                            <a:tailEnd/>
                          </a:ln>
                        </p:spPr>
                        <p:txBody>
                          <a:bodyPr/>
                          <a:lstStyle/>
                          <a:p>
                            <a:endParaRPr lang="en-US"/>
                          </a:p>
                        </p:txBody>
                      </p:sp>
                    </p:grpSp>
                  </p:grpSp>
                </p:grpSp>
              </p:grpSp>
              <p:graphicFrame>
                <p:nvGraphicFramePr>
                  <p:cNvPr id="21" name="Object 221"/>
                  <p:cNvGraphicFramePr>
                    <a:graphicFrameLocks noChangeAspect="1"/>
                  </p:cNvGraphicFramePr>
                  <p:nvPr/>
                </p:nvGraphicFramePr>
                <p:xfrm>
                  <a:off x="2496" y="1680"/>
                  <a:ext cx="757" cy="768"/>
                </p:xfrm>
                <a:graphic>
                  <a:graphicData uri="http://schemas.openxmlformats.org/presentationml/2006/ole">
                    <mc:AlternateContent xmlns:mc="http://schemas.openxmlformats.org/markup-compatibility/2006">
                      <mc:Choice xmlns:v="urn:schemas-microsoft-com:vml" Requires="v">
                        <p:oleObj spid="_x0000_s14457" name="Clip" r:id="rId8" imgW="4755794" imgH="4828032" progId="">
                          <p:embed/>
                        </p:oleObj>
                      </mc:Choice>
                      <mc:Fallback>
                        <p:oleObj name="Clip" r:id="rId8" imgW="4755794" imgH="4828032"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6" y="1680"/>
                                <a:ext cx="757" cy="7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7" name="Text Box 222"/>
                <p:cNvSpPr txBox="1">
                  <a:spLocks noChangeArrowheads="1"/>
                </p:cNvSpPr>
                <p:nvPr/>
              </p:nvSpPr>
              <p:spPr bwMode="auto">
                <a:xfrm>
                  <a:off x="3585" y="3541"/>
                  <a:ext cx="1402" cy="765"/>
                </a:xfrm>
                <a:prstGeom prst="rect">
                  <a:avLst/>
                </a:prstGeom>
                <a:noFill/>
                <a:ln w="9525">
                  <a:noFill/>
                  <a:miter lim="800000"/>
                  <a:headEnd/>
                  <a:tailEnd/>
                </a:ln>
              </p:spPr>
              <p:txBody>
                <a:bodyPr wrap="square">
                  <a:spAutoFit/>
                </a:bodyPr>
                <a:lstStyle/>
                <a:p>
                  <a:r>
                    <a:rPr lang="en-US" sz="1200" dirty="0" smtClean="0"/>
                    <a:t>ERS at </a:t>
                  </a:r>
                  <a:r>
                    <a:rPr lang="en-US" sz="1200" dirty="0"/>
                    <a:t>JAIPUR, BURLA </a:t>
                  </a:r>
                </a:p>
                <a:p>
                  <a:r>
                    <a:rPr lang="en-US" sz="1200" dirty="0" smtClean="0"/>
                    <a:t>and DELHI</a:t>
                  </a:r>
                  <a:endParaRPr lang="en-US" sz="1200" dirty="0"/>
                </a:p>
              </p:txBody>
            </p:sp>
          </p:grpSp>
          <p:sp>
            <p:nvSpPr>
              <p:cNvPr id="15" name="Text Box 223"/>
              <p:cNvSpPr txBox="1">
                <a:spLocks noChangeArrowheads="1"/>
              </p:cNvSpPr>
              <p:nvPr/>
            </p:nvSpPr>
            <p:spPr bwMode="auto">
              <a:xfrm>
                <a:off x="4896" y="2640"/>
                <a:ext cx="720" cy="194"/>
              </a:xfrm>
              <a:prstGeom prst="rect">
                <a:avLst/>
              </a:prstGeom>
              <a:noFill/>
              <a:ln w="9525">
                <a:noFill/>
                <a:miter lim="800000"/>
                <a:headEnd/>
                <a:tailEnd/>
              </a:ln>
            </p:spPr>
            <p:txBody>
              <a:bodyPr lIns="92075" tIns="46038" rIns="92075" bIns="46038">
                <a:spAutoFit/>
              </a:bodyPr>
              <a:lstStyle/>
              <a:p>
                <a:endParaRPr lang="en-US">
                  <a:solidFill>
                    <a:schemeClr val="bg2"/>
                  </a:solidFill>
                  <a:latin typeface="Arial Unicode MS" pitchFamily="34" charset="-128"/>
                </a:endParaRPr>
              </a:p>
            </p:txBody>
          </p:sp>
        </p:grpSp>
      </p:grpSp>
      <p:sp>
        <p:nvSpPr>
          <p:cNvPr id="227" name="Text Box 2"/>
          <p:cNvSpPr txBox="1">
            <a:spLocks noChangeArrowheads="1"/>
          </p:cNvSpPr>
          <p:nvPr/>
        </p:nvSpPr>
        <p:spPr bwMode="auto">
          <a:xfrm>
            <a:off x="3581400" y="3378835"/>
            <a:ext cx="1304925" cy="5238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200" b="1" dirty="0">
                <a:solidFill>
                  <a:srgbClr val="548DD4"/>
                </a:solidFill>
                <a:effectLst/>
                <a:latin typeface="Calibri"/>
                <a:ea typeface="Calibri"/>
                <a:cs typeface="Mangal"/>
              </a:rPr>
              <a:t>Server with </a:t>
            </a:r>
            <a:r>
              <a:rPr lang="en-US" sz="1200" b="1" dirty="0" err="1">
                <a:solidFill>
                  <a:srgbClr val="548DD4"/>
                </a:solidFill>
                <a:effectLst/>
                <a:latin typeface="Calibri"/>
                <a:ea typeface="Calibri"/>
                <a:cs typeface="Mangal"/>
              </a:rPr>
              <a:t>eSWIS</a:t>
            </a:r>
            <a:r>
              <a:rPr lang="en-US" sz="1200" b="1" dirty="0">
                <a:solidFill>
                  <a:srgbClr val="548DD4"/>
                </a:solidFill>
                <a:effectLst/>
                <a:latin typeface="Calibri"/>
                <a:ea typeface="Calibri"/>
                <a:cs typeface="Mangal"/>
              </a:rPr>
              <a:t> software</a:t>
            </a:r>
            <a:endParaRPr lang="en-US" sz="1100" dirty="0">
              <a:effectLst/>
              <a:latin typeface="Calibri"/>
              <a:ea typeface="Calibri"/>
              <a:cs typeface="Mangal"/>
            </a:endParaRPr>
          </a:p>
        </p:txBody>
      </p:sp>
      <p:sp>
        <p:nvSpPr>
          <p:cNvPr id="228" name="Cloud Callout 227"/>
          <p:cNvSpPr/>
          <p:nvPr/>
        </p:nvSpPr>
        <p:spPr>
          <a:xfrm>
            <a:off x="3733800" y="4572000"/>
            <a:ext cx="1066800" cy="723900"/>
          </a:xfrm>
          <a:prstGeom prst="cloudCallou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100">
                <a:solidFill>
                  <a:srgbClr val="548DD4"/>
                </a:solidFill>
                <a:effectLst/>
                <a:ea typeface="Calibri"/>
                <a:cs typeface="Mangal"/>
              </a:rPr>
              <a:t>Cloud server</a:t>
            </a:r>
            <a:endParaRPr lang="en-US" sz="1100">
              <a:effectLst/>
              <a:ea typeface="Calibri"/>
              <a:cs typeface="Mangal"/>
            </a:endParaRPr>
          </a:p>
        </p:txBody>
      </p:sp>
      <p:cxnSp>
        <p:nvCxnSpPr>
          <p:cNvPr id="229" name="Straight Arrow Connector 228"/>
          <p:cNvCxnSpPr>
            <a:stCxn id="227" idx="2"/>
            <a:endCxn id="228" idx="3"/>
          </p:cNvCxnSpPr>
          <p:nvPr/>
        </p:nvCxnSpPr>
        <p:spPr>
          <a:xfrm>
            <a:off x="4233863" y="3902710"/>
            <a:ext cx="33337" cy="71068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31" name="Straight Arrow Connector 230"/>
          <p:cNvCxnSpPr/>
          <p:nvPr/>
        </p:nvCxnSpPr>
        <p:spPr>
          <a:xfrm>
            <a:off x="4800600" y="2743200"/>
            <a:ext cx="0" cy="6286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233" name="Picture 21" descr="C:\Users\Anish\Desktop\Selected fotos\VSAT\SAM_133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72200" y="609600"/>
            <a:ext cx="762000" cy="599034"/>
          </a:xfrm>
          <a:prstGeom prst="rect">
            <a:avLst/>
          </a:prstGeom>
          <a:noFill/>
          <a:extLst>
            <a:ext uri="{909E8E84-426E-40DD-AFC4-6F175D3DCCD1}">
              <a14:hiddenFill xmlns:a14="http://schemas.microsoft.com/office/drawing/2010/main">
                <a:solidFill>
                  <a:srgbClr val="FFFFFF"/>
                </a:solidFill>
              </a14:hiddenFill>
            </a:ext>
          </a:extLst>
        </p:spPr>
      </p:pic>
      <p:sp>
        <p:nvSpPr>
          <p:cNvPr id="234" name="Freeform 7"/>
          <p:cNvSpPr>
            <a:spLocks/>
          </p:cNvSpPr>
          <p:nvPr/>
        </p:nvSpPr>
        <p:spPr bwMode="auto">
          <a:xfrm rot="13745020">
            <a:off x="5384361" y="641024"/>
            <a:ext cx="239161" cy="1645614"/>
          </a:xfrm>
          <a:custGeom>
            <a:avLst/>
            <a:gdLst>
              <a:gd name="T0" fmla="*/ 3 w 384"/>
              <a:gd name="T1" fmla="*/ 1680 h 1680"/>
              <a:gd name="T2" fmla="*/ 0 w 384"/>
              <a:gd name="T3" fmla="*/ 768 h 1680"/>
              <a:gd name="T4" fmla="*/ 7 w 384"/>
              <a:gd name="T5" fmla="*/ 816 h 1680"/>
              <a:gd name="T6" fmla="*/ 5 w 384"/>
              <a:gd name="T7" fmla="*/ 0 h 1680"/>
              <a:gd name="T8" fmla="*/ 12 w 384"/>
              <a:gd name="T9" fmla="*/ 960 h 1680"/>
              <a:gd name="T10" fmla="*/ 5 w 384"/>
              <a:gd name="T11" fmla="*/ 912 h 1680"/>
              <a:gd name="T12" fmla="*/ 3 w 384"/>
              <a:gd name="T13" fmla="*/ 1680 h 1680"/>
              <a:gd name="T14" fmla="*/ 0 60000 65536"/>
              <a:gd name="T15" fmla="*/ 0 60000 65536"/>
              <a:gd name="T16" fmla="*/ 0 60000 65536"/>
              <a:gd name="T17" fmla="*/ 0 60000 65536"/>
              <a:gd name="T18" fmla="*/ 0 60000 65536"/>
              <a:gd name="T19" fmla="*/ 0 60000 65536"/>
              <a:gd name="T20" fmla="*/ 0 60000 65536"/>
              <a:gd name="T21" fmla="*/ 0 w 384"/>
              <a:gd name="T22" fmla="*/ 0 h 1680"/>
              <a:gd name="T23" fmla="*/ 384 w 384"/>
              <a:gd name="T24" fmla="*/ 1680 h 16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4" h="1680">
                <a:moveTo>
                  <a:pt x="96" y="1680"/>
                </a:moveTo>
                <a:lnTo>
                  <a:pt x="0" y="768"/>
                </a:lnTo>
                <a:lnTo>
                  <a:pt x="240" y="816"/>
                </a:lnTo>
                <a:lnTo>
                  <a:pt x="144" y="0"/>
                </a:lnTo>
                <a:lnTo>
                  <a:pt x="384" y="960"/>
                </a:lnTo>
                <a:lnTo>
                  <a:pt x="144" y="912"/>
                </a:lnTo>
                <a:lnTo>
                  <a:pt x="96" y="1680"/>
                </a:lnTo>
                <a:close/>
              </a:path>
            </a:pathLst>
          </a:custGeom>
          <a:solidFill>
            <a:schemeClr val="tx1"/>
          </a:solidFill>
          <a:ln w="9525">
            <a:solidFill>
              <a:schemeClr val="tx1"/>
            </a:solidFill>
            <a:round/>
            <a:headEnd/>
            <a:tailEnd/>
          </a:ln>
        </p:spPr>
        <p:txBody>
          <a:bodyPr wrap="none" anchor="ctr"/>
          <a:lstStyle/>
          <a:p>
            <a:endParaRPr lang="en-US"/>
          </a:p>
        </p:txBody>
      </p:sp>
      <p:sp>
        <p:nvSpPr>
          <p:cNvPr id="235" name="Text Box 8"/>
          <p:cNvSpPr txBox="1">
            <a:spLocks noChangeArrowheads="1"/>
          </p:cNvSpPr>
          <p:nvPr/>
        </p:nvSpPr>
        <p:spPr bwMode="auto">
          <a:xfrm rot="18904037">
            <a:off x="4538582" y="973724"/>
            <a:ext cx="1456890" cy="507831"/>
          </a:xfrm>
          <a:prstGeom prst="rect">
            <a:avLst/>
          </a:prstGeom>
          <a:noFill/>
          <a:ln w="9525">
            <a:noFill/>
            <a:miter lim="800000"/>
            <a:headEnd/>
            <a:tailEnd/>
          </a:ln>
        </p:spPr>
        <p:txBody>
          <a:bodyPr wrap="square">
            <a:spAutoFit/>
          </a:bodyPr>
          <a:lstStyle/>
          <a:p>
            <a:pPr algn="ctr"/>
            <a:r>
              <a:rPr lang="en-US" sz="900" dirty="0" smtClean="0"/>
              <a:t>Instantaneous Transmission to State Data Center</a:t>
            </a:r>
            <a:endParaRPr lang="en-US" sz="900" dirty="0"/>
          </a:p>
        </p:txBody>
      </p:sp>
      <p:pic>
        <p:nvPicPr>
          <p:cNvPr id="44037" name="Picture 5" descr="C:\Users\akbansal\Desktop\fotos of instruments\Maharashtra\SAM_1299.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34200" y="1600200"/>
            <a:ext cx="1854200" cy="1390650"/>
          </a:xfrm>
          <a:prstGeom prst="rect">
            <a:avLst/>
          </a:prstGeom>
          <a:noFill/>
        </p:spPr>
      </p:pic>
      <p:cxnSp>
        <p:nvCxnSpPr>
          <p:cNvPr id="238" name="Straight Arrow Connector 237"/>
          <p:cNvCxnSpPr>
            <a:stCxn id="233" idx="3"/>
            <a:endCxn id="44037" idx="0"/>
          </p:cNvCxnSpPr>
          <p:nvPr/>
        </p:nvCxnSpPr>
        <p:spPr>
          <a:xfrm>
            <a:off x="6934200" y="909117"/>
            <a:ext cx="927100" cy="69108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41" name="Text Box 5"/>
          <p:cNvSpPr txBox="1">
            <a:spLocks noChangeArrowheads="1"/>
          </p:cNvSpPr>
          <p:nvPr/>
        </p:nvSpPr>
        <p:spPr bwMode="auto">
          <a:xfrm>
            <a:off x="6858000" y="3048001"/>
            <a:ext cx="2031325" cy="646331"/>
          </a:xfrm>
          <a:prstGeom prst="rect">
            <a:avLst/>
          </a:prstGeom>
          <a:noFill/>
          <a:ln w="9525">
            <a:noFill/>
            <a:miter lim="800000"/>
            <a:headEnd/>
            <a:tailEnd/>
          </a:ln>
        </p:spPr>
        <p:txBody>
          <a:bodyPr wrap="square">
            <a:spAutoFit/>
          </a:bodyPr>
          <a:lstStyle/>
          <a:p>
            <a:r>
              <a:rPr lang="en-US" dirty="0" smtClean="0"/>
              <a:t>State Data Center</a:t>
            </a:r>
            <a:endParaRPr lang="en-US" dirty="0"/>
          </a:p>
          <a:p>
            <a:endParaRPr lang="en-US" dirty="0"/>
          </a:p>
        </p:txBody>
      </p:sp>
      <p:sp>
        <p:nvSpPr>
          <p:cNvPr id="242" name="Text Box 2"/>
          <p:cNvSpPr txBox="1">
            <a:spLocks noChangeArrowheads="1"/>
          </p:cNvSpPr>
          <p:nvPr/>
        </p:nvSpPr>
        <p:spPr bwMode="auto">
          <a:xfrm>
            <a:off x="7239000" y="4038600"/>
            <a:ext cx="1304925" cy="5238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200" b="1" dirty="0">
                <a:solidFill>
                  <a:srgbClr val="548DD4"/>
                </a:solidFill>
                <a:effectLst/>
                <a:latin typeface="Calibri"/>
                <a:ea typeface="Calibri"/>
                <a:cs typeface="Mangal"/>
              </a:rPr>
              <a:t>Server with </a:t>
            </a:r>
            <a:r>
              <a:rPr lang="en-US" sz="1200" b="1" dirty="0" err="1">
                <a:solidFill>
                  <a:srgbClr val="548DD4"/>
                </a:solidFill>
                <a:effectLst/>
                <a:latin typeface="Calibri"/>
                <a:ea typeface="Calibri"/>
                <a:cs typeface="Mangal"/>
              </a:rPr>
              <a:t>eSWIS</a:t>
            </a:r>
            <a:r>
              <a:rPr lang="en-US" sz="1200" b="1" dirty="0">
                <a:solidFill>
                  <a:srgbClr val="548DD4"/>
                </a:solidFill>
                <a:effectLst/>
                <a:latin typeface="Calibri"/>
                <a:ea typeface="Calibri"/>
                <a:cs typeface="Mangal"/>
              </a:rPr>
              <a:t> software</a:t>
            </a:r>
            <a:endParaRPr lang="en-US" sz="1100" dirty="0">
              <a:effectLst/>
              <a:latin typeface="Calibri"/>
              <a:ea typeface="Calibri"/>
              <a:cs typeface="Mangal"/>
            </a:endParaRPr>
          </a:p>
        </p:txBody>
      </p:sp>
      <p:sp>
        <p:nvSpPr>
          <p:cNvPr id="243" name="Cloud Callout 242"/>
          <p:cNvSpPr/>
          <p:nvPr/>
        </p:nvSpPr>
        <p:spPr>
          <a:xfrm>
            <a:off x="7391400" y="4876800"/>
            <a:ext cx="1066800" cy="723900"/>
          </a:xfrm>
          <a:prstGeom prst="cloudCallou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100">
                <a:solidFill>
                  <a:srgbClr val="548DD4"/>
                </a:solidFill>
                <a:effectLst/>
                <a:ea typeface="Calibri"/>
                <a:cs typeface="Mangal"/>
              </a:rPr>
              <a:t>Cloud server</a:t>
            </a:r>
            <a:endParaRPr lang="en-US" sz="1100">
              <a:effectLst/>
              <a:ea typeface="Calibri"/>
              <a:cs typeface="Mangal"/>
            </a:endParaRPr>
          </a:p>
        </p:txBody>
      </p:sp>
      <p:cxnSp>
        <p:nvCxnSpPr>
          <p:cNvPr id="244" name="Straight Arrow Connector 243"/>
          <p:cNvCxnSpPr/>
          <p:nvPr/>
        </p:nvCxnSpPr>
        <p:spPr>
          <a:xfrm>
            <a:off x="7924800" y="3429000"/>
            <a:ext cx="0" cy="6286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45" name="Straight Arrow Connector 244"/>
          <p:cNvCxnSpPr>
            <a:endCxn id="243" idx="3"/>
          </p:cNvCxnSpPr>
          <p:nvPr/>
        </p:nvCxnSpPr>
        <p:spPr>
          <a:xfrm>
            <a:off x="7924800" y="4572000"/>
            <a:ext cx="0" cy="34619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47" name="Text Box 2"/>
          <p:cNvSpPr txBox="1">
            <a:spLocks noChangeArrowheads="1"/>
          </p:cNvSpPr>
          <p:nvPr/>
        </p:nvSpPr>
        <p:spPr bwMode="auto">
          <a:xfrm>
            <a:off x="6019800" y="5029200"/>
            <a:ext cx="742950" cy="4953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200" b="1">
                <a:solidFill>
                  <a:srgbClr val="548DD4"/>
                </a:solidFill>
                <a:effectLst/>
                <a:latin typeface="Calibri"/>
                <a:ea typeface="Calibri"/>
                <a:cs typeface="Mangal"/>
              </a:rPr>
              <a:t>Backup Server</a:t>
            </a:r>
            <a:endParaRPr lang="en-US" sz="1100">
              <a:effectLst/>
              <a:latin typeface="Calibri"/>
              <a:ea typeface="Calibri"/>
              <a:cs typeface="Mangal"/>
            </a:endParaRPr>
          </a:p>
        </p:txBody>
      </p:sp>
      <p:cxnSp>
        <p:nvCxnSpPr>
          <p:cNvPr id="248" name="Straight Arrow Connector 247"/>
          <p:cNvCxnSpPr/>
          <p:nvPr/>
        </p:nvCxnSpPr>
        <p:spPr>
          <a:xfrm>
            <a:off x="6781800" y="5257800"/>
            <a:ext cx="619125"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249" name="Text Box 2"/>
          <p:cNvSpPr txBox="1">
            <a:spLocks noChangeArrowheads="1"/>
          </p:cNvSpPr>
          <p:nvPr/>
        </p:nvSpPr>
        <p:spPr bwMode="auto">
          <a:xfrm>
            <a:off x="5867400" y="4038600"/>
            <a:ext cx="742950" cy="4953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200" b="1" dirty="0" smtClean="0">
                <a:solidFill>
                  <a:srgbClr val="548DD4"/>
                </a:solidFill>
                <a:effectLst/>
                <a:latin typeface="Calibri"/>
                <a:ea typeface="Calibri"/>
                <a:cs typeface="Mangal"/>
              </a:rPr>
              <a:t>Other Data</a:t>
            </a:r>
            <a:endParaRPr lang="en-US" sz="1100" dirty="0">
              <a:effectLst/>
              <a:latin typeface="Calibri"/>
              <a:ea typeface="Calibri"/>
              <a:cs typeface="Mangal"/>
            </a:endParaRPr>
          </a:p>
        </p:txBody>
      </p:sp>
      <p:cxnSp>
        <p:nvCxnSpPr>
          <p:cNvPr id="250" name="Straight Arrow Connector 249"/>
          <p:cNvCxnSpPr>
            <a:stCxn id="249" idx="3"/>
            <a:endCxn id="242" idx="1"/>
          </p:cNvCxnSpPr>
          <p:nvPr/>
        </p:nvCxnSpPr>
        <p:spPr>
          <a:xfrm>
            <a:off x="6610350" y="4286250"/>
            <a:ext cx="628650" cy="142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54" name="Subtitle 2"/>
          <p:cNvSpPr txBox="1">
            <a:spLocks/>
          </p:cNvSpPr>
          <p:nvPr/>
        </p:nvSpPr>
        <p:spPr>
          <a:xfrm>
            <a:off x="1219200" y="5791200"/>
            <a:ext cx="6400800" cy="787400"/>
          </a:xfrm>
          <a:prstGeom prst="rect">
            <a:avLst/>
          </a:prstGeom>
        </p:spPr>
        <p:txBody>
          <a:bodyPr vert="horz" lIns="91440" tIns="45720" rIns="91440" bIns="45720" rtlCol="0">
            <a:normAutofit/>
          </a:bodyPr>
          <a:lstStyle/>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Data flow using INSAT</a:t>
            </a:r>
            <a:endParaRPr kumimoji="0" lang="en-IN"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825243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1175289" y="2108761"/>
            <a:ext cx="1954098" cy="886648"/>
            <a:chOff x="1523" y="2880"/>
            <a:chExt cx="1894" cy="1050"/>
          </a:xfrm>
        </p:grpSpPr>
        <p:graphicFrame>
          <p:nvGraphicFramePr>
            <p:cNvPr id="224" name="Object 4"/>
            <p:cNvGraphicFramePr>
              <a:graphicFrameLocks noChangeAspect="1"/>
            </p:cNvGraphicFramePr>
            <p:nvPr/>
          </p:nvGraphicFramePr>
          <p:xfrm>
            <a:off x="1907" y="2880"/>
            <a:ext cx="768" cy="574"/>
          </p:xfrm>
          <a:graphic>
            <a:graphicData uri="http://schemas.openxmlformats.org/presentationml/2006/ole">
              <mc:AlternateContent xmlns:mc="http://schemas.openxmlformats.org/markup-compatibility/2006">
                <mc:Choice xmlns:v="urn:schemas-microsoft-com:vml" Requires="v">
                  <p:oleObj spid="_x0000_s15440" name="Clip" r:id="rId3" imgW="2723810" imgH="2038095" progId="">
                    <p:embed/>
                  </p:oleObj>
                </mc:Choice>
                <mc:Fallback>
                  <p:oleObj name="Clip" r:id="rId3" imgW="2723810" imgH="203809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 y="2880"/>
                          <a:ext cx="768" cy="5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5" name="Text Box 5"/>
            <p:cNvSpPr txBox="1">
              <a:spLocks noChangeArrowheads="1"/>
            </p:cNvSpPr>
            <p:nvPr/>
          </p:nvSpPr>
          <p:spPr bwMode="auto">
            <a:xfrm>
              <a:off x="1523" y="3456"/>
              <a:ext cx="1894" cy="474"/>
            </a:xfrm>
            <a:prstGeom prst="rect">
              <a:avLst/>
            </a:prstGeom>
            <a:noFill/>
            <a:ln w="9525">
              <a:noFill/>
              <a:miter lim="800000"/>
              <a:headEnd/>
              <a:tailEnd/>
            </a:ln>
          </p:spPr>
          <p:txBody>
            <a:bodyPr wrap="none">
              <a:spAutoFit/>
            </a:bodyPr>
            <a:lstStyle/>
            <a:p>
              <a:r>
                <a:rPr lang="en-US" sz="1000" dirty="0"/>
                <a:t>Data Collection Platform (DCP)</a:t>
              </a:r>
            </a:p>
            <a:p>
              <a:endParaRPr lang="en-US" sz="1000" dirty="0"/>
            </a:p>
          </p:txBody>
        </p:sp>
      </p:grpSp>
      <p:sp>
        <p:nvSpPr>
          <p:cNvPr id="170" name="Freeform 63"/>
          <p:cNvSpPr>
            <a:spLocks/>
          </p:cNvSpPr>
          <p:nvPr/>
        </p:nvSpPr>
        <p:spPr bwMode="auto">
          <a:xfrm rot="3884001">
            <a:off x="2150268" y="696054"/>
            <a:ext cx="392283" cy="1575449"/>
          </a:xfrm>
          <a:custGeom>
            <a:avLst/>
            <a:gdLst>
              <a:gd name="T0" fmla="*/ 0 w 384"/>
              <a:gd name="T1" fmla="*/ 218 h 1680"/>
              <a:gd name="T2" fmla="*/ 0 w 384"/>
              <a:gd name="T3" fmla="*/ 100 h 1680"/>
              <a:gd name="T4" fmla="*/ 0 w 384"/>
              <a:gd name="T5" fmla="*/ 106 h 1680"/>
              <a:gd name="T6" fmla="*/ 0 w 384"/>
              <a:gd name="T7" fmla="*/ 0 h 1680"/>
              <a:gd name="T8" fmla="*/ 0 w 384"/>
              <a:gd name="T9" fmla="*/ 124 h 1680"/>
              <a:gd name="T10" fmla="*/ 0 w 384"/>
              <a:gd name="T11" fmla="*/ 118 h 1680"/>
              <a:gd name="T12" fmla="*/ 0 w 384"/>
              <a:gd name="T13" fmla="*/ 218 h 1680"/>
              <a:gd name="T14" fmla="*/ 0 60000 65536"/>
              <a:gd name="T15" fmla="*/ 0 60000 65536"/>
              <a:gd name="T16" fmla="*/ 0 60000 65536"/>
              <a:gd name="T17" fmla="*/ 0 60000 65536"/>
              <a:gd name="T18" fmla="*/ 0 60000 65536"/>
              <a:gd name="T19" fmla="*/ 0 60000 65536"/>
              <a:gd name="T20" fmla="*/ 0 60000 65536"/>
              <a:gd name="T21" fmla="*/ 0 w 384"/>
              <a:gd name="T22" fmla="*/ 0 h 1680"/>
              <a:gd name="T23" fmla="*/ 384 w 384"/>
              <a:gd name="T24" fmla="*/ 1680 h 16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4" h="1680">
                <a:moveTo>
                  <a:pt x="96" y="1680"/>
                </a:moveTo>
                <a:lnTo>
                  <a:pt x="0" y="768"/>
                </a:lnTo>
                <a:lnTo>
                  <a:pt x="240" y="816"/>
                </a:lnTo>
                <a:lnTo>
                  <a:pt x="144" y="0"/>
                </a:lnTo>
                <a:lnTo>
                  <a:pt x="384" y="960"/>
                </a:lnTo>
                <a:lnTo>
                  <a:pt x="144" y="912"/>
                </a:lnTo>
                <a:lnTo>
                  <a:pt x="96" y="1680"/>
                </a:lnTo>
                <a:close/>
              </a:path>
            </a:pathLst>
          </a:custGeom>
          <a:solidFill>
            <a:schemeClr val="tx1"/>
          </a:solidFill>
          <a:ln w="9525">
            <a:solidFill>
              <a:schemeClr val="tx1"/>
            </a:solidFill>
            <a:round/>
            <a:headEnd/>
            <a:tailEnd/>
          </a:ln>
        </p:spPr>
        <p:txBody>
          <a:bodyPr wrap="none" anchor="ctr"/>
          <a:lstStyle/>
          <a:p>
            <a:endParaRPr lang="en-US"/>
          </a:p>
        </p:txBody>
      </p:sp>
      <p:grpSp>
        <p:nvGrpSpPr>
          <p:cNvPr id="236" name="Group 81"/>
          <p:cNvGrpSpPr>
            <a:grpSpLocks/>
          </p:cNvGrpSpPr>
          <p:nvPr/>
        </p:nvGrpSpPr>
        <p:grpSpPr bwMode="auto">
          <a:xfrm>
            <a:off x="152400" y="2108760"/>
            <a:ext cx="1454331" cy="723673"/>
            <a:chOff x="672" y="3024"/>
            <a:chExt cx="1409" cy="857"/>
          </a:xfrm>
        </p:grpSpPr>
        <p:sp>
          <p:nvSpPr>
            <p:cNvPr id="150" name="Line 82"/>
            <p:cNvSpPr>
              <a:spLocks noChangeShapeType="1"/>
            </p:cNvSpPr>
            <p:nvPr/>
          </p:nvSpPr>
          <p:spPr bwMode="auto">
            <a:xfrm>
              <a:off x="1695" y="3172"/>
              <a:ext cx="386" cy="0"/>
            </a:xfrm>
            <a:prstGeom prst="line">
              <a:avLst/>
            </a:prstGeom>
            <a:noFill/>
            <a:ln w="12700">
              <a:solidFill>
                <a:schemeClr val="tx1"/>
              </a:solidFill>
              <a:round/>
              <a:headEnd type="diamond" w="med" len="med"/>
              <a:tailEnd type="stealth" w="med" len="med"/>
            </a:ln>
          </p:spPr>
          <p:txBody>
            <a:bodyPr/>
            <a:lstStyle/>
            <a:p>
              <a:endParaRPr lang="en-US"/>
            </a:p>
          </p:txBody>
        </p:sp>
        <p:sp>
          <p:nvSpPr>
            <p:cNvPr id="151" name="Line 83"/>
            <p:cNvSpPr>
              <a:spLocks noChangeShapeType="1"/>
            </p:cNvSpPr>
            <p:nvPr/>
          </p:nvSpPr>
          <p:spPr bwMode="auto">
            <a:xfrm>
              <a:off x="1695" y="3311"/>
              <a:ext cx="386" cy="0"/>
            </a:xfrm>
            <a:prstGeom prst="line">
              <a:avLst/>
            </a:prstGeom>
            <a:noFill/>
            <a:ln w="12700">
              <a:solidFill>
                <a:schemeClr val="tx1"/>
              </a:solidFill>
              <a:round/>
              <a:headEnd type="diamond" w="med" len="med"/>
              <a:tailEnd type="stealth" w="med" len="med"/>
            </a:ln>
          </p:spPr>
          <p:txBody>
            <a:bodyPr/>
            <a:lstStyle/>
            <a:p>
              <a:endParaRPr lang="en-US"/>
            </a:p>
          </p:txBody>
        </p:sp>
        <p:sp>
          <p:nvSpPr>
            <p:cNvPr id="152" name="Line 84"/>
            <p:cNvSpPr>
              <a:spLocks noChangeShapeType="1"/>
            </p:cNvSpPr>
            <p:nvPr/>
          </p:nvSpPr>
          <p:spPr bwMode="auto">
            <a:xfrm>
              <a:off x="1695" y="3450"/>
              <a:ext cx="386" cy="0"/>
            </a:xfrm>
            <a:prstGeom prst="line">
              <a:avLst/>
            </a:prstGeom>
            <a:noFill/>
            <a:ln w="12700">
              <a:solidFill>
                <a:schemeClr val="tx1"/>
              </a:solidFill>
              <a:round/>
              <a:headEnd type="diamond" w="med" len="med"/>
              <a:tailEnd type="stealth" w="med" len="med"/>
            </a:ln>
          </p:spPr>
          <p:txBody>
            <a:bodyPr/>
            <a:lstStyle/>
            <a:p>
              <a:endParaRPr lang="en-US"/>
            </a:p>
          </p:txBody>
        </p:sp>
        <p:pic>
          <p:nvPicPr>
            <p:cNvPr id="153" name="Picture 8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 y="3024"/>
              <a:ext cx="1016" cy="616"/>
            </a:xfrm>
            <a:prstGeom prst="rect">
              <a:avLst/>
            </a:prstGeom>
            <a:noFill/>
            <a:ln w="9525">
              <a:noFill/>
              <a:miter lim="800000"/>
              <a:headEnd/>
              <a:tailEnd/>
            </a:ln>
          </p:spPr>
        </p:pic>
        <p:sp>
          <p:nvSpPr>
            <p:cNvPr id="154" name="Rectangle 86"/>
            <p:cNvSpPr>
              <a:spLocks noChangeArrowheads="1"/>
            </p:cNvSpPr>
            <p:nvPr/>
          </p:nvSpPr>
          <p:spPr bwMode="auto">
            <a:xfrm>
              <a:off x="890" y="3607"/>
              <a:ext cx="598" cy="274"/>
            </a:xfrm>
            <a:prstGeom prst="rect">
              <a:avLst/>
            </a:prstGeom>
            <a:noFill/>
            <a:ln w="9525">
              <a:noFill/>
              <a:miter lim="800000"/>
              <a:headEnd/>
              <a:tailEnd/>
            </a:ln>
          </p:spPr>
          <p:txBody>
            <a:bodyPr lIns="92075" tIns="46038" rIns="92075" bIns="46038">
              <a:spAutoFit/>
            </a:bodyPr>
            <a:lstStyle/>
            <a:p>
              <a:pPr algn="ctr"/>
              <a:r>
                <a:rPr lang="en-US" sz="900" dirty="0"/>
                <a:t>Sensors</a:t>
              </a:r>
            </a:p>
          </p:txBody>
        </p:sp>
      </p:grpSp>
      <p:pic>
        <p:nvPicPr>
          <p:cNvPr id="233" name="Picture 21" descr="C:\Users\Anish\Desktop\Selected fotos\VSAT\SAM_133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1828800"/>
            <a:ext cx="762000" cy="599034"/>
          </a:xfrm>
          <a:prstGeom prst="rect">
            <a:avLst/>
          </a:prstGeom>
          <a:noFill/>
          <a:extLst>
            <a:ext uri="{909E8E84-426E-40DD-AFC4-6F175D3DCCD1}">
              <a14:hiddenFill xmlns:a14="http://schemas.microsoft.com/office/drawing/2010/main">
                <a:solidFill>
                  <a:srgbClr val="FFFFFF"/>
                </a:solidFill>
              </a14:hiddenFill>
            </a:ext>
          </a:extLst>
        </p:spPr>
      </p:pic>
      <p:sp>
        <p:nvSpPr>
          <p:cNvPr id="234" name="Freeform 7"/>
          <p:cNvSpPr>
            <a:spLocks/>
          </p:cNvSpPr>
          <p:nvPr/>
        </p:nvSpPr>
        <p:spPr bwMode="auto">
          <a:xfrm rot="18111828">
            <a:off x="4813567" y="411810"/>
            <a:ext cx="299096" cy="2284319"/>
          </a:xfrm>
          <a:custGeom>
            <a:avLst/>
            <a:gdLst>
              <a:gd name="T0" fmla="*/ 3 w 384"/>
              <a:gd name="T1" fmla="*/ 1680 h 1680"/>
              <a:gd name="T2" fmla="*/ 0 w 384"/>
              <a:gd name="T3" fmla="*/ 768 h 1680"/>
              <a:gd name="T4" fmla="*/ 7 w 384"/>
              <a:gd name="T5" fmla="*/ 816 h 1680"/>
              <a:gd name="T6" fmla="*/ 5 w 384"/>
              <a:gd name="T7" fmla="*/ 0 h 1680"/>
              <a:gd name="T8" fmla="*/ 12 w 384"/>
              <a:gd name="T9" fmla="*/ 960 h 1680"/>
              <a:gd name="T10" fmla="*/ 5 w 384"/>
              <a:gd name="T11" fmla="*/ 912 h 1680"/>
              <a:gd name="T12" fmla="*/ 3 w 384"/>
              <a:gd name="T13" fmla="*/ 1680 h 1680"/>
              <a:gd name="T14" fmla="*/ 0 60000 65536"/>
              <a:gd name="T15" fmla="*/ 0 60000 65536"/>
              <a:gd name="T16" fmla="*/ 0 60000 65536"/>
              <a:gd name="T17" fmla="*/ 0 60000 65536"/>
              <a:gd name="T18" fmla="*/ 0 60000 65536"/>
              <a:gd name="T19" fmla="*/ 0 60000 65536"/>
              <a:gd name="T20" fmla="*/ 0 60000 65536"/>
              <a:gd name="T21" fmla="*/ 0 w 384"/>
              <a:gd name="T22" fmla="*/ 0 h 1680"/>
              <a:gd name="T23" fmla="*/ 384 w 384"/>
              <a:gd name="T24" fmla="*/ 1680 h 16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4" h="1680">
                <a:moveTo>
                  <a:pt x="96" y="1680"/>
                </a:moveTo>
                <a:lnTo>
                  <a:pt x="0" y="768"/>
                </a:lnTo>
                <a:lnTo>
                  <a:pt x="240" y="816"/>
                </a:lnTo>
                <a:lnTo>
                  <a:pt x="144" y="0"/>
                </a:lnTo>
                <a:lnTo>
                  <a:pt x="384" y="960"/>
                </a:lnTo>
                <a:lnTo>
                  <a:pt x="144" y="912"/>
                </a:lnTo>
                <a:lnTo>
                  <a:pt x="96" y="1680"/>
                </a:lnTo>
                <a:close/>
              </a:path>
            </a:pathLst>
          </a:custGeom>
          <a:solidFill>
            <a:schemeClr val="tx1"/>
          </a:solidFill>
          <a:ln w="9525">
            <a:solidFill>
              <a:schemeClr val="tx1"/>
            </a:solidFill>
            <a:round/>
            <a:headEnd/>
            <a:tailEnd/>
          </a:ln>
        </p:spPr>
        <p:txBody>
          <a:bodyPr wrap="none" anchor="ctr"/>
          <a:lstStyle/>
          <a:p>
            <a:endParaRPr lang="en-US"/>
          </a:p>
        </p:txBody>
      </p:sp>
      <p:sp>
        <p:nvSpPr>
          <p:cNvPr id="235" name="Text Box 8"/>
          <p:cNvSpPr txBox="1">
            <a:spLocks noChangeArrowheads="1"/>
          </p:cNvSpPr>
          <p:nvPr/>
        </p:nvSpPr>
        <p:spPr bwMode="auto">
          <a:xfrm rot="2121791">
            <a:off x="4538582" y="973724"/>
            <a:ext cx="1456890" cy="507831"/>
          </a:xfrm>
          <a:prstGeom prst="rect">
            <a:avLst/>
          </a:prstGeom>
          <a:noFill/>
          <a:ln w="9525">
            <a:noFill/>
            <a:miter lim="800000"/>
            <a:headEnd/>
            <a:tailEnd/>
          </a:ln>
        </p:spPr>
        <p:txBody>
          <a:bodyPr wrap="square">
            <a:spAutoFit/>
          </a:bodyPr>
          <a:lstStyle/>
          <a:p>
            <a:pPr algn="ctr"/>
            <a:r>
              <a:rPr lang="en-US" sz="900" dirty="0" smtClean="0"/>
              <a:t>Instantaneous Transmission to State Data Center</a:t>
            </a:r>
            <a:endParaRPr lang="en-US" sz="900" dirty="0"/>
          </a:p>
        </p:txBody>
      </p:sp>
      <p:pic>
        <p:nvPicPr>
          <p:cNvPr id="44037" name="Picture 5" descr="C:\Users\akbansal\Desktop\fotos of instruments\Maharashtra\SAM_129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200" y="1600200"/>
            <a:ext cx="1854200" cy="1390650"/>
          </a:xfrm>
          <a:prstGeom prst="rect">
            <a:avLst/>
          </a:prstGeom>
          <a:noFill/>
        </p:spPr>
      </p:pic>
      <p:cxnSp>
        <p:nvCxnSpPr>
          <p:cNvPr id="238" name="Straight Arrow Connector 237"/>
          <p:cNvCxnSpPr>
            <a:stCxn id="233" idx="3"/>
            <a:endCxn id="44037" idx="1"/>
          </p:cNvCxnSpPr>
          <p:nvPr/>
        </p:nvCxnSpPr>
        <p:spPr>
          <a:xfrm>
            <a:off x="6629400" y="2128317"/>
            <a:ext cx="304800" cy="16720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41" name="Text Box 5"/>
          <p:cNvSpPr txBox="1">
            <a:spLocks noChangeArrowheads="1"/>
          </p:cNvSpPr>
          <p:nvPr/>
        </p:nvSpPr>
        <p:spPr bwMode="auto">
          <a:xfrm>
            <a:off x="6858000" y="3048001"/>
            <a:ext cx="2031325" cy="646331"/>
          </a:xfrm>
          <a:prstGeom prst="rect">
            <a:avLst/>
          </a:prstGeom>
          <a:noFill/>
          <a:ln w="9525">
            <a:noFill/>
            <a:miter lim="800000"/>
            <a:headEnd/>
            <a:tailEnd/>
          </a:ln>
        </p:spPr>
        <p:txBody>
          <a:bodyPr wrap="square">
            <a:spAutoFit/>
          </a:bodyPr>
          <a:lstStyle/>
          <a:p>
            <a:r>
              <a:rPr lang="en-US" dirty="0" smtClean="0"/>
              <a:t>State Data Center</a:t>
            </a:r>
            <a:endParaRPr lang="en-US" dirty="0"/>
          </a:p>
          <a:p>
            <a:endParaRPr lang="en-US" dirty="0"/>
          </a:p>
        </p:txBody>
      </p:sp>
      <p:sp>
        <p:nvSpPr>
          <p:cNvPr id="242" name="Text Box 2"/>
          <p:cNvSpPr txBox="1">
            <a:spLocks noChangeArrowheads="1"/>
          </p:cNvSpPr>
          <p:nvPr/>
        </p:nvSpPr>
        <p:spPr bwMode="auto">
          <a:xfrm>
            <a:off x="7239000" y="4038600"/>
            <a:ext cx="1304925" cy="5238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200" b="1" dirty="0">
                <a:solidFill>
                  <a:srgbClr val="548DD4"/>
                </a:solidFill>
                <a:effectLst/>
                <a:latin typeface="Calibri"/>
                <a:ea typeface="Calibri"/>
                <a:cs typeface="Mangal"/>
              </a:rPr>
              <a:t>Server with </a:t>
            </a:r>
            <a:r>
              <a:rPr lang="en-US" sz="1200" b="1" dirty="0" err="1">
                <a:solidFill>
                  <a:srgbClr val="548DD4"/>
                </a:solidFill>
                <a:effectLst/>
                <a:latin typeface="Calibri"/>
                <a:ea typeface="Calibri"/>
                <a:cs typeface="Mangal"/>
              </a:rPr>
              <a:t>eSWIS</a:t>
            </a:r>
            <a:r>
              <a:rPr lang="en-US" sz="1200" b="1" dirty="0">
                <a:solidFill>
                  <a:srgbClr val="548DD4"/>
                </a:solidFill>
                <a:effectLst/>
                <a:latin typeface="Calibri"/>
                <a:ea typeface="Calibri"/>
                <a:cs typeface="Mangal"/>
              </a:rPr>
              <a:t> software</a:t>
            </a:r>
            <a:endParaRPr lang="en-US" sz="1100" dirty="0">
              <a:effectLst/>
              <a:latin typeface="Calibri"/>
              <a:ea typeface="Calibri"/>
              <a:cs typeface="Mangal"/>
            </a:endParaRPr>
          </a:p>
        </p:txBody>
      </p:sp>
      <p:sp>
        <p:nvSpPr>
          <p:cNvPr id="243" name="Cloud Callout 242"/>
          <p:cNvSpPr/>
          <p:nvPr/>
        </p:nvSpPr>
        <p:spPr>
          <a:xfrm>
            <a:off x="7391400" y="4876800"/>
            <a:ext cx="1066800" cy="723900"/>
          </a:xfrm>
          <a:prstGeom prst="cloudCallou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100">
                <a:solidFill>
                  <a:srgbClr val="548DD4"/>
                </a:solidFill>
                <a:effectLst/>
                <a:ea typeface="Calibri"/>
                <a:cs typeface="Mangal"/>
              </a:rPr>
              <a:t>Cloud server</a:t>
            </a:r>
            <a:endParaRPr lang="en-US" sz="1100">
              <a:effectLst/>
              <a:ea typeface="Calibri"/>
              <a:cs typeface="Mangal"/>
            </a:endParaRPr>
          </a:p>
        </p:txBody>
      </p:sp>
      <p:cxnSp>
        <p:nvCxnSpPr>
          <p:cNvPr id="244" name="Straight Arrow Connector 243"/>
          <p:cNvCxnSpPr/>
          <p:nvPr/>
        </p:nvCxnSpPr>
        <p:spPr>
          <a:xfrm>
            <a:off x="7924800" y="3429000"/>
            <a:ext cx="0" cy="6286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45" name="Straight Arrow Connector 244"/>
          <p:cNvCxnSpPr>
            <a:endCxn id="243" idx="3"/>
          </p:cNvCxnSpPr>
          <p:nvPr/>
        </p:nvCxnSpPr>
        <p:spPr>
          <a:xfrm>
            <a:off x="7924800" y="4572000"/>
            <a:ext cx="0" cy="34619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47" name="Text Box 2"/>
          <p:cNvSpPr txBox="1">
            <a:spLocks noChangeArrowheads="1"/>
          </p:cNvSpPr>
          <p:nvPr/>
        </p:nvSpPr>
        <p:spPr bwMode="auto">
          <a:xfrm>
            <a:off x="6019800" y="5029200"/>
            <a:ext cx="742950" cy="4953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200" b="1">
                <a:solidFill>
                  <a:srgbClr val="548DD4"/>
                </a:solidFill>
                <a:effectLst/>
                <a:latin typeface="Calibri"/>
                <a:ea typeface="Calibri"/>
                <a:cs typeface="Mangal"/>
              </a:rPr>
              <a:t>Backup Server</a:t>
            </a:r>
            <a:endParaRPr lang="en-US" sz="1100">
              <a:effectLst/>
              <a:latin typeface="Calibri"/>
              <a:ea typeface="Calibri"/>
              <a:cs typeface="Mangal"/>
            </a:endParaRPr>
          </a:p>
        </p:txBody>
      </p:sp>
      <p:cxnSp>
        <p:nvCxnSpPr>
          <p:cNvPr id="248" name="Straight Arrow Connector 247"/>
          <p:cNvCxnSpPr/>
          <p:nvPr/>
        </p:nvCxnSpPr>
        <p:spPr>
          <a:xfrm>
            <a:off x="6781800" y="5257800"/>
            <a:ext cx="619125"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249" name="Text Box 2"/>
          <p:cNvSpPr txBox="1">
            <a:spLocks noChangeArrowheads="1"/>
          </p:cNvSpPr>
          <p:nvPr/>
        </p:nvSpPr>
        <p:spPr bwMode="auto">
          <a:xfrm>
            <a:off x="5867400" y="4038600"/>
            <a:ext cx="742950" cy="4953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200" b="1" dirty="0" smtClean="0">
                <a:solidFill>
                  <a:srgbClr val="548DD4"/>
                </a:solidFill>
                <a:effectLst/>
                <a:latin typeface="Calibri"/>
                <a:ea typeface="Calibri"/>
                <a:cs typeface="Mangal"/>
              </a:rPr>
              <a:t>Other Data</a:t>
            </a:r>
            <a:endParaRPr lang="en-US" sz="1100" dirty="0">
              <a:effectLst/>
              <a:latin typeface="Calibri"/>
              <a:ea typeface="Calibri"/>
              <a:cs typeface="Mangal"/>
            </a:endParaRPr>
          </a:p>
        </p:txBody>
      </p:sp>
      <p:cxnSp>
        <p:nvCxnSpPr>
          <p:cNvPr id="250" name="Straight Arrow Connector 249"/>
          <p:cNvCxnSpPr>
            <a:stCxn id="249" idx="3"/>
            <a:endCxn id="242" idx="1"/>
          </p:cNvCxnSpPr>
          <p:nvPr/>
        </p:nvCxnSpPr>
        <p:spPr>
          <a:xfrm>
            <a:off x="6610350" y="4286250"/>
            <a:ext cx="628650" cy="142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54" name="Subtitle 2"/>
          <p:cNvSpPr txBox="1">
            <a:spLocks/>
          </p:cNvSpPr>
          <p:nvPr/>
        </p:nvSpPr>
        <p:spPr>
          <a:xfrm>
            <a:off x="1219200" y="5791200"/>
            <a:ext cx="6400800" cy="787400"/>
          </a:xfrm>
          <a:prstGeom prst="rect">
            <a:avLst/>
          </a:prstGeom>
        </p:spPr>
        <p:txBody>
          <a:bodyPr vert="horz" lIns="91440" tIns="45720" rIns="91440" bIns="45720" rtlCol="0">
            <a:normAutofit/>
          </a:bodyPr>
          <a:lstStyle/>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Data flow using VSAT</a:t>
            </a:r>
            <a:endParaRPr kumimoji="0" lang="en-IN" sz="2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46085" name="Object 5"/>
          <p:cNvGraphicFramePr>
            <a:graphicFrameLocks noChangeAspect="1"/>
          </p:cNvGraphicFramePr>
          <p:nvPr/>
        </p:nvGraphicFramePr>
        <p:xfrm>
          <a:off x="2971800" y="533400"/>
          <a:ext cx="990600" cy="914400"/>
        </p:xfrm>
        <a:graphic>
          <a:graphicData uri="http://schemas.openxmlformats.org/presentationml/2006/ole">
            <mc:AlternateContent xmlns:mc="http://schemas.openxmlformats.org/markup-compatibility/2006">
              <mc:Choice xmlns:v="urn:schemas-microsoft-com:vml" Requires="v">
                <p:oleObj spid="_x0000_s15441" name="Photo Editor Photo" r:id="rId8" imgW="990738" imgH="923810" progId="">
                  <p:embed/>
                </p:oleObj>
              </mc:Choice>
              <mc:Fallback>
                <p:oleObj name="Photo Editor Photo" r:id="rId8" imgW="990738" imgH="92381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533400"/>
                        <a:ext cx="990600" cy="914400"/>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10199"/>
                              </a:outerShdw>
                            </a:effectLst>
                          </a14:hiddenEffects>
                        </a:ext>
                      </a:extLst>
                    </p:spPr>
                  </p:pic>
                </p:oleObj>
              </mc:Fallback>
            </mc:AlternateContent>
          </a:graphicData>
        </a:graphic>
      </p:graphicFrame>
    </p:spTree>
    <p:extLst>
      <p:ext uri="{BB962C8B-B14F-4D97-AF65-F5344CB8AC3E}">
        <p14:creationId xmlns:p14="http://schemas.microsoft.com/office/powerpoint/2010/main" val="2337275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1175289" y="2108761"/>
            <a:ext cx="1954098" cy="886648"/>
            <a:chOff x="1523" y="2880"/>
            <a:chExt cx="1894" cy="1050"/>
          </a:xfrm>
        </p:grpSpPr>
        <p:graphicFrame>
          <p:nvGraphicFramePr>
            <p:cNvPr id="224" name="Object 4"/>
            <p:cNvGraphicFramePr>
              <a:graphicFrameLocks noChangeAspect="1"/>
            </p:cNvGraphicFramePr>
            <p:nvPr/>
          </p:nvGraphicFramePr>
          <p:xfrm>
            <a:off x="1907" y="2880"/>
            <a:ext cx="768" cy="574"/>
          </p:xfrm>
          <a:graphic>
            <a:graphicData uri="http://schemas.openxmlformats.org/presentationml/2006/ole">
              <mc:AlternateContent xmlns:mc="http://schemas.openxmlformats.org/markup-compatibility/2006">
                <mc:Choice xmlns:v="urn:schemas-microsoft-com:vml" Requires="v">
                  <p:oleObj spid="_x0000_s16425" name="Clip" r:id="rId3" imgW="2723810" imgH="2038095" progId="">
                    <p:embed/>
                  </p:oleObj>
                </mc:Choice>
                <mc:Fallback>
                  <p:oleObj name="Clip" r:id="rId3" imgW="2723810" imgH="203809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 y="2880"/>
                          <a:ext cx="768" cy="5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5" name="Text Box 5"/>
            <p:cNvSpPr txBox="1">
              <a:spLocks noChangeArrowheads="1"/>
            </p:cNvSpPr>
            <p:nvPr/>
          </p:nvSpPr>
          <p:spPr bwMode="auto">
            <a:xfrm>
              <a:off x="1523" y="3456"/>
              <a:ext cx="1894" cy="474"/>
            </a:xfrm>
            <a:prstGeom prst="rect">
              <a:avLst/>
            </a:prstGeom>
            <a:noFill/>
            <a:ln w="9525">
              <a:noFill/>
              <a:miter lim="800000"/>
              <a:headEnd/>
              <a:tailEnd/>
            </a:ln>
          </p:spPr>
          <p:txBody>
            <a:bodyPr wrap="none">
              <a:spAutoFit/>
            </a:bodyPr>
            <a:lstStyle/>
            <a:p>
              <a:r>
                <a:rPr lang="en-US" sz="1000" dirty="0"/>
                <a:t>Data Collection Platform (DCP)</a:t>
              </a:r>
            </a:p>
            <a:p>
              <a:endParaRPr lang="en-US" sz="1000" dirty="0"/>
            </a:p>
          </p:txBody>
        </p:sp>
      </p:grpSp>
      <p:grpSp>
        <p:nvGrpSpPr>
          <p:cNvPr id="236" name="Group 81"/>
          <p:cNvGrpSpPr>
            <a:grpSpLocks/>
          </p:cNvGrpSpPr>
          <p:nvPr/>
        </p:nvGrpSpPr>
        <p:grpSpPr bwMode="auto">
          <a:xfrm>
            <a:off x="152400" y="2108760"/>
            <a:ext cx="1454331" cy="723673"/>
            <a:chOff x="672" y="3024"/>
            <a:chExt cx="1409" cy="857"/>
          </a:xfrm>
        </p:grpSpPr>
        <p:sp>
          <p:nvSpPr>
            <p:cNvPr id="150" name="Line 82"/>
            <p:cNvSpPr>
              <a:spLocks noChangeShapeType="1"/>
            </p:cNvSpPr>
            <p:nvPr/>
          </p:nvSpPr>
          <p:spPr bwMode="auto">
            <a:xfrm>
              <a:off x="1695" y="3172"/>
              <a:ext cx="386" cy="0"/>
            </a:xfrm>
            <a:prstGeom prst="line">
              <a:avLst/>
            </a:prstGeom>
            <a:noFill/>
            <a:ln w="12700">
              <a:solidFill>
                <a:schemeClr val="tx1"/>
              </a:solidFill>
              <a:round/>
              <a:headEnd type="diamond" w="med" len="med"/>
              <a:tailEnd type="stealth" w="med" len="med"/>
            </a:ln>
          </p:spPr>
          <p:txBody>
            <a:bodyPr/>
            <a:lstStyle/>
            <a:p>
              <a:endParaRPr lang="en-US"/>
            </a:p>
          </p:txBody>
        </p:sp>
        <p:sp>
          <p:nvSpPr>
            <p:cNvPr id="151" name="Line 83"/>
            <p:cNvSpPr>
              <a:spLocks noChangeShapeType="1"/>
            </p:cNvSpPr>
            <p:nvPr/>
          </p:nvSpPr>
          <p:spPr bwMode="auto">
            <a:xfrm>
              <a:off x="1695" y="3311"/>
              <a:ext cx="386" cy="0"/>
            </a:xfrm>
            <a:prstGeom prst="line">
              <a:avLst/>
            </a:prstGeom>
            <a:noFill/>
            <a:ln w="12700">
              <a:solidFill>
                <a:schemeClr val="tx1"/>
              </a:solidFill>
              <a:round/>
              <a:headEnd type="diamond" w="med" len="med"/>
              <a:tailEnd type="stealth" w="med" len="med"/>
            </a:ln>
          </p:spPr>
          <p:txBody>
            <a:bodyPr/>
            <a:lstStyle/>
            <a:p>
              <a:endParaRPr lang="en-US"/>
            </a:p>
          </p:txBody>
        </p:sp>
        <p:sp>
          <p:nvSpPr>
            <p:cNvPr id="152" name="Line 84"/>
            <p:cNvSpPr>
              <a:spLocks noChangeShapeType="1"/>
            </p:cNvSpPr>
            <p:nvPr/>
          </p:nvSpPr>
          <p:spPr bwMode="auto">
            <a:xfrm>
              <a:off x="1695" y="3450"/>
              <a:ext cx="386" cy="0"/>
            </a:xfrm>
            <a:prstGeom prst="line">
              <a:avLst/>
            </a:prstGeom>
            <a:noFill/>
            <a:ln w="12700">
              <a:solidFill>
                <a:schemeClr val="tx1"/>
              </a:solidFill>
              <a:round/>
              <a:headEnd type="diamond" w="med" len="med"/>
              <a:tailEnd type="stealth" w="med" len="med"/>
            </a:ln>
          </p:spPr>
          <p:txBody>
            <a:bodyPr/>
            <a:lstStyle/>
            <a:p>
              <a:endParaRPr lang="en-US"/>
            </a:p>
          </p:txBody>
        </p:sp>
        <p:pic>
          <p:nvPicPr>
            <p:cNvPr id="153" name="Picture 8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 y="3024"/>
              <a:ext cx="1016" cy="616"/>
            </a:xfrm>
            <a:prstGeom prst="rect">
              <a:avLst/>
            </a:prstGeom>
            <a:noFill/>
            <a:ln w="9525">
              <a:noFill/>
              <a:miter lim="800000"/>
              <a:headEnd/>
              <a:tailEnd/>
            </a:ln>
          </p:spPr>
        </p:pic>
        <p:sp>
          <p:nvSpPr>
            <p:cNvPr id="154" name="Rectangle 86"/>
            <p:cNvSpPr>
              <a:spLocks noChangeArrowheads="1"/>
            </p:cNvSpPr>
            <p:nvPr/>
          </p:nvSpPr>
          <p:spPr bwMode="auto">
            <a:xfrm>
              <a:off x="890" y="3607"/>
              <a:ext cx="598" cy="274"/>
            </a:xfrm>
            <a:prstGeom prst="rect">
              <a:avLst/>
            </a:prstGeom>
            <a:noFill/>
            <a:ln w="9525">
              <a:noFill/>
              <a:miter lim="800000"/>
              <a:headEnd/>
              <a:tailEnd/>
            </a:ln>
          </p:spPr>
          <p:txBody>
            <a:bodyPr lIns="92075" tIns="46038" rIns="92075" bIns="46038">
              <a:spAutoFit/>
            </a:bodyPr>
            <a:lstStyle/>
            <a:p>
              <a:pPr algn="ctr"/>
              <a:r>
                <a:rPr lang="en-US" sz="900" dirty="0"/>
                <a:t>Sensors</a:t>
              </a:r>
            </a:p>
          </p:txBody>
        </p:sp>
      </p:grpSp>
      <p:sp>
        <p:nvSpPr>
          <p:cNvPr id="234" name="Freeform 7"/>
          <p:cNvSpPr>
            <a:spLocks/>
          </p:cNvSpPr>
          <p:nvPr/>
        </p:nvSpPr>
        <p:spPr bwMode="auto">
          <a:xfrm rot="13745020">
            <a:off x="2942707" y="873259"/>
            <a:ext cx="239161" cy="1645614"/>
          </a:xfrm>
          <a:custGeom>
            <a:avLst/>
            <a:gdLst>
              <a:gd name="T0" fmla="*/ 3 w 384"/>
              <a:gd name="T1" fmla="*/ 1680 h 1680"/>
              <a:gd name="T2" fmla="*/ 0 w 384"/>
              <a:gd name="T3" fmla="*/ 768 h 1680"/>
              <a:gd name="T4" fmla="*/ 7 w 384"/>
              <a:gd name="T5" fmla="*/ 816 h 1680"/>
              <a:gd name="T6" fmla="*/ 5 w 384"/>
              <a:gd name="T7" fmla="*/ 0 h 1680"/>
              <a:gd name="T8" fmla="*/ 12 w 384"/>
              <a:gd name="T9" fmla="*/ 960 h 1680"/>
              <a:gd name="T10" fmla="*/ 5 w 384"/>
              <a:gd name="T11" fmla="*/ 912 h 1680"/>
              <a:gd name="T12" fmla="*/ 3 w 384"/>
              <a:gd name="T13" fmla="*/ 1680 h 1680"/>
              <a:gd name="T14" fmla="*/ 0 60000 65536"/>
              <a:gd name="T15" fmla="*/ 0 60000 65536"/>
              <a:gd name="T16" fmla="*/ 0 60000 65536"/>
              <a:gd name="T17" fmla="*/ 0 60000 65536"/>
              <a:gd name="T18" fmla="*/ 0 60000 65536"/>
              <a:gd name="T19" fmla="*/ 0 60000 65536"/>
              <a:gd name="T20" fmla="*/ 0 60000 65536"/>
              <a:gd name="T21" fmla="*/ 0 w 384"/>
              <a:gd name="T22" fmla="*/ 0 h 1680"/>
              <a:gd name="T23" fmla="*/ 384 w 384"/>
              <a:gd name="T24" fmla="*/ 1680 h 16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4" h="1680">
                <a:moveTo>
                  <a:pt x="96" y="1680"/>
                </a:moveTo>
                <a:lnTo>
                  <a:pt x="0" y="768"/>
                </a:lnTo>
                <a:lnTo>
                  <a:pt x="240" y="816"/>
                </a:lnTo>
                <a:lnTo>
                  <a:pt x="144" y="0"/>
                </a:lnTo>
                <a:lnTo>
                  <a:pt x="384" y="960"/>
                </a:lnTo>
                <a:lnTo>
                  <a:pt x="144" y="912"/>
                </a:lnTo>
                <a:lnTo>
                  <a:pt x="96" y="1680"/>
                </a:lnTo>
                <a:close/>
              </a:path>
            </a:pathLst>
          </a:custGeom>
          <a:solidFill>
            <a:schemeClr val="tx1"/>
          </a:solidFill>
          <a:ln w="9525">
            <a:solidFill>
              <a:schemeClr val="tx1"/>
            </a:solidFill>
            <a:round/>
            <a:headEnd/>
            <a:tailEnd/>
          </a:ln>
        </p:spPr>
        <p:txBody>
          <a:bodyPr wrap="none" anchor="ctr"/>
          <a:lstStyle/>
          <a:p>
            <a:endParaRPr lang="en-US"/>
          </a:p>
        </p:txBody>
      </p:sp>
      <p:sp>
        <p:nvSpPr>
          <p:cNvPr id="235" name="Text Box 8"/>
          <p:cNvSpPr txBox="1">
            <a:spLocks noChangeArrowheads="1"/>
          </p:cNvSpPr>
          <p:nvPr/>
        </p:nvSpPr>
        <p:spPr bwMode="auto">
          <a:xfrm rot="2603612">
            <a:off x="4547323" y="1193038"/>
            <a:ext cx="1456890" cy="507831"/>
          </a:xfrm>
          <a:prstGeom prst="rect">
            <a:avLst/>
          </a:prstGeom>
          <a:noFill/>
          <a:ln w="9525">
            <a:noFill/>
            <a:miter lim="800000"/>
            <a:headEnd/>
            <a:tailEnd/>
          </a:ln>
        </p:spPr>
        <p:txBody>
          <a:bodyPr wrap="square">
            <a:spAutoFit/>
          </a:bodyPr>
          <a:lstStyle/>
          <a:p>
            <a:pPr algn="ctr"/>
            <a:r>
              <a:rPr lang="en-US" sz="900" dirty="0" smtClean="0"/>
              <a:t>Instantaneous Transmission to State Data Center</a:t>
            </a:r>
            <a:endParaRPr lang="en-US" sz="900" dirty="0"/>
          </a:p>
        </p:txBody>
      </p:sp>
      <p:pic>
        <p:nvPicPr>
          <p:cNvPr id="44037" name="Picture 5" descr="C:\Users\akbansal\Desktop\fotos of instruments\Maharashtra\SAM_129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1600200"/>
            <a:ext cx="1854200" cy="1390650"/>
          </a:xfrm>
          <a:prstGeom prst="rect">
            <a:avLst/>
          </a:prstGeom>
          <a:noFill/>
        </p:spPr>
      </p:pic>
      <p:sp>
        <p:nvSpPr>
          <p:cNvPr id="241" name="Text Box 5"/>
          <p:cNvSpPr txBox="1">
            <a:spLocks noChangeArrowheads="1"/>
          </p:cNvSpPr>
          <p:nvPr/>
        </p:nvSpPr>
        <p:spPr bwMode="auto">
          <a:xfrm>
            <a:off x="5638800" y="2971801"/>
            <a:ext cx="2031325" cy="369332"/>
          </a:xfrm>
          <a:prstGeom prst="rect">
            <a:avLst/>
          </a:prstGeom>
          <a:noFill/>
          <a:ln w="9525">
            <a:noFill/>
            <a:miter lim="800000"/>
            <a:headEnd/>
            <a:tailEnd/>
          </a:ln>
        </p:spPr>
        <p:txBody>
          <a:bodyPr wrap="square">
            <a:spAutoFit/>
          </a:bodyPr>
          <a:lstStyle/>
          <a:p>
            <a:r>
              <a:rPr lang="en-US" dirty="0" smtClean="0"/>
              <a:t>State Data Center</a:t>
            </a:r>
            <a:endParaRPr lang="en-US" dirty="0"/>
          </a:p>
        </p:txBody>
      </p:sp>
      <p:sp>
        <p:nvSpPr>
          <p:cNvPr id="242" name="Text Box 2"/>
          <p:cNvSpPr txBox="1">
            <a:spLocks noChangeArrowheads="1"/>
          </p:cNvSpPr>
          <p:nvPr/>
        </p:nvSpPr>
        <p:spPr bwMode="auto">
          <a:xfrm>
            <a:off x="7239000" y="4038600"/>
            <a:ext cx="1304925" cy="5238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200" b="1" dirty="0">
                <a:solidFill>
                  <a:srgbClr val="548DD4"/>
                </a:solidFill>
                <a:effectLst/>
                <a:latin typeface="Calibri"/>
                <a:ea typeface="Calibri"/>
                <a:cs typeface="Mangal"/>
              </a:rPr>
              <a:t>Server with </a:t>
            </a:r>
            <a:r>
              <a:rPr lang="en-US" sz="1200" b="1" dirty="0" err="1">
                <a:solidFill>
                  <a:srgbClr val="548DD4"/>
                </a:solidFill>
                <a:effectLst/>
                <a:latin typeface="Calibri"/>
                <a:ea typeface="Calibri"/>
                <a:cs typeface="Mangal"/>
              </a:rPr>
              <a:t>eSWIS</a:t>
            </a:r>
            <a:r>
              <a:rPr lang="en-US" sz="1200" b="1" dirty="0">
                <a:solidFill>
                  <a:srgbClr val="548DD4"/>
                </a:solidFill>
                <a:effectLst/>
                <a:latin typeface="Calibri"/>
                <a:ea typeface="Calibri"/>
                <a:cs typeface="Mangal"/>
              </a:rPr>
              <a:t> software</a:t>
            </a:r>
            <a:endParaRPr lang="en-US" sz="1100" dirty="0">
              <a:effectLst/>
              <a:latin typeface="Calibri"/>
              <a:ea typeface="Calibri"/>
              <a:cs typeface="Mangal"/>
            </a:endParaRPr>
          </a:p>
        </p:txBody>
      </p:sp>
      <p:sp>
        <p:nvSpPr>
          <p:cNvPr id="243" name="Cloud Callout 242"/>
          <p:cNvSpPr/>
          <p:nvPr/>
        </p:nvSpPr>
        <p:spPr>
          <a:xfrm>
            <a:off x="7391400" y="4876800"/>
            <a:ext cx="1066800" cy="723900"/>
          </a:xfrm>
          <a:prstGeom prst="cloudCallou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100">
                <a:solidFill>
                  <a:srgbClr val="548DD4"/>
                </a:solidFill>
                <a:effectLst/>
                <a:ea typeface="Calibri"/>
                <a:cs typeface="Mangal"/>
              </a:rPr>
              <a:t>Cloud server</a:t>
            </a:r>
            <a:endParaRPr lang="en-US" sz="1100">
              <a:effectLst/>
              <a:ea typeface="Calibri"/>
              <a:cs typeface="Mangal"/>
            </a:endParaRPr>
          </a:p>
        </p:txBody>
      </p:sp>
      <p:cxnSp>
        <p:nvCxnSpPr>
          <p:cNvPr id="244" name="Straight Arrow Connector 243"/>
          <p:cNvCxnSpPr/>
          <p:nvPr/>
        </p:nvCxnSpPr>
        <p:spPr>
          <a:xfrm>
            <a:off x="7315200" y="3352800"/>
            <a:ext cx="0" cy="6286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45" name="Straight Arrow Connector 244"/>
          <p:cNvCxnSpPr>
            <a:endCxn id="243" idx="3"/>
          </p:cNvCxnSpPr>
          <p:nvPr/>
        </p:nvCxnSpPr>
        <p:spPr>
          <a:xfrm>
            <a:off x="7924800" y="4572000"/>
            <a:ext cx="0" cy="34619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47" name="Text Box 2"/>
          <p:cNvSpPr txBox="1">
            <a:spLocks noChangeArrowheads="1"/>
          </p:cNvSpPr>
          <p:nvPr/>
        </p:nvSpPr>
        <p:spPr bwMode="auto">
          <a:xfrm>
            <a:off x="6019800" y="5029200"/>
            <a:ext cx="742950" cy="4953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200" b="1">
                <a:solidFill>
                  <a:srgbClr val="548DD4"/>
                </a:solidFill>
                <a:effectLst/>
                <a:latin typeface="Calibri"/>
                <a:ea typeface="Calibri"/>
                <a:cs typeface="Mangal"/>
              </a:rPr>
              <a:t>Backup Server</a:t>
            </a:r>
            <a:endParaRPr lang="en-US" sz="1100">
              <a:effectLst/>
              <a:latin typeface="Calibri"/>
              <a:ea typeface="Calibri"/>
              <a:cs typeface="Mangal"/>
            </a:endParaRPr>
          </a:p>
        </p:txBody>
      </p:sp>
      <p:cxnSp>
        <p:nvCxnSpPr>
          <p:cNvPr id="248" name="Straight Arrow Connector 247"/>
          <p:cNvCxnSpPr/>
          <p:nvPr/>
        </p:nvCxnSpPr>
        <p:spPr>
          <a:xfrm>
            <a:off x="6781800" y="5257800"/>
            <a:ext cx="619125"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249" name="Text Box 2"/>
          <p:cNvSpPr txBox="1">
            <a:spLocks noChangeArrowheads="1"/>
          </p:cNvSpPr>
          <p:nvPr/>
        </p:nvSpPr>
        <p:spPr bwMode="auto">
          <a:xfrm>
            <a:off x="5867400" y="4038600"/>
            <a:ext cx="742950" cy="4953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200" b="1" dirty="0" smtClean="0">
                <a:solidFill>
                  <a:srgbClr val="548DD4"/>
                </a:solidFill>
                <a:effectLst/>
                <a:latin typeface="Calibri"/>
                <a:ea typeface="Calibri"/>
                <a:cs typeface="Mangal"/>
              </a:rPr>
              <a:t>Other Data</a:t>
            </a:r>
            <a:endParaRPr lang="en-US" sz="1100" dirty="0">
              <a:effectLst/>
              <a:latin typeface="Calibri"/>
              <a:ea typeface="Calibri"/>
              <a:cs typeface="Mangal"/>
            </a:endParaRPr>
          </a:p>
        </p:txBody>
      </p:sp>
      <p:cxnSp>
        <p:nvCxnSpPr>
          <p:cNvPr id="250" name="Straight Arrow Connector 249"/>
          <p:cNvCxnSpPr>
            <a:stCxn id="249" idx="3"/>
            <a:endCxn id="242" idx="1"/>
          </p:cNvCxnSpPr>
          <p:nvPr/>
        </p:nvCxnSpPr>
        <p:spPr>
          <a:xfrm>
            <a:off x="6610350" y="4286250"/>
            <a:ext cx="628650" cy="142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54" name="Subtitle 2"/>
          <p:cNvSpPr txBox="1">
            <a:spLocks/>
          </p:cNvSpPr>
          <p:nvPr/>
        </p:nvSpPr>
        <p:spPr>
          <a:xfrm>
            <a:off x="1219200" y="5791200"/>
            <a:ext cx="6400800" cy="787400"/>
          </a:xfrm>
          <a:prstGeom prst="rect">
            <a:avLst/>
          </a:prstGeom>
        </p:spPr>
        <p:txBody>
          <a:bodyPr vert="horz" lIns="91440" tIns="45720" rIns="91440" bIns="45720" rtlCol="0">
            <a:normAutofit/>
          </a:bodyPr>
          <a:lstStyle/>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Data flow using GSM</a:t>
            </a:r>
            <a:endParaRPr kumimoji="0" lang="en-IN"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256" name="Picture 6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3800" y="838200"/>
            <a:ext cx="273050" cy="762000"/>
          </a:xfrm>
          <a:prstGeom prst="rect">
            <a:avLst/>
          </a:prstGeom>
          <a:noFill/>
          <a:ln w="9525">
            <a:noFill/>
            <a:round/>
            <a:headEnd/>
            <a:tailEnd/>
          </a:ln>
          <a:effectLst/>
        </p:spPr>
      </p:pic>
      <p:sp>
        <p:nvSpPr>
          <p:cNvPr id="257" name="Freeform 63"/>
          <p:cNvSpPr>
            <a:spLocks/>
          </p:cNvSpPr>
          <p:nvPr/>
        </p:nvSpPr>
        <p:spPr bwMode="auto">
          <a:xfrm rot="7730389">
            <a:off x="4719351" y="865317"/>
            <a:ext cx="464178" cy="1970179"/>
          </a:xfrm>
          <a:custGeom>
            <a:avLst/>
            <a:gdLst>
              <a:gd name="T0" fmla="*/ 0 w 384"/>
              <a:gd name="T1" fmla="*/ 218 h 1680"/>
              <a:gd name="T2" fmla="*/ 0 w 384"/>
              <a:gd name="T3" fmla="*/ 100 h 1680"/>
              <a:gd name="T4" fmla="*/ 0 w 384"/>
              <a:gd name="T5" fmla="*/ 106 h 1680"/>
              <a:gd name="T6" fmla="*/ 0 w 384"/>
              <a:gd name="T7" fmla="*/ 0 h 1680"/>
              <a:gd name="T8" fmla="*/ 0 w 384"/>
              <a:gd name="T9" fmla="*/ 124 h 1680"/>
              <a:gd name="T10" fmla="*/ 0 w 384"/>
              <a:gd name="T11" fmla="*/ 118 h 1680"/>
              <a:gd name="T12" fmla="*/ 0 w 384"/>
              <a:gd name="T13" fmla="*/ 218 h 1680"/>
              <a:gd name="T14" fmla="*/ 0 60000 65536"/>
              <a:gd name="T15" fmla="*/ 0 60000 65536"/>
              <a:gd name="T16" fmla="*/ 0 60000 65536"/>
              <a:gd name="T17" fmla="*/ 0 60000 65536"/>
              <a:gd name="T18" fmla="*/ 0 60000 65536"/>
              <a:gd name="T19" fmla="*/ 0 60000 65536"/>
              <a:gd name="T20" fmla="*/ 0 60000 65536"/>
              <a:gd name="T21" fmla="*/ 0 w 384"/>
              <a:gd name="T22" fmla="*/ 0 h 1680"/>
              <a:gd name="T23" fmla="*/ 384 w 384"/>
              <a:gd name="T24" fmla="*/ 1680 h 16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4" h="1680">
                <a:moveTo>
                  <a:pt x="96" y="1680"/>
                </a:moveTo>
                <a:lnTo>
                  <a:pt x="0" y="768"/>
                </a:lnTo>
                <a:lnTo>
                  <a:pt x="240" y="816"/>
                </a:lnTo>
                <a:lnTo>
                  <a:pt x="144" y="0"/>
                </a:lnTo>
                <a:lnTo>
                  <a:pt x="384" y="960"/>
                </a:lnTo>
                <a:lnTo>
                  <a:pt x="144" y="912"/>
                </a:lnTo>
                <a:lnTo>
                  <a:pt x="96" y="1680"/>
                </a:lnTo>
                <a:close/>
              </a:path>
            </a:pathLst>
          </a:custGeom>
          <a:solidFill>
            <a:schemeClr val="tx1"/>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30952635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Advantages of using Centralized </a:t>
            </a:r>
            <a:br>
              <a:rPr lang="en-US" dirty="0" smtClean="0"/>
            </a:br>
            <a:r>
              <a:rPr lang="en-US" dirty="0" smtClean="0"/>
              <a:t>telemetry and software </a:t>
            </a:r>
            <a:endParaRPr lang="en-US" dirty="0"/>
          </a:p>
        </p:txBody>
      </p:sp>
      <p:sp>
        <p:nvSpPr>
          <p:cNvPr id="3" name="Content Placeholder 2"/>
          <p:cNvSpPr>
            <a:spLocks noGrp="1"/>
          </p:cNvSpPr>
          <p:nvPr>
            <p:ph idx="1"/>
          </p:nvPr>
        </p:nvSpPr>
        <p:spPr>
          <a:xfrm>
            <a:off x="228600" y="1600200"/>
            <a:ext cx="8915400" cy="4525963"/>
          </a:xfrm>
        </p:spPr>
        <p:txBody>
          <a:bodyPr>
            <a:normAutofit fontScale="70000" lnSpcReduction="20000"/>
          </a:bodyPr>
          <a:lstStyle/>
          <a:p>
            <a:pPr marL="0" indent="0">
              <a:buNone/>
            </a:pPr>
            <a:r>
              <a:rPr lang="en-US" b="1" dirty="0" smtClean="0"/>
              <a:t>Saving to State: </a:t>
            </a:r>
          </a:p>
          <a:p>
            <a:pPr marL="0" indent="0">
              <a:buNone/>
            </a:pPr>
            <a:r>
              <a:rPr lang="en-US" dirty="0" smtClean="0"/>
              <a:t>Set up cost</a:t>
            </a:r>
          </a:p>
          <a:p>
            <a:pPr marL="0" indent="0">
              <a:buNone/>
            </a:pPr>
            <a:r>
              <a:rPr lang="en-US" dirty="0"/>
              <a:t>	</a:t>
            </a:r>
            <a:r>
              <a:rPr lang="en-US" dirty="0" smtClean="0"/>
              <a:t>Earth Receiving Station = INR 1 Crore (CWC has three back up)</a:t>
            </a:r>
          </a:p>
          <a:p>
            <a:pPr marL="0" indent="0">
              <a:buNone/>
            </a:pPr>
            <a:r>
              <a:rPr lang="en-US" dirty="0"/>
              <a:t>	</a:t>
            </a:r>
            <a:r>
              <a:rPr lang="en-US" dirty="0" smtClean="0"/>
              <a:t>Software (</a:t>
            </a:r>
            <a:r>
              <a:rPr lang="en-US" dirty="0" err="1" smtClean="0"/>
              <a:t>eSWIS</a:t>
            </a:r>
            <a:r>
              <a:rPr lang="en-US" dirty="0" smtClean="0"/>
              <a:t>) = INR 1 crore</a:t>
            </a:r>
          </a:p>
          <a:p>
            <a:pPr marL="0" indent="0">
              <a:buNone/>
            </a:pPr>
            <a:r>
              <a:rPr lang="en-US" dirty="0" smtClean="0"/>
              <a:t>Operation cost = 20 lakh per year  (10% of system)</a:t>
            </a:r>
          </a:p>
          <a:p>
            <a:pPr marL="0" indent="0">
              <a:buNone/>
            </a:pPr>
            <a:r>
              <a:rPr lang="en-US" sz="3400" dirty="0" smtClean="0">
                <a:solidFill>
                  <a:srgbClr val="0000FF"/>
                </a:solidFill>
                <a:effectLst>
                  <a:outerShdw blurRad="38100" dist="38100" dir="2700000" algn="tl">
                    <a:srgbClr val="000000">
                      <a:alpha val="43137"/>
                    </a:srgbClr>
                  </a:outerShdw>
                </a:effectLst>
              </a:rPr>
              <a:t>In 10 years it would save almost = 2+0.20*10= INR 4 crore for a state </a:t>
            </a:r>
          </a:p>
          <a:p>
            <a:pPr marL="0" indent="0">
              <a:buNone/>
            </a:pPr>
            <a:endParaRPr lang="en-US" dirty="0" smtClean="0"/>
          </a:p>
          <a:p>
            <a:r>
              <a:rPr lang="en-US" dirty="0" smtClean="0"/>
              <a:t>Automatic backup system with three ERS at CWC, would save data loss. </a:t>
            </a:r>
          </a:p>
          <a:p>
            <a:r>
              <a:rPr lang="en-US" dirty="0" smtClean="0"/>
              <a:t>In case of INSAT, first landing point for station data would be CWC ERS at Delhi </a:t>
            </a:r>
          </a:p>
          <a:p>
            <a:r>
              <a:rPr lang="en-US" dirty="0" smtClean="0"/>
              <a:t>In case of GSM/VSAT, the data would first land on server of State Data Centre</a:t>
            </a:r>
          </a:p>
          <a:p>
            <a:endParaRPr lang="en-US" dirty="0" smtClean="0"/>
          </a:p>
          <a:p>
            <a:endParaRPr lang="en-US" dirty="0"/>
          </a:p>
        </p:txBody>
      </p:sp>
    </p:spTree>
    <p:extLst>
      <p:ext uri="{BB962C8B-B14F-4D97-AF65-F5344CB8AC3E}">
        <p14:creationId xmlns:p14="http://schemas.microsoft.com/office/powerpoint/2010/main" val="11832104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190831" y="260117"/>
            <a:ext cx="8077200" cy="471116"/>
          </a:xfrm>
        </p:spPr>
        <p:txBody>
          <a:bodyPr>
            <a:normAutofit fontScale="90000"/>
          </a:bodyPr>
          <a:lstStyle/>
          <a:p>
            <a:r>
              <a:rPr lang="en-US" sz="3000" b="1" dirty="0" smtClean="0">
                <a:solidFill>
                  <a:srgbClr val="C00000"/>
                </a:solidFill>
                <a:effectLst>
                  <a:outerShdw blurRad="38100" dist="38100" dir="2700000" algn="tl">
                    <a:srgbClr val="000000">
                      <a:alpha val="43137"/>
                    </a:srgbClr>
                  </a:outerShdw>
                </a:effectLst>
              </a:rPr>
              <a:t>B: Water Resources Information System</a:t>
            </a:r>
            <a:endParaRPr lang="en-US" sz="3000" b="1" dirty="0">
              <a:solidFill>
                <a:srgbClr val="C00000"/>
              </a:solidFill>
              <a:effectLst>
                <a:outerShdw blurRad="38100" dist="38100" dir="2700000" algn="tl">
                  <a:srgbClr val="000000">
                    <a:alpha val="43137"/>
                  </a:srgbClr>
                </a:outerShdw>
              </a:effectLst>
            </a:endParaRPr>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264" y="56124"/>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612528" y="1897944"/>
            <a:ext cx="3856283" cy="1205088"/>
            <a:chOff x="4428447" y="685803"/>
            <a:chExt cx="3856283" cy="1205088"/>
          </a:xfrm>
          <a:scene3d>
            <a:camera prst="orthographicFront"/>
            <a:lightRig rig="threePt" dir="t">
              <a:rot lat="0" lon="0" rev="7500000"/>
            </a:lightRig>
          </a:scene3d>
        </p:grpSpPr>
        <p:sp>
          <p:nvSpPr>
            <p:cNvPr id="9" name="Rectangle 8"/>
            <p:cNvSpPr/>
            <p:nvPr/>
          </p:nvSpPr>
          <p:spPr>
            <a:xfrm>
              <a:off x="4428447" y="685803"/>
              <a:ext cx="3856283" cy="1205088"/>
            </a:xfrm>
            <a:prstGeom prst="rect">
              <a:avLst/>
            </a:prstGeom>
            <a:sp3d prstMaterial="plastic">
              <a:bevelT w="127000" h="354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10" name="Rectangle 9"/>
            <p:cNvSpPr/>
            <p:nvPr/>
          </p:nvSpPr>
          <p:spPr>
            <a:xfrm>
              <a:off x="4428447" y="685803"/>
              <a:ext cx="3856283" cy="1205088"/>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16247"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B1.National Water Resources Information System</a:t>
              </a:r>
              <a:endParaRPr lang="en-US" sz="2400" kern="1200" dirty="0"/>
            </a:p>
          </p:txBody>
        </p:sp>
      </p:grpSp>
      <p:grpSp>
        <p:nvGrpSpPr>
          <p:cNvPr id="11" name="Group 10"/>
          <p:cNvGrpSpPr/>
          <p:nvPr/>
        </p:nvGrpSpPr>
        <p:grpSpPr>
          <a:xfrm>
            <a:off x="2612528" y="3810000"/>
            <a:ext cx="3856283" cy="1205088"/>
            <a:chOff x="4428447" y="2133601"/>
            <a:chExt cx="3856283" cy="1205088"/>
          </a:xfrm>
          <a:scene3d>
            <a:camera prst="orthographicFront"/>
            <a:lightRig rig="threePt" dir="t">
              <a:rot lat="0" lon="0" rev="7500000"/>
            </a:lightRig>
          </a:scene3d>
        </p:grpSpPr>
        <p:sp>
          <p:nvSpPr>
            <p:cNvPr id="12" name="Rectangle 11"/>
            <p:cNvSpPr/>
            <p:nvPr/>
          </p:nvSpPr>
          <p:spPr>
            <a:xfrm>
              <a:off x="4428447" y="2133601"/>
              <a:ext cx="3856283" cy="1205088"/>
            </a:xfrm>
            <a:prstGeom prst="rect">
              <a:avLst/>
            </a:prstGeom>
            <a:sp3d prstMaterial="plastic">
              <a:bevelT w="127000" h="354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13" name="Rectangle 12"/>
            <p:cNvSpPr/>
            <p:nvPr/>
          </p:nvSpPr>
          <p:spPr>
            <a:xfrm>
              <a:off x="4428447" y="2133601"/>
              <a:ext cx="3856283" cy="1205088"/>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16247"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B2.State Water Resources Information System</a:t>
              </a:r>
              <a:endParaRPr lang="en-US" sz="2400" kern="1200" dirty="0"/>
            </a:p>
          </p:txBody>
        </p:sp>
      </p:grpSp>
    </p:spTree>
    <p:extLst>
      <p:ext uri="{BB962C8B-B14F-4D97-AF65-F5344CB8AC3E}">
        <p14:creationId xmlns:p14="http://schemas.microsoft.com/office/powerpoint/2010/main" val="30186153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990" y="24581"/>
            <a:ext cx="8229600" cy="1143000"/>
          </a:xfrm>
        </p:spPr>
        <p:txBody>
          <a:bodyPr vert="horz" lIns="91440" tIns="45720" rIns="91440" bIns="45720" rtlCol="0" anchor="ctr">
            <a:normAutofit/>
          </a:bodyPr>
          <a:lstStyle/>
          <a:p>
            <a:r>
              <a:rPr lang="en-US" sz="3300" b="1" dirty="0">
                <a:solidFill>
                  <a:srgbClr val="FF0000"/>
                </a:solidFill>
                <a:effectLst>
                  <a:outerShdw blurRad="38100" dist="38100" dir="2700000" algn="tl">
                    <a:srgbClr val="000000">
                      <a:alpha val="43137"/>
                    </a:srgbClr>
                  </a:outerShdw>
                </a:effectLst>
              </a:rPr>
              <a:t>Fund Allocation Component-wise</a:t>
            </a:r>
          </a:p>
        </p:txBody>
      </p:sp>
      <p:sp>
        <p:nvSpPr>
          <p:cNvPr id="3" name="Rectangle 2"/>
          <p:cNvSpPr/>
          <p:nvPr/>
        </p:nvSpPr>
        <p:spPr>
          <a:xfrm>
            <a:off x="-76200" y="5257800"/>
            <a:ext cx="9112670"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GB" sz="2800" i="1" dirty="0" smtClean="0">
                <a:solidFill>
                  <a:srgbClr val="FF0000"/>
                </a:solidFill>
                <a:effectLst>
                  <a:outerShdw blurRad="38100" dist="38100" dir="2700000" algn="tl">
                    <a:srgbClr val="000000">
                      <a:alpha val="43137"/>
                    </a:srgbClr>
                  </a:outerShdw>
                </a:effectLst>
              </a:rPr>
              <a:t>The allocations to components will remain fix however there is enough flexibility among the components to accommodate various needs. Change during MTR…</a:t>
            </a:r>
            <a:endParaRPr lang="en-GB" sz="2800" i="1" dirty="0">
              <a:solidFill>
                <a:srgbClr val="FF0000"/>
              </a:solidFill>
              <a:effectLst>
                <a:outerShdw blurRad="38100" dist="38100" dir="2700000" algn="tl">
                  <a:srgbClr val="000000">
                    <a:alpha val="43137"/>
                  </a:srgbClr>
                </a:outerShdw>
              </a:effectLst>
            </a:endParaRPr>
          </a:p>
        </p:txBody>
      </p:sp>
      <p:cxnSp>
        <p:nvCxnSpPr>
          <p:cNvPr id="4" name="Straight Connector 3"/>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5" name="Table 4"/>
          <p:cNvGraphicFramePr>
            <a:graphicFrameLocks noGrp="1"/>
          </p:cNvGraphicFramePr>
          <p:nvPr>
            <p:extLst>
              <p:ext uri="{D42A27DB-BD31-4B8C-83A1-F6EECF244321}">
                <p14:modId xmlns:p14="http://schemas.microsoft.com/office/powerpoint/2010/main" val="256191725"/>
              </p:ext>
            </p:extLst>
          </p:nvPr>
        </p:nvGraphicFramePr>
        <p:xfrm>
          <a:off x="734977" y="1066800"/>
          <a:ext cx="8269010" cy="3950523"/>
        </p:xfrm>
        <a:graphic>
          <a:graphicData uri="http://schemas.openxmlformats.org/drawingml/2006/table">
            <a:tbl>
              <a:tblPr>
                <a:tableStyleId>{69C7853C-536D-4A76-A0AE-DD22124D55A5}</a:tableStyleId>
              </a:tblPr>
              <a:tblGrid>
                <a:gridCol w="1574371"/>
                <a:gridCol w="1826516"/>
                <a:gridCol w="2238558"/>
                <a:gridCol w="1180777"/>
                <a:gridCol w="1448788"/>
              </a:tblGrid>
              <a:tr h="1116452">
                <a:tc>
                  <a:txBody>
                    <a:bodyPr/>
                    <a:lstStyle/>
                    <a:p>
                      <a:pPr algn="l" fontAlgn="b"/>
                      <a:r>
                        <a:rPr lang="en-US" sz="3200" b="1" u="none" strike="noStrike" dirty="0" smtClean="0">
                          <a:effectLst/>
                        </a:rPr>
                        <a:t>Components</a:t>
                      </a:r>
                      <a:endParaRPr lang="en-US" sz="3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3200" b="1" u="none" strike="noStrike" dirty="0">
                          <a:effectLst/>
                        </a:rPr>
                        <a:t>State Agencies</a:t>
                      </a:r>
                      <a:endParaRPr lang="en-US" sz="3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3200" b="1" u="none" strike="noStrike" dirty="0" smtClean="0">
                          <a:effectLst/>
                        </a:rPr>
                        <a:t>Central </a:t>
                      </a:r>
                      <a:r>
                        <a:rPr lang="en-US" sz="3200" b="1" u="none" strike="noStrike" dirty="0">
                          <a:effectLst/>
                        </a:rPr>
                        <a:t>Agencies</a:t>
                      </a:r>
                      <a:endParaRPr lang="en-US" sz="3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3200" b="1" u="none" strike="noStrike" dirty="0">
                          <a:effectLst/>
                        </a:rPr>
                        <a:t>Total</a:t>
                      </a:r>
                      <a:endParaRPr lang="en-US" sz="3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3200" b="1" i="0" u="none" strike="noStrike" dirty="0" smtClean="0">
                          <a:solidFill>
                            <a:srgbClr val="000000"/>
                          </a:solidFill>
                          <a:effectLst/>
                          <a:latin typeface="Calibri" panose="020F0502020204030204" pitchFamily="34" charset="0"/>
                        </a:rPr>
                        <a:t>%</a:t>
                      </a:r>
                      <a:endParaRPr lang="en-US" sz="3200" b="1" i="0" u="none" strike="noStrike" dirty="0">
                        <a:solidFill>
                          <a:srgbClr val="000000"/>
                        </a:solidFill>
                        <a:effectLst/>
                        <a:latin typeface="Calibri" panose="020F0502020204030204" pitchFamily="34" charset="0"/>
                      </a:endParaRPr>
                    </a:p>
                  </a:txBody>
                  <a:tcPr marL="9525" marR="9525" marT="9525" marB="0" anchor="b"/>
                </a:tc>
              </a:tr>
              <a:tr h="566814">
                <a:tc>
                  <a:txBody>
                    <a:bodyPr/>
                    <a:lstStyle/>
                    <a:p>
                      <a:pPr algn="l" fontAlgn="b"/>
                      <a:r>
                        <a:rPr lang="en-US" sz="3200" b="1" u="none" strike="noStrike">
                          <a:effectLst/>
                        </a:rPr>
                        <a:t>A </a:t>
                      </a:r>
                      <a:endParaRPr lang="en-US" sz="32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dirty="0">
                          <a:effectLst/>
                        </a:rPr>
                        <a:t>1442</a:t>
                      </a:r>
                      <a:endParaRPr lang="en-US" sz="3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dirty="0">
                          <a:effectLst/>
                        </a:rPr>
                        <a:t>145</a:t>
                      </a:r>
                      <a:endParaRPr lang="en-US" sz="3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dirty="0">
                          <a:effectLst/>
                        </a:rPr>
                        <a:t>1587</a:t>
                      </a:r>
                      <a:endParaRPr lang="en-US" sz="3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kern="1200" dirty="0">
                          <a:solidFill>
                            <a:schemeClr val="dk1"/>
                          </a:solidFill>
                          <a:effectLst/>
                          <a:latin typeface="+mn-lt"/>
                          <a:ea typeface="+mn-ea"/>
                          <a:cs typeface="+mn-cs"/>
                        </a:rPr>
                        <a:t>44</a:t>
                      </a:r>
                    </a:p>
                  </a:txBody>
                  <a:tcPr marL="9525" marR="9525" marT="9525" marB="0" anchor="b"/>
                </a:tc>
              </a:tr>
              <a:tr h="566814">
                <a:tc>
                  <a:txBody>
                    <a:bodyPr/>
                    <a:lstStyle/>
                    <a:p>
                      <a:pPr algn="l" fontAlgn="b"/>
                      <a:r>
                        <a:rPr lang="en-US" sz="3200" b="1" u="none" strike="noStrike">
                          <a:effectLst/>
                        </a:rPr>
                        <a:t>B</a:t>
                      </a:r>
                      <a:endParaRPr lang="en-US" sz="32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dirty="0">
                          <a:effectLst/>
                        </a:rPr>
                        <a:t>120</a:t>
                      </a:r>
                      <a:endParaRPr lang="en-US" sz="3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dirty="0">
                          <a:effectLst/>
                        </a:rPr>
                        <a:t>399</a:t>
                      </a:r>
                      <a:endParaRPr lang="en-US" sz="3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dirty="0">
                          <a:effectLst/>
                        </a:rPr>
                        <a:t>519</a:t>
                      </a:r>
                      <a:endParaRPr lang="en-US" sz="3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kern="1200" dirty="0">
                          <a:solidFill>
                            <a:schemeClr val="dk1"/>
                          </a:solidFill>
                          <a:effectLst/>
                          <a:latin typeface="+mn-lt"/>
                          <a:ea typeface="+mn-ea"/>
                          <a:cs typeface="+mn-cs"/>
                        </a:rPr>
                        <a:t>14</a:t>
                      </a:r>
                    </a:p>
                  </a:txBody>
                  <a:tcPr marL="9525" marR="9525" marT="9525" marB="0" anchor="b"/>
                </a:tc>
              </a:tr>
              <a:tr h="566814">
                <a:tc>
                  <a:txBody>
                    <a:bodyPr/>
                    <a:lstStyle/>
                    <a:p>
                      <a:pPr algn="l" fontAlgn="b"/>
                      <a:r>
                        <a:rPr lang="en-US" sz="3200" b="1" u="none" strike="noStrike">
                          <a:effectLst/>
                        </a:rPr>
                        <a:t>C</a:t>
                      </a:r>
                      <a:endParaRPr lang="en-US" sz="32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dirty="0">
                          <a:effectLst/>
                        </a:rPr>
                        <a:t>360</a:t>
                      </a:r>
                      <a:endParaRPr lang="en-US" sz="3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dirty="0">
                          <a:effectLst/>
                        </a:rPr>
                        <a:t>247</a:t>
                      </a:r>
                      <a:endParaRPr lang="en-US" sz="3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dirty="0">
                          <a:effectLst/>
                        </a:rPr>
                        <a:t>607</a:t>
                      </a:r>
                      <a:endParaRPr lang="en-US" sz="3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kern="1200" dirty="0">
                          <a:solidFill>
                            <a:schemeClr val="dk1"/>
                          </a:solidFill>
                          <a:effectLst/>
                          <a:latin typeface="+mn-lt"/>
                          <a:ea typeface="+mn-ea"/>
                          <a:cs typeface="+mn-cs"/>
                        </a:rPr>
                        <a:t>17</a:t>
                      </a:r>
                    </a:p>
                  </a:txBody>
                  <a:tcPr marL="9525" marR="9525" marT="9525" marB="0" anchor="b"/>
                </a:tc>
              </a:tr>
              <a:tr h="566814">
                <a:tc>
                  <a:txBody>
                    <a:bodyPr/>
                    <a:lstStyle/>
                    <a:p>
                      <a:pPr algn="l" fontAlgn="b"/>
                      <a:r>
                        <a:rPr lang="en-US" sz="3200" b="1" u="none" strike="noStrike">
                          <a:effectLst/>
                        </a:rPr>
                        <a:t>D</a:t>
                      </a:r>
                      <a:endParaRPr lang="en-US" sz="32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a:effectLst/>
                        </a:rPr>
                        <a:t>481</a:t>
                      </a:r>
                      <a:endParaRPr lang="en-US" sz="32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dirty="0">
                          <a:effectLst/>
                        </a:rPr>
                        <a:t>411</a:t>
                      </a:r>
                      <a:endParaRPr lang="en-US" sz="3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dirty="0">
                          <a:effectLst/>
                        </a:rPr>
                        <a:t>891</a:t>
                      </a:r>
                      <a:endParaRPr lang="en-US" sz="3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kern="1200" dirty="0">
                          <a:solidFill>
                            <a:schemeClr val="dk1"/>
                          </a:solidFill>
                          <a:effectLst/>
                          <a:latin typeface="+mn-lt"/>
                          <a:ea typeface="+mn-ea"/>
                          <a:cs typeface="+mn-cs"/>
                        </a:rPr>
                        <a:t>25</a:t>
                      </a:r>
                    </a:p>
                  </a:txBody>
                  <a:tcPr marL="9525" marR="9525" marT="9525" marB="0" anchor="b"/>
                </a:tc>
              </a:tr>
              <a:tr h="566815">
                <a:tc>
                  <a:txBody>
                    <a:bodyPr/>
                    <a:lstStyle/>
                    <a:p>
                      <a:pPr algn="l" fontAlgn="b"/>
                      <a:r>
                        <a:rPr lang="en-US" sz="3200" b="1" u="none" strike="noStrike">
                          <a:effectLst/>
                        </a:rPr>
                        <a:t>Total</a:t>
                      </a:r>
                      <a:endParaRPr lang="en-US" sz="32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a:effectLst/>
                        </a:rPr>
                        <a:t>2403</a:t>
                      </a:r>
                      <a:endParaRPr lang="en-US" sz="32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a:effectLst/>
                        </a:rPr>
                        <a:t>1201</a:t>
                      </a:r>
                      <a:endParaRPr lang="en-US" sz="32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dirty="0">
                          <a:effectLst/>
                        </a:rPr>
                        <a:t>3604</a:t>
                      </a:r>
                      <a:endParaRPr lang="en-US" sz="3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3200" b="1" u="none" strike="noStrike" kern="1200" dirty="0">
                          <a:solidFill>
                            <a:schemeClr val="dk1"/>
                          </a:solidFill>
                          <a:effectLst/>
                          <a:latin typeface="+mn-lt"/>
                          <a:ea typeface="+mn-ea"/>
                          <a:cs typeface="+mn-cs"/>
                        </a:rPr>
                        <a:t>100</a:t>
                      </a:r>
                    </a:p>
                  </a:txBody>
                  <a:tcPr marL="9525" marR="9525" marT="9525" marB="0" anchor="b"/>
                </a:tc>
              </a:tr>
            </a:tbl>
          </a:graphicData>
        </a:graphic>
      </p:graphicFrame>
      <p:sp>
        <p:nvSpPr>
          <p:cNvPr id="6" name="Rectangle 5"/>
          <p:cNvSpPr/>
          <p:nvPr/>
        </p:nvSpPr>
        <p:spPr>
          <a:xfrm>
            <a:off x="838200" y="4941120"/>
            <a:ext cx="3048000" cy="369332"/>
          </a:xfrm>
          <a:prstGeom prst="rect">
            <a:avLst/>
          </a:prstGeom>
        </p:spPr>
        <p:txBody>
          <a:bodyPr wrap="square">
            <a:spAutoFit/>
          </a:bodyPr>
          <a:lstStyle/>
          <a:p>
            <a:r>
              <a:rPr lang="en-US" b="1" dirty="0" smtClean="0"/>
              <a:t>Contingency= INR 36 crore</a:t>
            </a:r>
            <a:endParaRPr lang="en-US" dirty="0"/>
          </a:p>
        </p:txBody>
      </p:sp>
    </p:spTree>
    <p:extLst>
      <p:ext uri="{BB962C8B-B14F-4D97-AF65-F5344CB8AC3E}">
        <p14:creationId xmlns:p14="http://schemas.microsoft.com/office/powerpoint/2010/main" val="89122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547917" y="226358"/>
            <a:ext cx="7429169" cy="471116"/>
          </a:xfrm>
        </p:spPr>
        <p:txBody>
          <a:bodyPr>
            <a:normAutofit fontScale="90000"/>
          </a:bodyPr>
          <a:lstStyle/>
          <a:p>
            <a:pPr lvl="0" defTabSz="1066800">
              <a:lnSpc>
                <a:spcPct val="90000"/>
              </a:lnSpc>
              <a:spcAft>
                <a:spcPct val="35000"/>
              </a:spcAft>
            </a:pPr>
            <a:r>
              <a:rPr lang="en-US" sz="3200" dirty="0"/>
              <a:t>B1.National Water Resources Information System</a:t>
            </a:r>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264" y="56124"/>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2" descr="India WRIS new"/>
          <p:cNvPicPr>
            <a:picLocks noChangeAspect="1" noChangeArrowheads="1"/>
          </p:cNvPicPr>
          <p:nvPr/>
        </p:nvPicPr>
        <p:blipFill rotWithShape="1">
          <a:blip r:embed="rId5">
            <a:extLst>
              <a:ext uri="{28A0092B-C50C-407E-A947-70E740481C1C}">
                <a14:useLocalDpi xmlns:a14="http://schemas.microsoft.com/office/drawing/2010/main" val="0"/>
              </a:ext>
            </a:extLst>
          </a:blip>
          <a:srcRect r="1622" b="54309"/>
          <a:stretch/>
        </p:blipFill>
        <p:spPr bwMode="auto">
          <a:xfrm>
            <a:off x="2264980" y="891182"/>
            <a:ext cx="6888119" cy="2401092"/>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580"/>
          <a:stretch/>
        </p:blipFill>
        <p:spPr bwMode="auto">
          <a:xfrm>
            <a:off x="3977147" y="4999705"/>
            <a:ext cx="3631633" cy="188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India WRIS new"/>
          <p:cNvPicPr>
            <a:picLocks noChangeAspect="1" noChangeArrowheads="1"/>
          </p:cNvPicPr>
          <p:nvPr/>
        </p:nvPicPr>
        <p:blipFill rotWithShape="1">
          <a:blip r:embed="rId5">
            <a:extLst>
              <a:ext uri="{28A0092B-C50C-407E-A947-70E740481C1C}">
                <a14:useLocalDpi xmlns:a14="http://schemas.microsoft.com/office/drawing/2010/main" val="0"/>
              </a:ext>
            </a:extLst>
          </a:blip>
          <a:srcRect t="51193" r="1622" b="13799"/>
          <a:stretch/>
        </p:blipFill>
        <p:spPr bwMode="auto">
          <a:xfrm>
            <a:off x="2270629" y="3262915"/>
            <a:ext cx="6897218" cy="1842128"/>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0" name="Rectangle 9"/>
          <p:cNvSpPr/>
          <p:nvPr/>
        </p:nvSpPr>
        <p:spPr>
          <a:xfrm>
            <a:off x="76200" y="2060043"/>
            <a:ext cx="23622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GB" b="1" i="1" dirty="0" smtClean="0">
                <a:solidFill>
                  <a:schemeClr val="tx1"/>
                </a:solidFill>
              </a:rPr>
              <a:t>Database system for entry, storage, validation and visualization</a:t>
            </a:r>
          </a:p>
        </p:txBody>
      </p:sp>
      <p:sp>
        <p:nvSpPr>
          <p:cNvPr id="11" name="Rectangle 10"/>
          <p:cNvSpPr/>
          <p:nvPr/>
        </p:nvSpPr>
        <p:spPr>
          <a:xfrm>
            <a:off x="1531022" y="4013357"/>
            <a:ext cx="23622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GB" b="1" i="1" dirty="0" smtClean="0">
                <a:solidFill>
                  <a:schemeClr val="tx1"/>
                </a:solidFill>
              </a:rPr>
              <a:t>National Web-based Platform for data dissemination to wider stakeholders</a:t>
            </a:r>
          </a:p>
        </p:txBody>
      </p:sp>
      <p:sp>
        <p:nvSpPr>
          <p:cNvPr id="12" name="Rectangle 11"/>
          <p:cNvSpPr/>
          <p:nvPr/>
        </p:nvSpPr>
        <p:spPr>
          <a:xfrm>
            <a:off x="3893222" y="1052052"/>
            <a:ext cx="3631633" cy="457200"/>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smtClean="0"/>
              <a:t>National Hydrology Project</a:t>
            </a:r>
            <a:endParaRPr lang="en-IN" sz="2400" b="1" dirty="0"/>
          </a:p>
        </p:txBody>
      </p:sp>
      <p:pic>
        <p:nvPicPr>
          <p:cNvPr id="13"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580"/>
          <a:stretch/>
        </p:blipFill>
        <p:spPr bwMode="auto">
          <a:xfrm>
            <a:off x="1351821" y="5832064"/>
            <a:ext cx="1204453" cy="62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772947" y="6458193"/>
            <a:ext cx="23622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GB" b="1" i="1" dirty="0" smtClean="0">
                <a:solidFill>
                  <a:schemeClr val="tx1"/>
                </a:solidFill>
              </a:rPr>
              <a:t>State WRIS</a:t>
            </a:r>
          </a:p>
        </p:txBody>
      </p:sp>
    </p:spTree>
    <p:extLst>
      <p:ext uri="{BB962C8B-B14F-4D97-AF65-F5344CB8AC3E}">
        <p14:creationId xmlns:p14="http://schemas.microsoft.com/office/powerpoint/2010/main" val="20580983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0639" y="56124"/>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3563" y="1006223"/>
            <a:ext cx="4041058" cy="3268587"/>
          </a:xfrm>
          <a:prstGeom prst="rect">
            <a:avLst/>
          </a:prstGeom>
        </p:spPr>
        <p:txBody>
          <a:bodyPr wrap="square">
            <a:spAutoFit/>
          </a:bodyPr>
          <a:lstStyle/>
          <a:p>
            <a:pPr marL="685800" lvl="1" indent="-285750" algn="just">
              <a:spcBef>
                <a:spcPct val="20000"/>
              </a:spcBef>
              <a:buFont typeface="Arial" panose="020B0604020202020204" pitchFamily="34" charset="0"/>
              <a:buChar char="•"/>
            </a:pPr>
            <a:r>
              <a:rPr lang="en-US" sz="2400" b="1" dirty="0" smtClean="0"/>
              <a:t>Centralized Procurement of High Resolution DEM</a:t>
            </a:r>
          </a:p>
          <a:p>
            <a:pPr marL="685800" lvl="1" indent="-285750" algn="just">
              <a:spcBef>
                <a:spcPct val="20000"/>
              </a:spcBef>
              <a:buFont typeface="Arial" panose="020B0604020202020204" pitchFamily="34" charset="0"/>
              <a:buChar char="•"/>
            </a:pPr>
            <a:r>
              <a:rPr lang="en-US" sz="2400" b="1" dirty="0" smtClean="0"/>
              <a:t>Centralized procurement of RS products: real time ET</a:t>
            </a:r>
          </a:p>
          <a:p>
            <a:pPr marL="685800" lvl="1" indent="-285750" algn="just">
              <a:spcBef>
                <a:spcPct val="20000"/>
              </a:spcBef>
              <a:buFont typeface="Arial" panose="020B0604020202020204" pitchFamily="34" charset="0"/>
              <a:buChar char="•"/>
            </a:pPr>
            <a:r>
              <a:rPr lang="en-US" sz="2400" b="1" dirty="0" smtClean="0"/>
              <a:t>Centralized arrangement for weather forecast</a:t>
            </a:r>
          </a:p>
          <a:p>
            <a:pPr marL="685800" lvl="1" indent="-285750" algn="just">
              <a:spcBef>
                <a:spcPct val="20000"/>
              </a:spcBef>
              <a:buFont typeface="Arial" panose="020B0604020202020204" pitchFamily="34" charset="0"/>
              <a:buChar char="•"/>
            </a:pPr>
            <a:endParaRPr lang="en-US" sz="2400" b="1" dirty="0"/>
          </a:p>
        </p:txBody>
      </p:sp>
      <p:pic>
        <p:nvPicPr>
          <p:cNvPr id="8" name="Picture 2" descr="C:\Users\akbansal\Desktop\Presentation_Wrapup\Shapes\Categorywise DEM.jpg"/>
          <p:cNvPicPr>
            <a:picLocks noChangeAspect="1" noChangeArrowheads="1"/>
          </p:cNvPicPr>
          <p:nvPr/>
        </p:nvPicPr>
        <p:blipFill>
          <a:blip r:embed="rId5" cstate="print">
            <a:extLst>
              <a:ext uri="{28A0092B-C50C-407E-A947-70E740481C1C}">
                <a14:useLocalDpi xmlns:a14="http://schemas.microsoft.com/office/drawing/2010/main" val="0"/>
              </a:ext>
            </a:extLst>
          </a:blip>
          <a:srcRect l="7639" t="10417" r="7813" b="10417"/>
          <a:stretch>
            <a:fillRect/>
          </a:stretch>
        </p:blipFill>
        <p:spPr bwMode="auto">
          <a:xfrm>
            <a:off x="4369691" y="830826"/>
            <a:ext cx="4774309" cy="3352800"/>
          </a:xfrm>
          <a:prstGeom prst="rect">
            <a:avLst/>
          </a:prstGeom>
          <a:noFill/>
        </p:spPr>
      </p:pic>
      <p:sp>
        <p:nvSpPr>
          <p:cNvPr id="2" name="Rectangle 1"/>
          <p:cNvSpPr/>
          <p:nvPr/>
        </p:nvSpPr>
        <p:spPr>
          <a:xfrm>
            <a:off x="5359204" y="794173"/>
            <a:ext cx="4348663" cy="1348061"/>
          </a:xfrm>
          <a:prstGeom prst="rect">
            <a:avLst/>
          </a:prstGeom>
        </p:spPr>
        <p:txBody>
          <a:bodyPr wrap="square">
            <a:spAutoFit/>
          </a:bodyPr>
          <a:lstStyle/>
          <a:p>
            <a:pPr marL="857250" lvl="2" algn="just">
              <a:spcBef>
                <a:spcPct val="20000"/>
              </a:spcBef>
            </a:pPr>
            <a:r>
              <a:rPr lang="en-US" sz="2400" b="1" dirty="0" smtClean="0"/>
              <a:t>DEM: 45 M ha ( 0.5m)</a:t>
            </a:r>
          </a:p>
          <a:p>
            <a:pPr marL="857250" lvl="2" algn="just">
              <a:spcBef>
                <a:spcPct val="20000"/>
              </a:spcBef>
            </a:pPr>
            <a:r>
              <a:rPr lang="en-US" sz="2400" b="1" dirty="0"/>
              <a:t>		</a:t>
            </a:r>
            <a:r>
              <a:rPr lang="en-US" sz="2400" b="1" dirty="0" smtClean="0"/>
              <a:t>23 M HA (3 m) </a:t>
            </a:r>
          </a:p>
          <a:p>
            <a:pPr marL="857250" lvl="2" algn="just">
              <a:spcBef>
                <a:spcPct val="20000"/>
              </a:spcBef>
            </a:pPr>
            <a:endParaRPr lang="en-US" sz="2400" b="1" dirty="0"/>
          </a:p>
        </p:txBody>
      </p:sp>
      <p:pic>
        <p:nvPicPr>
          <p:cNvPr id="11" name="Picture 10"/>
          <p:cNvPicPr/>
          <p:nvPr/>
        </p:nvPicPr>
        <p:blipFill rotWithShape="1">
          <a:blip r:embed="rId6" cstate="print">
            <a:extLst>
              <a:ext uri="{28A0092B-C50C-407E-A947-70E740481C1C}">
                <a14:useLocalDpi xmlns:a14="http://schemas.microsoft.com/office/drawing/2010/main" val="0"/>
              </a:ext>
            </a:extLst>
          </a:blip>
          <a:srcRect t="11273"/>
          <a:stretch/>
        </p:blipFill>
        <p:spPr bwMode="auto">
          <a:xfrm>
            <a:off x="4648200" y="3685042"/>
            <a:ext cx="4179570" cy="3096757"/>
          </a:xfrm>
          <a:prstGeom prst="rect">
            <a:avLst/>
          </a:prstGeom>
          <a:ln>
            <a:solidFill>
              <a:schemeClr val="bg1">
                <a:lumMod val="50000"/>
              </a:schemeClr>
            </a:solidFill>
          </a:ln>
          <a:extLst>
            <a:ext uri="{53640926-AAD7-44D8-BBD7-CCE9431645EC}">
              <a14:shadowObscured xmlns:a14="http://schemas.microsoft.com/office/drawing/2010/main"/>
            </a:ext>
          </a:extLst>
        </p:spPr>
      </p:pic>
      <p:pic>
        <p:nvPicPr>
          <p:cNvPr id="12" name="Picture 6" descr="View_sel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6342" y="4183626"/>
            <a:ext cx="4041058" cy="256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99977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572542"/>
            <a:ext cx="2448272" cy="5632311"/>
          </a:xfrm>
          <a:prstGeom prst="rect">
            <a:avLst/>
          </a:prstGeom>
          <a:noFill/>
        </p:spPr>
        <p:txBody>
          <a:bodyPr wrap="square" rtlCol="0">
            <a:spAutoFit/>
          </a:bodyPr>
          <a:lstStyle/>
          <a:p>
            <a:r>
              <a:rPr lang="en-IN" sz="2400" b="1" dirty="0" smtClean="0">
                <a:solidFill>
                  <a:srgbClr val="0000FF"/>
                </a:solidFill>
              </a:rPr>
              <a:t>High Resolution Digital Elevation Data Archive Available at NRSC</a:t>
            </a:r>
            <a:endParaRPr lang="en-US" sz="2400" b="1" dirty="0">
              <a:solidFill>
                <a:srgbClr val="0000FF"/>
              </a:solidFill>
            </a:endParaRPr>
          </a:p>
          <a:p>
            <a:endParaRPr lang="en-US" sz="2400" b="1" dirty="0" smtClean="0">
              <a:solidFill>
                <a:srgbClr val="0000FF"/>
              </a:solidFill>
            </a:endParaRPr>
          </a:p>
          <a:p>
            <a:endParaRPr lang="en-US" sz="2400" b="1" dirty="0" smtClean="0">
              <a:solidFill>
                <a:srgbClr val="FF0000"/>
              </a:solidFill>
            </a:endParaRPr>
          </a:p>
          <a:p>
            <a:endParaRPr lang="en-US" sz="2400" b="1" dirty="0">
              <a:solidFill>
                <a:srgbClr val="FF0000"/>
              </a:solidFill>
            </a:endParaRPr>
          </a:p>
          <a:p>
            <a:endParaRPr lang="en-US" sz="2400" b="1" dirty="0" smtClean="0">
              <a:solidFill>
                <a:srgbClr val="FF0000"/>
              </a:solidFill>
            </a:endParaRPr>
          </a:p>
          <a:p>
            <a:endParaRPr lang="en-US" sz="2400" b="1" dirty="0">
              <a:solidFill>
                <a:srgbClr val="FF0000"/>
              </a:solidFill>
            </a:endParaRPr>
          </a:p>
          <a:p>
            <a:endParaRPr lang="en-US" sz="2400" b="1" dirty="0" smtClean="0">
              <a:solidFill>
                <a:srgbClr val="FF0000"/>
              </a:solidFill>
            </a:endParaRPr>
          </a:p>
          <a:p>
            <a:r>
              <a:rPr lang="en-US" sz="2400" b="1" dirty="0" smtClean="0">
                <a:solidFill>
                  <a:srgbClr val="FF0000"/>
                </a:solidFill>
              </a:rPr>
              <a:t>Spare Capacity for new acquisition </a:t>
            </a:r>
          </a:p>
          <a:p>
            <a:r>
              <a:rPr lang="en-US" sz="2400" b="1" dirty="0" smtClean="0">
                <a:solidFill>
                  <a:srgbClr val="FF0000"/>
                </a:solidFill>
              </a:rPr>
              <a:t>at 15000 sq.km per year</a:t>
            </a:r>
            <a:endParaRPr lang="en-IN" sz="2400" b="1" dirty="0" smtClean="0">
              <a:solidFill>
                <a:srgbClr val="FF0000"/>
              </a:solidFill>
            </a:endParaRPr>
          </a:p>
        </p:txBody>
      </p:sp>
      <p:pic>
        <p:nvPicPr>
          <p:cNvPr id="3" name="Picture 3" descr="ALTM_AREA_Proposedcomp_inpro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88640"/>
            <a:ext cx="4972050"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7406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0" y="-152400"/>
            <a:ext cx="7772400" cy="838200"/>
          </a:xfrm>
        </p:spPr>
        <p:txBody>
          <a:bodyPr/>
          <a:lstStyle/>
          <a:p>
            <a:pPr eaLnBrk="1" hangingPunct="1"/>
            <a:r>
              <a:rPr lang="en-US" dirty="0" smtClean="0"/>
              <a:t>India-WRIS/NWIC</a:t>
            </a:r>
          </a:p>
        </p:txBody>
      </p:sp>
      <p:pic>
        <p:nvPicPr>
          <p:cNvPr id="2052" name="Picture 1"/>
          <p:cNvPicPr>
            <a:picLocks noChangeAspect="1" noChangeArrowheads="1"/>
          </p:cNvPicPr>
          <p:nvPr/>
        </p:nvPicPr>
        <p:blipFill>
          <a:blip r:embed="rId2">
            <a:extLst>
              <a:ext uri="{28A0092B-C50C-407E-A947-70E740481C1C}">
                <a14:useLocalDpi xmlns:a14="http://schemas.microsoft.com/office/drawing/2010/main" val="0"/>
              </a:ext>
            </a:extLst>
          </a:blip>
          <a:srcRect l="15100" t="9409" r="16055" b="2844"/>
          <a:stretch>
            <a:fillRect/>
          </a:stretch>
        </p:blipFill>
        <p:spPr bwMode="auto">
          <a:xfrm>
            <a:off x="76200" y="685800"/>
            <a:ext cx="7239000" cy="4786442"/>
          </a:xfrm>
          <a:prstGeom prst="rect">
            <a:avLst/>
          </a:prstGeom>
          <a:noFill/>
          <a:ln w="3175" algn="ctr">
            <a:solidFill>
              <a:srgbClr val="D9D9D9"/>
            </a:solidFill>
            <a:round/>
            <a:headEnd/>
            <a:tailEnd/>
          </a:ln>
          <a:extLst>
            <a:ext uri="{909E8E84-426E-40DD-AFC4-6F175D3DCCD1}">
              <a14:hiddenFill xmlns:a14="http://schemas.microsoft.com/office/drawing/2010/main">
                <a:solidFill>
                  <a:srgbClr val="FFFFFF"/>
                </a:solidFill>
              </a14:hiddenFill>
            </a:ext>
          </a:extLst>
        </p:spPr>
      </p:pic>
      <p:sp>
        <p:nvSpPr>
          <p:cNvPr id="2053" name="AutoShape 7"/>
          <p:cNvSpPr>
            <a:spLocks noChangeArrowheads="1"/>
          </p:cNvSpPr>
          <p:nvPr/>
        </p:nvSpPr>
        <p:spPr bwMode="auto">
          <a:xfrm>
            <a:off x="3810000" y="3032166"/>
            <a:ext cx="419100" cy="152400"/>
          </a:xfrm>
          <a:prstGeom prst="rightArrow">
            <a:avLst>
              <a:gd name="adj1" fmla="val 50000"/>
              <a:gd name="adj2" fmla="val 8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0" y="5410200"/>
            <a:ext cx="8153400" cy="1323439"/>
          </a:xfrm>
          <a:prstGeom prst="rect">
            <a:avLst/>
          </a:prstGeom>
          <a:noFill/>
        </p:spPr>
        <p:txBody>
          <a:bodyPr wrap="square" rtlCol="0">
            <a:spAutoFit/>
          </a:bodyPr>
          <a:lstStyle/>
          <a:p>
            <a:pPr marL="285750" indent="-285750">
              <a:buFont typeface="Arial" pitchFamily="34" charset="0"/>
              <a:buChar char="•"/>
            </a:pPr>
            <a:r>
              <a:rPr lang="en-US" sz="2000" b="1" dirty="0" smtClean="0"/>
              <a:t>Creation of State Nodes of India-WRIS</a:t>
            </a:r>
          </a:p>
          <a:p>
            <a:pPr marL="285750" indent="-285750">
              <a:buFont typeface="Arial" pitchFamily="34" charset="0"/>
              <a:buChar char="•"/>
            </a:pPr>
            <a:r>
              <a:rPr lang="en-US" sz="2000" b="1" dirty="0" smtClean="0"/>
              <a:t>Development of Web Services</a:t>
            </a:r>
          </a:p>
          <a:p>
            <a:pPr marL="285750" indent="-285750">
              <a:buFont typeface="Arial" pitchFamily="34" charset="0"/>
              <a:buChar char="•"/>
            </a:pPr>
            <a:r>
              <a:rPr lang="en-US" sz="2000" b="1" dirty="0" smtClean="0"/>
              <a:t>Support for creation of State-WRIS</a:t>
            </a:r>
          </a:p>
          <a:p>
            <a:pPr marL="285750" indent="-285750">
              <a:buFont typeface="Arial" pitchFamily="34" charset="0"/>
              <a:buChar char="•"/>
            </a:pPr>
            <a:r>
              <a:rPr lang="en-US" sz="2000" b="1" dirty="0" smtClean="0"/>
              <a:t>Linkages of various models/outputs</a:t>
            </a:r>
            <a:endParaRPr lang="en-US" sz="2000" b="1" dirty="0"/>
          </a:p>
        </p:txBody>
      </p:sp>
    </p:spTree>
    <p:extLst>
      <p:ext uri="{BB962C8B-B14F-4D97-AF65-F5344CB8AC3E}">
        <p14:creationId xmlns:p14="http://schemas.microsoft.com/office/powerpoint/2010/main" val="25993606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rot="5400000">
            <a:off x="3787625" y="5053983"/>
            <a:ext cx="1617491" cy="547433"/>
            <a:chOff x="5097056" y="3379102"/>
            <a:chExt cx="1314601" cy="333691"/>
          </a:xfrm>
        </p:grpSpPr>
        <p:sp>
          <p:nvSpPr>
            <p:cNvPr id="63" name="Right Arrow 62"/>
            <p:cNvSpPr/>
            <p:nvPr/>
          </p:nvSpPr>
          <p:spPr>
            <a:xfrm rot="42586">
              <a:off x="5149630" y="3379102"/>
              <a:ext cx="1262027" cy="333691"/>
            </a:xfrm>
            <a:prstGeom prst="rightArrow">
              <a:avLst/>
            </a:prstGeom>
            <a:solidFill>
              <a:schemeClr val="accent6">
                <a:lumMod val="40000"/>
                <a:lumOff val="6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TextBox 63"/>
            <p:cNvSpPr txBox="1"/>
            <p:nvPr/>
          </p:nvSpPr>
          <p:spPr>
            <a:xfrm rot="10800000">
              <a:off x="5097056" y="3458066"/>
              <a:ext cx="1205189" cy="175904"/>
            </a:xfrm>
            <a:prstGeom prst="rect">
              <a:avLst/>
            </a:prstGeom>
            <a:noFill/>
          </p:spPr>
          <p:txBody>
            <a:bodyPr wrap="square" rtlCol="0">
              <a:spAutoFit/>
            </a:bodyPr>
            <a:lstStyle>
              <a:defPPr>
                <a:defRPr lang="en-US"/>
              </a:defPPr>
              <a:lvl1pPr>
                <a:defRPr sz="1100" b="1">
                  <a:solidFill>
                    <a:schemeClr val="tx2"/>
                  </a:solidFill>
                </a:defRPr>
              </a:lvl1pPr>
            </a:lstStyle>
            <a:p>
              <a:r>
                <a:rPr lang="en-IN" sz="1400" dirty="0" smtClean="0">
                  <a:solidFill>
                    <a:schemeClr val="tx2">
                      <a:lumMod val="50000"/>
                    </a:schemeClr>
                  </a:solidFill>
                </a:rPr>
                <a:t>River Basin Data</a:t>
              </a:r>
              <a:endParaRPr lang="en-IN" sz="1400" dirty="0">
                <a:solidFill>
                  <a:schemeClr val="tx2">
                    <a:lumMod val="50000"/>
                  </a:schemeClr>
                </a:solidFill>
              </a:endParaRPr>
            </a:p>
          </p:txBody>
        </p:sp>
      </p:grpSp>
      <p:grpSp>
        <p:nvGrpSpPr>
          <p:cNvPr id="111" name="Group 110"/>
          <p:cNvGrpSpPr/>
          <p:nvPr/>
        </p:nvGrpSpPr>
        <p:grpSpPr>
          <a:xfrm rot="10800000">
            <a:off x="1641837" y="2564103"/>
            <a:ext cx="1460660" cy="582851"/>
            <a:chOff x="5134964" y="3440501"/>
            <a:chExt cx="1278190" cy="226437"/>
          </a:xfrm>
        </p:grpSpPr>
        <p:sp>
          <p:nvSpPr>
            <p:cNvPr id="112" name="Right Arrow 111"/>
            <p:cNvSpPr/>
            <p:nvPr/>
          </p:nvSpPr>
          <p:spPr>
            <a:xfrm rot="42586">
              <a:off x="5151127" y="3440501"/>
              <a:ext cx="1262027" cy="226437"/>
            </a:xfrm>
            <a:prstGeom prst="rightArrow">
              <a:avLst/>
            </a:prstGeom>
            <a:solidFill>
              <a:schemeClr val="accent6">
                <a:lumMod val="40000"/>
                <a:lumOff val="6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TextBox 113"/>
            <p:cNvSpPr txBox="1"/>
            <p:nvPr/>
          </p:nvSpPr>
          <p:spPr>
            <a:xfrm rot="10800000">
              <a:off x="5134964" y="3501983"/>
              <a:ext cx="1259727" cy="103473"/>
            </a:xfrm>
            <a:prstGeom prst="rect">
              <a:avLst/>
            </a:prstGeom>
            <a:noFill/>
          </p:spPr>
          <p:txBody>
            <a:bodyPr wrap="none" rtlCol="0">
              <a:spAutoFit/>
            </a:bodyPr>
            <a:lstStyle>
              <a:defPPr>
                <a:defRPr lang="en-US"/>
              </a:defPPr>
              <a:lvl1pPr>
                <a:defRPr sz="1100" b="1">
                  <a:solidFill>
                    <a:schemeClr val="tx2"/>
                  </a:solidFill>
                </a:defRPr>
              </a:lvl1pPr>
            </a:lstStyle>
            <a:p>
              <a:r>
                <a:rPr lang="en-IN" sz="1400" dirty="0" smtClean="0">
                  <a:solidFill>
                    <a:schemeClr val="tx2">
                      <a:lumMod val="50000"/>
                    </a:schemeClr>
                  </a:solidFill>
                </a:rPr>
                <a:t>River Basin Data </a:t>
              </a:r>
            </a:p>
          </p:txBody>
        </p:sp>
      </p:grpSp>
      <p:sp>
        <p:nvSpPr>
          <p:cNvPr id="12" name="Flowchart: Multidocument 11"/>
          <p:cNvSpPr/>
          <p:nvPr/>
        </p:nvSpPr>
        <p:spPr>
          <a:xfrm>
            <a:off x="6845017" y="2529900"/>
            <a:ext cx="2191479" cy="2135995"/>
          </a:xfrm>
          <a:prstGeom prst="flowChartMultidocumen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lowchart: Magnetic Disk 7"/>
          <p:cNvSpPr/>
          <p:nvPr/>
        </p:nvSpPr>
        <p:spPr>
          <a:xfrm>
            <a:off x="3563888" y="1079261"/>
            <a:ext cx="1724560" cy="3650402"/>
          </a:xfrm>
          <a:prstGeom prst="flowChartMagneticDisk">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p:cNvSpPr txBox="1"/>
          <p:nvPr/>
        </p:nvSpPr>
        <p:spPr>
          <a:xfrm>
            <a:off x="3565932" y="485182"/>
            <a:ext cx="1812099" cy="369332"/>
          </a:xfrm>
          <a:prstGeom prst="rect">
            <a:avLst/>
          </a:prstGeom>
          <a:solidFill>
            <a:schemeClr val="accent3">
              <a:lumMod val="60000"/>
              <a:lumOff val="40000"/>
            </a:schemeClr>
          </a:solidFill>
          <a:ln>
            <a:solidFill>
              <a:schemeClr val="tx2"/>
            </a:solidFill>
          </a:ln>
        </p:spPr>
        <p:txBody>
          <a:bodyPr wrap="none" rtlCol="0">
            <a:spAutoFit/>
          </a:bodyPr>
          <a:lstStyle/>
          <a:p>
            <a:r>
              <a:rPr lang="en-IN" b="1" dirty="0" smtClean="0">
                <a:solidFill>
                  <a:schemeClr val="tx2">
                    <a:lumMod val="50000"/>
                  </a:schemeClr>
                </a:solidFill>
              </a:rPr>
              <a:t>MOWR, RD &amp; GR</a:t>
            </a:r>
            <a:endParaRPr lang="en-IN" b="1" dirty="0">
              <a:solidFill>
                <a:schemeClr val="tx2">
                  <a:lumMod val="50000"/>
                </a:schemeClr>
              </a:solidFill>
            </a:endParaRPr>
          </a:p>
        </p:txBody>
      </p:sp>
      <p:sp>
        <p:nvSpPr>
          <p:cNvPr id="6" name="TextBox 5"/>
          <p:cNvSpPr txBox="1"/>
          <p:nvPr/>
        </p:nvSpPr>
        <p:spPr>
          <a:xfrm>
            <a:off x="755576" y="1050233"/>
            <a:ext cx="887243" cy="369332"/>
          </a:xfrm>
          <a:prstGeom prst="rect">
            <a:avLst/>
          </a:prstGeom>
          <a:solidFill>
            <a:schemeClr val="accent2">
              <a:lumMod val="40000"/>
              <a:lumOff val="60000"/>
            </a:schemeClr>
          </a:solidFill>
          <a:ln w="12700">
            <a:solidFill>
              <a:schemeClr val="tx2"/>
            </a:solidFill>
          </a:ln>
        </p:spPr>
        <p:txBody>
          <a:bodyPr wrap="square" rtlCol="0">
            <a:spAutoFit/>
          </a:bodyPr>
          <a:lstStyle/>
          <a:p>
            <a:pPr algn="ctr"/>
            <a:r>
              <a:rPr lang="en-IN" b="1" dirty="0" smtClean="0"/>
              <a:t> SOI  </a:t>
            </a:r>
          </a:p>
        </p:txBody>
      </p:sp>
      <p:sp>
        <p:nvSpPr>
          <p:cNvPr id="7" name="TextBox 6"/>
          <p:cNvSpPr txBox="1"/>
          <p:nvPr/>
        </p:nvSpPr>
        <p:spPr>
          <a:xfrm>
            <a:off x="755575" y="2303813"/>
            <a:ext cx="887243" cy="369332"/>
          </a:xfrm>
          <a:prstGeom prst="rect">
            <a:avLst/>
          </a:prstGeom>
          <a:solidFill>
            <a:schemeClr val="accent2">
              <a:lumMod val="40000"/>
              <a:lumOff val="60000"/>
            </a:schemeClr>
          </a:solidFill>
          <a:ln w="12700">
            <a:solidFill>
              <a:schemeClr val="tx2"/>
            </a:solidFill>
          </a:ln>
        </p:spPr>
        <p:txBody>
          <a:bodyPr wrap="square" rtlCol="0">
            <a:spAutoFit/>
          </a:bodyPr>
          <a:lstStyle>
            <a:defPPr>
              <a:defRPr lang="en-US"/>
            </a:defPPr>
          </a:lstStyle>
          <a:p>
            <a:pPr algn="ctr"/>
            <a:r>
              <a:rPr lang="en-IN" b="1" dirty="0" smtClean="0"/>
              <a:t>NRSC</a:t>
            </a:r>
          </a:p>
        </p:txBody>
      </p:sp>
      <p:sp>
        <p:nvSpPr>
          <p:cNvPr id="9" name="TextBox 8"/>
          <p:cNvSpPr txBox="1"/>
          <p:nvPr/>
        </p:nvSpPr>
        <p:spPr>
          <a:xfrm>
            <a:off x="755574" y="3292094"/>
            <a:ext cx="887243" cy="369332"/>
          </a:xfrm>
          <a:prstGeom prst="rect">
            <a:avLst/>
          </a:prstGeom>
          <a:solidFill>
            <a:schemeClr val="accent2">
              <a:lumMod val="40000"/>
              <a:lumOff val="60000"/>
            </a:schemeClr>
          </a:solidFill>
          <a:ln w="12700">
            <a:solidFill>
              <a:schemeClr val="tx2"/>
            </a:solidFill>
          </a:ln>
        </p:spPr>
        <p:txBody>
          <a:bodyPr wrap="square" rtlCol="0">
            <a:spAutoFit/>
          </a:bodyPr>
          <a:lstStyle>
            <a:defPPr>
              <a:defRPr lang="en-US"/>
            </a:defPPr>
          </a:lstStyle>
          <a:p>
            <a:r>
              <a:rPr lang="en-IN" b="1" dirty="0" smtClean="0"/>
              <a:t>CGWB</a:t>
            </a:r>
          </a:p>
        </p:txBody>
      </p:sp>
      <p:sp>
        <p:nvSpPr>
          <p:cNvPr id="10" name="TextBox 9"/>
          <p:cNvSpPr txBox="1"/>
          <p:nvPr/>
        </p:nvSpPr>
        <p:spPr>
          <a:xfrm>
            <a:off x="755576" y="1600324"/>
            <a:ext cx="887243" cy="369332"/>
          </a:xfrm>
          <a:prstGeom prst="rect">
            <a:avLst/>
          </a:prstGeom>
          <a:solidFill>
            <a:schemeClr val="accent2">
              <a:lumMod val="40000"/>
              <a:lumOff val="60000"/>
            </a:schemeClr>
          </a:solidFill>
          <a:ln w="12700">
            <a:solidFill>
              <a:schemeClr val="tx2"/>
            </a:solidFill>
          </a:ln>
        </p:spPr>
        <p:txBody>
          <a:bodyPr wrap="square" rtlCol="0">
            <a:spAutoFit/>
          </a:bodyPr>
          <a:lstStyle>
            <a:defPPr>
              <a:defRPr lang="en-US"/>
            </a:defPPr>
          </a:lstStyle>
          <a:p>
            <a:pPr algn="ctr"/>
            <a:r>
              <a:rPr lang="en-IN" b="1" dirty="0" smtClean="0"/>
              <a:t> IMD</a:t>
            </a:r>
          </a:p>
        </p:txBody>
      </p:sp>
      <p:sp>
        <p:nvSpPr>
          <p:cNvPr id="34" name="TextBox 33"/>
          <p:cNvSpPr txBox="1"/>
          <p:nvPr/>
        </p:nvSpPr>
        <p:spPr>
          <a:xfrm>
            <a:off x="3535142" y="3072068"/>
            <a:ext cx="1754198" cy="923330"/>
          </a:xfrm>
          <a:prstGeom prst="rect">
            <a:avLst/>
          </a:prstGeom>
          <a:noFill/>
        </p:spPr>
        <p:txBody>
          <a:bodyPr wrap="none" rtlCol="0">
            <a:spAutoFit/>
          </a:bodyPr>
          <a:lstStyle/>
          <a:p>
            <a:pPr algn="ctr"/>
            <a:r>
              <a:rPr lang="en-IN" b="1" dirty="0" smtClean="0">
                <a:solidFill>
                  <a:schemeClr val="tx2">
                    <a:lumMod val="50000"/>
                  </a:schemeClr>
                </a:solidFill>
                <a:effectLst>
                  <a:outerShdw blurRad="38100" dist="38100" dir="2700000" algn="tl">
                    <a:srgbClr val="000000">
                      <a:alpha val="43137"/>
                    </a:srgbClr>
                  </a:outerShdw>
                </a:effectLst>
              </a:rPr>
              <a:t>Centralized Data</a:t>
            </a:r>
          </a:p>
          <a:p>
            <a:pPr algn="ctr"/>
            <a:r>
              <a:rPr lang="en-IN" b="1" dirty="0" smtClean="0">
                <a:solidFill>
                  <a:schemeClr val="tx2">
                    <a:lumMod val="50000"/>
                  </a:schemeClr>
                </a:solidFill>
                <a:effectLst>
                  <a:outerShdw blurRad="38100" dist="38100" dir="2700000" algn="tl">
                    <a:srgbClr val="000000">
                      <a:alpha val="43137"/>
                    </a:srgbClr>
                  </a:outerShdw>
                </a:effectLst>
              </a:rPr>
              <a:t>India WRIS</a:t>
            </a:r>
          </a:p>
          <a:p>
            <a:pPr algn="ctr"/>
            <a:r>
              <a:rPr lang="en-IN" b="1" dirty="0" smtClean="0">
                <a:solidFill>
                  <a:schemeClr val="tx2">
                    <a:lumMod val="50000"/>
                  </a:schemeClr>
                </a:solidFill>
                <a:effectLst>
                  <a:outerShdw blurRad="38100" dist="38100" dir="2700000" algn="tl">
                    <a:srgbClr val="000000">
                      <a:alpha val="43137"/>
                    </a:srgbClr>
                  </a:outerShdw>
                </a:effectLst>
              </a:rPr>
              <a:t>(CWC)</a:t>
            </a:r>
            <a:endParaRPr lang="en-IN" b="1" dirty="0">
              <a:solidFill>
                <a:schemeClr val="tx2">
                  <a:lumMod val="50000"/>
                </a:schemeClr>
              </a:solidFill>
              <a:effectLst>
                <a:outerShdw blurRad="38100" dist="38100" dir="2700000" algn="tl">
                  <a:srgbClr val="000000">
                    <a:alpha val="43137"/>
                  </a:srgbClr>
                </a:outerShdw>
              </a:effectLst>
            </a:endParaRPr>
          </a:p>
        </p:txBody>
      </p:sp>
      <p:sp>
        <p:nvSpPr>
          <p:cNvPr id="52" name="TextBox 51"/>
          <p:cNvSpPr txBox="1"/>
          <p:nvPr/>
        </p:nvSpPr>
        <p:spPr>
          <a:xfrm>
            <a:off x="6758883" y="2981010"/>
            <a:ext cx="1975024" cy="1569660"/>
          </a:xfrm>
          <a:prstGeom prst="rect">
            <a:avLst/>
          </a:prstGeom>
          <a:noFill/>
        </p:spPr>
        <p:txBody>
          <a:bodyPr wrap="square" rtlCol="0">
            <a:spAutoFit/>
          </a:bodyPr>
          <a:lstStyle/>
          <a:p>
            <a:pPr algn="ctr"/>
            <a:r>
              <a:rPr lang="en-IN" sz="1600" b="1" dirty="0" smtClean="0">
                <a:solidFill>
                  <a:schemeClr val="tx2">
                    <a:lumMod val="50000"/>
                  </a:schemeClr>
                </a:solidFill>
              </a:rPr>
              <a:t>Water Resources Agencies and other Water </a:t>
            </a:r>
            <a:r>
              <a:rPr lang="en-IN" sz="1600" b="1" dirty="0">
                <a:solidFill>
                  <a:schemeClr val="tx2">
                    <a:lumMod val="50000"/>
                  </a:schemeClr>
                </a:solidFill>
              </a:rPr>
              <a:t>A</a:t>
            </a:r>
            <a:r>
              <a:rPr lang="en-IN" sz="1600" b="1" dirty="0" smtClean="0">
                <a:solidFill>
                  <a:schemeClr val="tx2">
                    <a:lumMod val="50000"/>
                  </a:schemeClr>
                </a:solidFill>
              </a:rPr>
              <a:t>llied Stakeholders  for Application and  R&amp;D</a:t>
            </a:r>
            <a:endParaRPr lang="en-IN" sz="1600" b="1" dirty="0">
              <a:solidFill>
                <a:schemeClr val="tx2">
                  <a:lumMod val="50000"/>
                </a:schemeClr>
              </a:solidFill>
            </a:endParaRPr>
          </a:p>
        </p:txBody>
      </p:sp>
      <p:sp>
        <p:nvSpPr>
          <p:cNvPr id="53" name="TextBox 52"/>
          <p:cNvSpPr txBox="1"/>
          <p:nvPr/>
        </p:nvSpPr>
        <p:spPr>
          <a:xfrm>
            <a:off x="4079213" y="1228506"/>
            <a:ext cx="729687" cy="369332"/>
          </a:xfrm>
          <a:prstGeom prst="rect">
            <a:avLst/>
          </a:prstGeom>
          <a:solidFill>
            <a:schemeClr val="accent3">
              <a:lumMod val="60000"/>
              <a:lumOff val="40000"/>
            </a:schemeClr>
          </a:solidFill>
          <a:ln>
            <a:solidFill>
              <a:schemeClr val="tx2"/>
            </a:solidFill>
          </a:ln>
        </p:spPr>
        <p:txBody>
          <a:bodyPr wrap="none" rtlCol="0">
            <a:spAutoFit/>
          </a:bodyPr>
          <a:lstStyle/>
          <a:p>
            <a:r>
              <a:rPr lang="en-IN" b="1" dirty="0" smtClean="0">
                <a:solidFill>
                  <a:schemeClr val="tx2">
                    <a:lumMod val="50000"/>
                  </a:schemeClr>
                </a:solidFill>
              </a:rPr>
              <a:t>NWIC</a:t>
            </a:r>
            <a:endParaRPr lang="en-IN" b="1" dirty="0">
              <a:solidFill>
                <a:schemeClr val="tx2">
                  <a:lumMod val="50000"/>
                </a:schemeClr>
              </a:solidFill>
            </a:endParaRPr>
          </a:p>
        </p:txBody>
      </p:sp>
      <p:grpSp>
        <p:nvGrpSpPr>
          <p:cNvPr id="11" name="Group 10"/>
          <p:cNvGrpSpPr/>
          <p:nvPr/>
        </p:nvGrpSpPr>
        <p:grpSpPr>
          <a:xfrm rot="10800000">
            <a:off x="1730296" y="5318325"/>
            <a:ext cx="1460660" cy="582851"/>
            <a:chOff x="5134964" y="3440501"/>
            <a:chExt cx="1278190" cy="226437"/>
          </a:xfrm>
        </p:grpSpPr>
        <p:sp>
          <p:nvSpPr>
            <p:cNvPr id="104" name="Right Arrow 103"/>
            <p:cNvSpPr/>
            <p:nvPr/>
          </p:nvSpPr>
          <p:spPr>
            <a:xfrm rot="42586">
              <a:off x="5151127" y="3440501"/>
              <a:ext cx="1262027" cy="226437"/>
            </a:xfrm>
            <a:prstGeom prst="rightArrow">
              <a:avLst/>
            </a:prstGeom>
            <a:solidFill>
              <a:schemeClr val="accent6">
                <a:lumMod val="40000"/>
                <a:lumOff val="6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TextBox 101"/>
            <p:cNvSpPr txBox="1"/>
            <p:nvPr/>
          </p:nvSpPr>
          <p:spPr>
            <a:xfrm rot="10800000">
              <a:off x="5134964" y="3501983"/>
              <a:ext cx="1259727" cy="103473"/>
            </a:xfrm>
            <a:prstGeom prst="rect">
              <a:avLst/>
            </a:prstGeom>
            <a:noFill/>
          </p:spPr>
          <p:txBody>
            <a:bodyPr wrap="none" rtlCol="0">
              <a:spAutoFit/>
            </a:bodyPr>
            <a:lstStyle>
              <a:defPPr>
                <a:defRPr lang="en-US"/>
              </a:defPPr>
              <a:lvl1pPr>
                <a:defRPr sz="1100" b="1">
                  <a:solidFill>
                    <a:schemeClr val="tx2"/>
                  </a:solidFill>
                </a:defRPr>
              </a:lvl1pPr>
            </a:lstStyle>
            <a:p>
              <a:r>
                <a:rPr lang="en-IN" sz="1400" dirty="0" smtClean="0">
                  <a:solidFill>
                    <a:schemeClr val="tx2">
                      <a:lumMod val="50000"/>
                    </a:schemeClr>
                  </a:solidFill>
                </a:rPr>
                <a:t>River Basin Data </a:t>
              </a:r>
            </a:p>
          </p:txBody>
        </p:sp>
      </p:grpSp>
      <p:sp>
        <p:nvSpPr>
          <p:cNvPr id="13" name="Down Arrow 12"/>
          <p:cNvSpPr/>
          <p:nvPr/>
        </p:nvSpPr>
        <p:spPr>
          <a:xfrm rot="10800000">
            <a:off x="4291855" y="1606827"/>
            <a:ext cx="215112" cy="318625"/>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Down Arrow 105"/>
          <p:cNvSpPr/>
          <p:nvPr/>
        </p:nvSpPr>
        <p:spPr>
          <a:xfrm rot="10800000">
            <a:off x="4310696" y="875080"/>
            <a:ext cx="201915" cy="350304"/>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TextBox 54"/>
          <p:cNvSpPr txBox="1"/>
          <p:nvPr/>
        </p:nvSpPr>
        <p:spPr>
          <a:xfrm>
            <a:off x="3888152" y="6182908"/>
            <a:ext cx="1004634" cy="307777"/>
          </a:xfrm>
          <a:prstGeom prst="rect">
            <a:avLst/>
          </a:prstGeom>
          <a:solidFill>
            <a:schemeClr val="bg2">
              <a:lumMod val="75000"/>
            </a:schemeClr>
          </a:solidFill>
        </p:spPr>
        <p:txBody>
          <a:bodyPr wrap="none" rtlCol="0">
            <a:spAutoFit/>
          </a:bodyPr>
          <a:lstStyle/>
          <a:p>
            <a:r>
              <a:rPr lang="en-IN" sz="1400" b="1" dirty="0" smtClean="0"/>
              <a:t>State WRIS</a:t>
            </a:r>
            <a:endParaRPr lang="en-IN" sz="1400" b="1" dirty="0"/>
          </a:p>
        </p:txBody>
      </p:sp>
      <p:sp>
        <p:nvSpPr>
          <p:cNvPr id="57" name="Flowchart: Magnetic Disk 56"/>
          <p:cNvSpPr/>
          <p:nvPr/>
        </p:nvSpPr>
        <p:spPr>
          <a:xfrm>
            <a:off x="3907516" y="6161879"/>
            <a:ext cx="1270706" cy="513049"/>
          </a:xfrm>
          <a:prstGeom prst="flowChartMagneticDisk">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TextBox 57"/>
          <p:cNvSpPr txBox="1"/>
          <p:nvPr/>
        </p:nvSpPr>
        <p:spPr>
          <a:xfrm>
            <a:off x="4040552" y="6335308"/>
            <a:ext cx="1004634" cy="307777"/>
          </a:xfrm>
          <a:prstGeom prst="rect">
            <a:avLst/>
          </a:prstGeom>
          <a:solidFill>
            <a:schemeClr val="bg2">
              <a:lumMod val="75000"/>
            </a:schemeClr>
          </a:solidFill>
        </p:spPr>
        <p:txBody>
          <a:bodyPr wrap="none" rtlCol="0">
            <a:spAutoFit/>
          </a:bodyPr>
          <a:lstStyle/>
          <a:p>
            <a:r>
              <a:rPr lang="en-IN" sz="1400" b="1" dirty="0" smtClean="0"/>
              <a:t>State WRIS</a:t>
            </a:r>
            <a:endParaRPr lang="en-IN" sz="1400" b="1" dirty="0"/>
          </a:p>
        </p:txBody>
      </p:sp>
      <p:sp>
        <p:nvSpPr>
          <p:cNvPr id="60" name="Flowchart: Magnetic Disk 59"/>
          <p:cNvSpPr/>
          <p:nvPr/>
        </p:nvSpPr>
        <p:spPr>
          <a:xfrm>
            <a:off x="4059916" y="6314279"/>
            <a:ext cx="1270706" cy="513049"/>
          </a:xfrm>
          <a:prstGeom prst="flowChartMagneticDisk">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TextBox 60"/>
          <p:cNvSpPr txBox="1"/>
          <p:nvPr/>
        </p:nvSpPr>
        <p:spPr>
          <a:xfrm>
            <a:off x="4192952" y="6487708"/>
            <a:ext cx="1004634" cy="307777"/>
          </a:xfrm>
          <a:prstGeom prst="rect">
            <a:avLst/>
          </a:prstGeom>
          <a:solidFill>
            <a:schemeClr val="bg2">
              <a:lumMod val="75000"/>
            </a:schemeClr>
          </a:solidFill>
        </p:spPr>
        <p:txBody>
          <a:bodyPr wrap="none" rtlCol="0">
            <a:spAutoFit/>
          </a:bodyPr>
          <a:lstStyle/>
          <a:p>
            <a:r>
              <a:rPr lang="en-IN" sz="1400" b="1" dirty="0" smtClean="0"/>
              <a:t>State WRIS</a:t>
            </a:r>
            <a:endParaRPr lang="en-IN" sz="1400" b="1" dirty="0"/>
          </a:p>
        </p:txBody>
      </p:sp>
      <p:grpSp>
        <p:nvGrpSpPr>
          <p:cNvPr id="65" name="Group 64"/>
          <p:cNvGrpSpPr/>
          <p:nvPr/>
        </p:nvGrpSpPr>
        <p:grpSpPr>
          <a:xfrm rot="16200000">
            <a:off x="3480017" y="5158501"/>
            <a:ext cx="1492618" cy="634940"/>
            <a:chOff x="5047009" y="3408294"/>
            <a:chExt cx="1395896" cy="255708"/>
          </a:xfrm>
          <a:solidFill>
            <a:schemeClr val="accent1">
              <a:lumMod val="40000"/>
              <a:lumOff val="60000"/>
            </a:schemeClr>
          </a:solidFill>
        </p:grpSpPr>
        <p:sp>
          <p:nvSpPr>
            <p:cNvPr id="66" name="Right Arrow 65"/>
            <p:cNvSpPr/>
            <p:nvPr/>
          </p:nvSpPr>
          <p:spPr>
            <a:xfrm rot="42586">
              <a:off x="5047009" y="3408294"/>
              <a:ext cx="1395896" cy="255708"/>
            </a:xfrm>
            <a:prstGeom prst="rightArrow">
              <a:avLst/>
            </a:prstGeom>
            <a:gr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TextBox 66"/>
            <p:cNvSpPr txBox="1"/>
            <p:nvPr/>
          </p:nvSpPr>
          <p:spPr>
            <a:xfrm rot="10800000">
              <a:off x="5071459" y="3476320"/>
              <a:ext cx="1312248" cy="123950"/>
            </a:xfrm>
            <a:prstGeom prst="rect">
              <a:avLst/>
            </a:prstGeom>
            <a:noFill/>
            <a:ln>
              <a:noFill/>
            </a:ln>
          </p:spPr>
          <p:txBody>
            <a:bodyPr wrap="square" rtlCol="0">
              <a:spAutoFit/>
            </a:bodyPr>
            <a:lstStyle>
              <a:defPPr>
                <a:defRPr lang="en-US"/>
              </a:defPPr>
              <a:lvl1pPr>
                <a:defRPr sz="1100" b="1">
                  <a:solidFill>
                    <a:schemeClr val="tx2"/>
                  </a:solidFill>
                </a:defRPr>
              </a:lvl1pPr>
            </a:lstStyle>
            <a:p>
              <a:pPr algn="ctr"/>
              <a:r>
                <a:rPr lang="en-IN" sz="1400" dirty="0" smtClean="0">
                  <a:solidFill>
                    <a:schemeClr val="tx2">
                      <a:lumMod val="50000"/>
                    </a:schemeClr>
                  </a:solidFill>
                </a:rPr>
                <a:t>Hydro-met data</a:t>
              </a:r>
              <a:endParaRPr lang="en-IN" sz="1400" dirty="0">
                <a:solidFill>
                  <a:schemeClr val="tx2">
                    <a:lumMod val="50000"/>
                  </a:schemeClr>
                </a:solidFill>
              </a:endParaRPr>
            </a:p>
          </p:txBody>
        </p:sp>
      </p:grpSp>
      <p:sp>
        <p:nvSpPr>
          <p:cNvPr id="68" name="TextBox 67"/>
          <p:cNvSpPr txBox="1"/>
          <p:nvPr/>
        </p:nvSpPr>
        <p:spPr>
          <a:xfrm>
            <a:off x="737940" y="5040192"/>
            <a:ext cx="887243" cy="369332"/>
          </a:xfrm>
          <a:prstGeom prst="rect">
            <a:avLst/>
          </a:prstGeom>
          <a:solidFill>
            <a:schemeClr val="accent2">
              <a:lumMod val="40000"/>
              <a:lumOff val="60000"/>
            </a:schemeClr>
          </a:solidFill>
          <a:ln w="12700">
            <a:solidFill>
              <a:schemeClr val="tx2"/>
            </a:solidFill>
          </a:ln>
        </p:spPr>
        <p:txBody>
          <a:bodyPr wrap="square" rtlCol="0">
            <a:spAutoFit/>
          </a:bodyPr>
          <a:lstStyle>
            <a:defPPr>
              <a:defRPr lang="en-US"/>
            </a:defPPr>
          </a:lstStyle>
          <a:p>
            <a:r>
              <a:rPr lang="en-IN" b="1" dirty="0" smtClean="0"/>
              <a:t> NIH</a:t>
            </a:r>
          </a:p>
        </p:txBody>
      </p:sp>
      <p:grpSp>
        <p:nvGrpSpPr>
          <p:cNvPr id="69" name="Group 68"/>
          <p:cNvGrpSpPr/>
          <p:nvPr/>
        </p:nvGrpSpPr>
        <p:grpSpPr>
          <a:xfrm>
            <a:off x="1742904" y="962031"/>
            <a:ext cx="1595169" cy="634940"/>
            <a:chOff x="5047009" y="3408294"/>
            <a:chExt cx="1395896" cy="255708"/>
          </a:xfrm>
          <a:solidFill>
            <a:schemeClr val="accent1">
              <a:lumMod val="40000"/>
              <a:lumOff val="60000"/>
            </a:schemeClr>
          </a:solidFill>
        </p:grpSpPr>
        <p:sp>
          <p:nvSpPr>
            <p:cNvPr id="70" name="Right Arrow 69"/>
            <p:cNvSpPr/>
            <p:nvPr/>
          </p:nvSpPr>
          <p:spPr>
            <a:xfrm rot="42586">
              <a:off x="5047009" y="3408294"/>
              <a:ext cx="1395896" cy="255708"/>
            </a:xfrm>
            <a:prstGeom prst="rightArrow">
              <a:avLst/>
            </a:prstGeom>
            <a:gr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0" name="TextBox 79"/>
            <p:cNvSpPr txBox="1"/>
            <p:nvPr/>
          </p:nvSpPr>
          <p:spPr>
            <a:xfrm>
              <a:off x="5071459" y="3486559"/>
              <a:ext cx="1312248" cy="111555"/>
            </a:xfrm>
            <a:prstGeom prst="rect">
              <a:avLst/>
            </a:prstGeom>
            <a:noFill/>
            <a:ln>
              <a:noFill/>
            </a:ln>
          </p:spPr>
          <p:txBody>
            <a:bodyPr wrap="square" rtlCol="0">
              <a:spAutoFit/>
            </a:bodyPr>
            <a:lstStyle>
              <a:defPPr>
                <a:defRPr lang="en-US"/>
              </a:defPPr>
              <a:lvl1pPr>
                <a:defRPr sz="1100" b="1">
                  <a:solidFill>
                    <a:schemeClr val="tx2"/>
                  </a:solidFill>
                </a:defRPr>
              </a:lvl1pPr>
            </a:lstStyle>
            <a:p>
              <a:pPr algn="ctr"/>
              <a:r>
                <a:rPr lang="en-IN" sz="1200" dirty="0" smtClean="0">
                  <a:solidFill>
                    <a:schemeClr val="tx2">
                      <a:lumMod val="50000"/>
                    </a:schemeClr>
                  </a:solidFill>
                </a:rPr>
                <a:t>Elevation Model</a:t>
              </a:r>
              <a:endParaRPr lang="en-IN" sz="1200" dirty="0">
                <a:solidFill>
                  <a:schemeClr val="tx2">
                    <a:lumMod val="50000"/>
                  </a:schemeClr>
                </a:solidFill>
              </a:endParaRPr>
            </a:p>
          </p:txBody>
        </p:sp>
      </p:grpSp>
      <p:grpSp>
        <p:nvGrpSpPr>
          <p:cNvPr id="81" name="Group 80"/>
          <p:cNvGrpSpPr/>
          <p:nvPr/>
        </p:nvGrpSpPr>
        <p:grpSpPr>
          <a:xfrm>
            <a:off x="1739032" y="1482909"/>
            <a:ext cx="1595169" cy="634940"/>
            <a:chOff x="5047009" y="3408294"/>
            <a:chExt cx="1395896" cy="255708"/>
          </a:xfrm>
          <a:solidFill>
            <a:schemeClr val="accent1">
              <a:lumMod val="40000"/>
              <a:lumOff val="60000"/>
            </a:schemeClr>
          </a:solidFill>
        </p:grpSpPr>
        <p:sp>
          <p:nvSpPr>
            <p:cNvPr id="82" name="Right Arrow 81"/>
            <p:cNvSpPr/>
            <p:nvPr/>
          </p:nvSpPr>
          <p:spPr>
            <a:xfrm rot="42586">
              <a:off x="5047009" y="3408294"/>
              <a:ext cx="1395896" cy="255708"/>
            </a:xfrm>
            <a:prstGeom prst="rightArrow">
              <a:avLst/>
            </a:prstGeom>
            <a:gr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3" name="TextBox 82"/>
            <p:cNvSpPr txBox="1"/>
            <p:nvPr/>
          </p:nvSpPr>
          <p:spPr>
            <a:xfrm>
              <a:off x="5071459" y="3486559"/>
              <a:ext cx="1312248" cy="111555"/>
            </a:xfrm>
            <a:prstGeom prst="rect">
              <a:avLst/>
            </a:prstGeom>
            <a:noFill/>
            <a:ln>
              <a:noFill/>
            </a:ln>
          </p:spPr>
          <p:txBody>
            <a:bodyPr wrap="square" rtlCol="0">
              <a:spAutoFit/>
            </a:bodyPr>
            <a:lstStyle>
              <a:defPPr>
                <a:defRPr lang="en-US"/>
              </a:defPPr>
              <a:lvl1pPr>
                <a:defRPr sz="1100" b="1">
                  <a:solidFill>
                    <a:schemeClr val="tx2"/>
                  </a:solidFill>
                </a:defRPr>
              </a:lvl1pPr>
            </a:lstStyle>
            <a:p>
              <a:pPr algn="ctr"/>
              <a:r>
                <a:rPr lang="en-IN" sz="1200" dirty="0" smtClean="0">
                  <a:solidFill>
                    <a:schemeClr val="tx2">
                      <a:lumMod val="50000"/>
                    </a:schemeClr>
                  </a:solidFill>
                </a:rPr>
                <a:t>Met &amp; Forecast Data</a:t>
              </a:r>
              <a:endParaRPr lang="en-IN" sz="1200" dirty="0">
                <a:solidFill>
                  <a:schemeClr val="tx2">
                    <a:lumMod val="50000"/>
                  </a:schemeClr>
                </a:solidFill>
              </a:endParaRPr>
            </a:p>
          </p:txBody>
        </p:sp>
      </p:grpSp>
      <p:grpSp>
        <p:nvGrpSpPr>
          <p:cNvPr id="84" name="Group 83"/>
          <p:cNvGrpSpPr/>
          <p:nvPr/>
        </p:nvGrpSpPr>
        <p:grpSpPr>
          <a:xfrm>
            <a:off x="1734168" y="2183367"/>
            <a:ext cx="1595169" cy="634940"/>
            <a:chOff x="5047009" y="3408294"/>
            <a:chExt cx="1395896" cy="255708"/>
          </a:xfrm>
          <a:solidFill>
            <a:schemeClr val="accent1">
              <a:lumMod val="40000"/>
              <a:lumOff val="60000"/>
            </a:schemeClr>
          </a:solidFill>
        </p:grpSpPr>
        <p:sp>
          <p:nvSpPr>
            <p:cNvPr id="85" name="Right Arrow 84"/>
            <p:cNvSpPr/>
            <p:nvPr/>
          </p:nvSpPr>
          <p:spPr>
            <a:xfrm rot="42586">
              <a:off x="5047009" y="3408294"/>
              <a:ext cx="1395896" cy="255708"/>
            </a:xfrm>
            <a:prstGeom prst="rightArrow">
              <a:avLst/>
            </a:prstGeom>
            <a:gr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6" name="TextBox 85"/>
            <p:cNvSpPr txBox="1"/>
            <p:nvPr/>
          </p:nvSpPr>
          <p:spPr>
            <a:xfrm>
              <a:off x="5071459" y="3486559"/>
              <a:ext cx="1312248" cy="111555"/>
            </a:xfrm>
            <a:prstGeom prst="rect">
              <a:avLst/>
            </a:prstGeom>
            <a:noFill/>
            <a:ln>
              <a:noFill/>
            </a:ln>
          </p:spPr>
          <p:txBody>
            <a:bodyPr wrap="square" rtlCol="0">
              <a:spAutoFit/>
            </a:bodyPr>
            <a:lstStyle>
              <a:defPPr>
                <a:defRPr lang="en-US"/>
              </a:defPPr>
              <a:lvl1pPr>
                <a:defRPr sz="1100" b="1">
                  <a:solidFill>
                    <a:schemeClr val="tx2"/>
                  </a:solidFill>
                </a:defRPr>
              </a:lvl1pPr>
            </a:lstStyle>
            <a:p>
              <a:pPr algn="ctr"/>
              <a:r>
                <a:rPr lang="en-IN" sz="1200" dirty="0" smtClean="0">
                  <a:solidFill>
                    <a:schemeClr val="tx2">
                      <a:lumMod val="50000"/>
                    </a:schemeClr>
                  </a:solidFill>
                </a:rPr>
                <a:t>Remote Sense Data</a:t>
              </a:r>
              <a:endParaRPr lang="en-IN" sz="1200" dirty="0">
                <a:solidFill>
                  <a:schemeClr val="tx2">
                    <a:lumMod val="50000"/>
                  </a:schemeClr>
                </a:solidFill>
              </a:endParaRPr>
            </a:p>
          </p:txBody>
        </p:sp>
      </p:grpSp>
      <p:grpSp>
        <p:nvGrpSpPr>
          <p:cNvPr id="97" name="Group 96"/>
          <p:cNvGrpSpPr/>
          <p:nvPr/>
        </p:nvGrpSpPr>
        <p:grpSpPr>
          <a:xfrm>
            <a:off x="1729140" y="4929500"/>
            <a:ext cx="1595169" cy="634940"/>
            <a:chOff x="5047009" y="3408294"/>
            <a:chExt cx="1395896" cy="255708"/>
          </a:xfrm>
          <a:solidFill>
            <a:schemeClr val="accent1">
              <a:lumMod val="40000"/>
              <a:lumOff val="60000"/>
            </a:schemeClr>
          </a:solidFill>
        </p:grpSpPr>
        <p:sp>
          <p:nvSpPr>
            <p:cNvPr id="99" name="Right Arrow 98"/>
            <p:cNvSpPr/>
            <p:nvPr/>
          </p:nvSpPr>
          <p:spPr>
            <a:xfrm rot="42586">
              <a:off x="5047009" y="3408294"/>
              <a:ext cx="1395896" cy="255708"/>
            </a:xfrm>
            <a:prstGeom prst="rightArrow">
              <a:avLst/>
            </a:prstGeom>
            <a:gr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00" name="TextBox 99"/>
            <p:cNvSpPr txBox="1"/>
            <p:nvPr/>
          </p:nvSpPr>
          <p:spPr>
            <a:xfrm>
              <a:off x="5071459" y="3486559"/>
              <a:ext cx="1312248" cy="111555"/>
            </a:xfrm>
            <a:prstGeom prst="rect">
              <a:avLst/>
            </a:prstGeom>
            <a:noFill/>
            <a:ln>
              <a:noFill/>
            </a:ln>
          </p:spPr>
          <p:txBody>
            <a:bodyPr wrap="square" rtlCol="0">
              <a:spAutoFit/>
            </a:bodyPr>
            <a:lstStyle>
              <a:defPPr>
                <a:defRPr lang="en-US"/>
              </a:defPPr>
              <a:lvl1pPr>
                <a:defRPr sz="1100" b="1">
                  <a:solidFill>
                    <a:schemeClr val="tx2"/>
                  </a:solidFill>
                </a:defRPr>
              </a:lvl1pPr>
            </a:lstStyle>
            <a:p>
              <a:pPr algn="ctr"/>
              <a:r>
                <a:rPr lang="en-IN" sz="1200" dirty="0" smtClean="0">
                  <a:solidFill>
                    <a:schemeClr val="tx2">
                      <a:lumMod val="50000"/>
                    </a:schemeClr>
                  </a:solidFill>
                </a:rPr>
                <a:t>Training</a:t>
              </a:r>
              <a:endParaRPr lang="en-IN" sz="1200" dirty="0">
                <a:solidFill>
                  <a:schemeClr val="tx2">
                    <a:lumMod val="50000"/>
                  </a:schemeClr>
                </a:solidFill>
              </a:endParaRPr>
            </a:p>
          </p:txBody>
        </p:sp>
      </p:grpSp>
      <p:grpSp>
        <p:nvGrpSpPr>
          <p:cNvPr id="103" name="Group 102"/>
          <p:cNvGrpSpPr/>
          <p:nvPr/>
        </p:nvGrpSpPr>
        <p:grpSpPr>
          <a:xfrm>
            <a:off x="5353737" y="3369005"/>
            <a:ext cx="1460660" cy="582851"/>
            <a:chOff x="5134964" y="3440501"/>
            <a:chExt cx="1278190" cy="226437"/>
          </a:xfrm>
        </p:grpSpPr>
        <p:sp>
          <p:nvSpPr>
            <p:cNvPr id="105" name="Right Arrow 104"/>
            <p:cNvSpPr/>
            <p:nvPr/>
          </p:nvSpPr>
          <p:spPr>
            <a:xfrm rot="42586">
              <a:off x="5151127" y="3440501"/>
              <a:ext cx="1262027" cy="226437"/>
            </a:xfrm>
            <a:prstGeom prst="rightArrow">
              <a:avLst/>
            </a:prstGeom>
            <a:solidFill>
              <a:schemeClr val="accent6">
                <a:lumMod val="40000"/>
                <a:lumOff val="6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7" name="TextBox 106"/>
            <p:cNvSpPr txBox="1"/>
            <p:nvPr/>
          </p:nvSpPr>
          <p:spPr>
            <a:xfrm>
              <a:off x="5134964" y="3501983"/>
              <a:ext cx="1259727" cy="103473"/>
            </a:xfrm>
            <a:prstGeom prst="rect">
              <a:avLst/>
            </a:prstGeom>
            <a:noFill/>
          </p:spPr>
          <p:txBody>
            <a:bodyPr wrap="none" rtlCol="0">
              <a:spAutoFit/>
            </a:bodyPr>
            <a:lstStyle>
              <a:defPPr>
                <a:defRPr lang="en-US"/>
              </a:defPPr>
              <a:lvl1pPr>
                <a:defRPr sz="1100" b="1">
                  <a:solidFill>
                    <a:schemeClr val="tx2"/>
                  </a:solidFill>
                </a:defRPr>
              </a:lvl1pPr>
            </a:lstStyle>
            <a:p>
              <a:r>
                <a:rPr lang="en-IN" sz="1400" dirty="0" smtClean="0">
                  <a:solidFill>
                    <a:schemeClr val="tx2">
                      <a:lumMod val="50000"/>
                    </a:schemeClr>
                  </a:solidFill>
                </a:rPr>
                <a:t>River Basin Data </a:t>
              </a:r>
            </a:p>
          </p:txBody>
        </p:sp>
      </p:grpSp>
      <p:grpSp>
        <p:nvGrpSpPr>
          <p:cNvPr id="108" name="Group 107"/>
          <p:cNvGrpSpPr/>
          <p:nvPr/>
        </p:nvGrpSpPr>
        <p:grpSpPr>
          <a:xfrm rot="10800000">
            <a:off x="1648483" y="3437362"/>
            <a:ext cx="1482714" cy="582851"/>
            <a:chOff x="5145256" y="3490143"/>
            <a:chExt cx="1297490" cy="226437"/>
          </a:xfrm>
        </p:grpSpPr>
        <p:sp>
          <p:nvSpPr>
            <p:cNvPr id="109" name="Right Arrow 108"/>
            <p:cNvSpPr/>
            <p:nvPr/>
          </p:nvSpPr>
          <p:spPr>
            <a:xfrm rot="42586">
              <a:off x="5180719" y="3490143"/>
              <a:ext cx="1262027" cy="226437"/>
            </a:xfrm>
            <a:prstGeom prst="rightArrow">
              <a:avLst/>
            </a:prstGeom>
            <a:solidFill>
              <a:schemeClr val="accent6">
                <a:lumMod val="40000"/>
                <a:lumOff val="6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0" name="TextBox 109"/>
            <p:cNvSpPr txBox="1"/>
            <p:nvPr/>
          </p:nvSpPr>
          <p:spPr>
            <a:xfrm rot="10800000">
              <a:off x="5145256" y="3556371"/>
              <a:ext cx="1259727" cy="103473"/>
            </a:xfrm>
            <a:prstGeom prst="rect">
              <a:avLst/>
            </a:prstGeom>
            <a:noFill/>
          </p:spPr>
          <p:txBody>
            <a:bodyPr wrap="none" rtlCol="0">
              <a:spAutoFit/>
            </a:bodyPr>
            <a:lstStyle>
              <a:defPPr>
                <a:defRPr lang="en-US"/>
              </a:defPPr>
              <a:lvl1pPr>
                <a:defRPr sz="1100" b="1">
                  <a:solidFill>
                    <a:schemeClr val="tx2"/>
                  </a:solidFill>
                </a:defRPr>
              </a:lvl1pPr>
            </a:lstStyle>
            <a:p>
              <a:r>
                <a:rPr lang="en-IN" sz="1400" dirty="0" smtClean="0">
                  <a:solidFill>
                    <a:schemeClr val="tx2">
                      <a:lumMod val="50000"/>
                    </a:schemeClr>
                  </a:solidFill>
                </a:rPr>
                <a:t>River Basin Data </a:t>
              </a:r>
            </a:p>
          </p:txBody>
        </p:sp>
      </p:grpSp>
      <p:grpSp>
        <p:nvGrpSpPr>
          <p:cNvPr id="87" name="Group 86"/>
          <p:cNvGrpSpPr/>
          <p:nvPr/>
        </p:nvGrpSpPr>
        <p:grpSpPr>
          <a:xfrm>
            <a:off x="1739089" y="3048000"/>
            <a:ext cx="1595169" cy="634940"/>
            <a:chOff x="5047009" y="3408294"/>
            <a:chExt cx="1395896" cy="255708"/>
          </a:xfrm>
          <a:solidFill>
            <a:schemeClr val="accent1">
              <a:lumMod val="40000"/>
              <a:lumOff val="60000"/>
            </a:schemeClr>
          </a:solidFill>
        </p:grpSpPr>
        <p:sp>
          <p:nvSpPr>
            <p:cNvPr id="88" name="Right Arrow 87"/>
            <p:cNvSpPr/>
            <p:nvPr/>
          </p:nvSpPr>
          <p:spPr>
            <a:xfrm rot="42586">
              <a:off x="5047009" y="3408294"/>
              <a:ext cx="1395896" cy="255708"/>
            </a:xfrm>
            <a:prstGeom prst="rightArrow">
              <a:avLst/>
            </a:prstGeom>
            <a:gr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94" name="TextBox 93"/>
            <p:cNvSpPr txBox="1"/>
            <p:nvPr/>
          </p:nvSpPr>
          <p:spPr>
            <a:xfrm>
              <a:off x="5071459" y="3486559"/>
              <a:ext cx="1312248" cy="111555"/>
            </a:xfrm>
            <a:prstGeom prst="rect">
              <a:avLst/>
            </a:prstGeom>
            <a:noFill/>
            <a:ln>
              <a:noFill/>
            </a:ln>
          </p:spPr>
          <p:txBody>
            <a:bodyPr wrap="square" rtlCol="0">
              <a:spAutoFit/>
            </a:bodyPr>
            <a:lstStyle>
              <a:defPPr>
                <a:defRPr lang="en-US"/>
              </a:defPPr>
              <a:lvl1pPr>
                <a:defRPr sz="1100" b="1">
                  <a:solidFill>
                    <a:schemeClr val="tx2"/>
                  </a:solidFill>
                </a:defRPr>
              </a:lvl1pPr>
            </a:lstStyle>
            <a:p>
              <a:pPr algn="ctr"/>
              <a:r>
                <a:rPr lang="en-IN" sz="1200" dirty="0" smtClean="0">
                  <a:solidFill>
                    <a:schemeClr val="tx2">
                      <a:lumMod val="50000"/>
                    </a:schemeClr>
                  </a:solidFill>
                </a:rPr>
                <a:t>Ground Water Data</a:t>
              </a:r>
              <a:endParaRPr lang="en-IN" sz="1200" dirty="0">
                <a:solidFill>
                  <a:schemeClr val="tx2">
                    <a:lumMod val="50000"/>
                  </a:schemeClr>
                </a:solidFill>
              </a:endParaRPr>
            </a:p>
          </p:txBody>
        </p:sp>
      </p:grpSp>
      <p:sp>
        <p:nvSpPr>
          <p:cNvPr id="115" name="TextBox 114"/>
          <p:cNvSpPr txBox="1"/>
          <p:nvPr/>
        </p:nvSpPr>
        <p:spPr>
          <a:xfrm>
            <a:off x="-18983" y="-116045"/>
            <a:ext cx="9144000" cy="584775"/>
          </a:xfrm>
          <a:prstGeom prst="rect">
            <a:avLst/>
          </a:prstGeom>
          <a:solidFill>
            <a:schemeClr val="accent4">
              <a:lumMod val="40000"/>
              <a:lumOff val="60000"/>
            </a:schemeClr>
          </a:solidFill>
          <a:ln w="9525">
            <a:solidFill>
              <a:schemeClr val="tx1"/>
            </a:solidFill>
          </a:ln>
        </p:spPr>
        <p:txBody>
          <a:bodyPr wrap="square" rtlCol="0">
            <a:spAutoFit/>
          </a:bodyPr>
          <a:lstStyle/>
          <a:p>
            <a:pPr algn="ctr"/>
            <a:r>
              <a:rPr lang="en-IN" sz="3200" b="1" dirty="0" smtClean="0"/>
              <a:t>NWRIS</a:t>
            </a:r>
            <a:endParaRPr lang="en-IN" sz="3200" b="1" i="1" dirty="0"/>
          </a:p>
        </p:txBody>
      </p:sp>
      <p:sp>
        <p:nvSpPr>
          <p:cNvPr id="2" name="Date Placeholder 1"/>
          <p:cNvSpPr>
            <a:spLocks noGrp="1"/>
          </p:cNvSpPr>
          <p:nvPr>
            <p:ph type="dt" sz="half" idx="10"/>
          </p:nvPr>
        </p:nvSpPr>
        <p:spPr/>
        <p:txBody>
          <a:bodyPr/>
          <a:lstStyle/>
          <a:p>
            <a:fld id="{529D9190-092F-4E54-B86D-C92561D44938}" type="datetime1">
              <a:rPr lang="en-IN" smtClean="0">
                <a:solidFill>
                  <a:schemeClr val="tx1"/>
                </a:solidFill>
              </a:rPr>
              <a:t>08-10-2015</a:t>
            </a:fld>
            <a:endParaRPr lang="en-IN">
              <a:solidFill>
                <a:schemeClr val="tx1"/>
              </a:solidFill>
            </a:endParaRPr>
          </a:p>
        </p:txBody>
      </p:sp>
      <p:sp>
        <p:nvSpPr>
          <p:cNvPr id="3" name="Slide Number Placeholder 2"/>
          <p:cNvSpPr>
            <a:spLocks noGrp="1"/>
          </p:cNvSpPr>
          <p:nvPr>
            <p:ph type="sldNum" sz="quarter" idx="12"/>
          </p:nvPr>
        </p:nvSpPr>
        <p:spPr/>
        <p:txBody>
          <a:bodyPr/>
          <a:lstStyle/>
          <a:p>
            <a:fld id="{18306541-3CBD-4719-9FF6-33946E44F32B}" type="slidenum">
              <a:rPr lang="en-IN" smtClean="0">
                <a:solidFill>
                  <a:schemeClr val="tx1"/>
                </a:solidFill>
              </a:rPr>
              <a:t>44</a:t>
            </a:fld>
            <a:endParaRPr lang="en-IN">
              <a:solidFill>
                <a:schemeClr val="tx1"/>
              </a:solidFill>
            </a:endParaRPr>
          </a:p>
        </p:txBody>
      </p:sp>
      <p:sp>
        <p:nvSpPr>
          <p:cNvPr id="56" name="TextBox 55"/>
          <p:cNvSpPr txBox="1"/>
          <p:nvPr/>
        </p:nvSpPr>
        <p:spPr>
          <a:xfrm>
            <a:off x="743989" y="4034572"/>
            <a:ext cx="887243" cy="369332"/>
          </a:xfrm>
          <a:prstGeom prst="rect">
            <a:avLst/>
          </a:prstGeom>
          <a:solidFill>
            <a:schemeClr val="accent2">
              <a:lumMod val="40000"/>
              <a:lumOff val="60000"/>
            </a:schemeClr>
          </a:solidFill>
          <a:ln w="12700">
            <a:solidFill>
              <a:schemeClr val="tx2"/>
            </a:solidFill>
          </a:ln>
        </p:spPr>
        <p:txBody>
          <a:bodyPr wrap="square" rtlCol="0">
            <a:spAutoFit/>
          </a:bodyPr>
          <a:lstStyle>
            <a:defPPr>
              <a:defRPr lang="en-US"/>
            </a:defPPr>
          </a:lstStyle>
          <a:p>
            <a:pPr algn="ctr"/>
            <a:r>
              <a:rPr lang="en-IN" b="1" dirty="0" smtClean="0"/>
              <a:t>CPCB</a:t>
            </a:r>
          </a:p>
        </p:txBody>
      </p:sp>
      <p:grpSp>
        <p:nvGrpSpPr>
          <p:cNvPr id="59" name="Group 58"/>
          <p:cNvGrpSpPr/>
          <p:nvPr/>
        </p:nvGrpSpPr>
        <p:grpSpPr>
          <a:xfrm rot="10800000">
            <a:off x="1670537" y="4218495"/>
            <a:ext cx="1460660" cy="582851"/>
            <a:chOff x="5134964" y="3440501"/>
            <a:chExt cx="1278190" cy="226437"/>
          </a:xfrm>
        </p:grpSpPr>
        <p:sp>
          <p:nvSpPr>
            <p:cNvPr id="71" name="Right Arrow 70"/>
            <p:cNvSpPr/>
            <p:nvPr/>
          </p:nvSpPr>
          <p:spPr>
            <a:xfrm rot="42586">
              <a:off x="5151127" y="3440501"/>
              <a:ext cx="1262027" cy="226437"/>
            </a:xfrm>
            <a:prstGeom prst="rightArrow">
              <a:avLst/>
            </a:prstGeom>
            <a:solidFill>
              <a:schemeClr val="accent6">
                <a:lumMod val="40000"/>
                <a:lumOff val="6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TextBox 71"/>
            <p:cNvSpPr txBox="1"/>
            <p:nvPr/>
          </p:nvSpPr>
          <p:spPr>
            <a:xfrm rot="10800000">
              <a:off x="5134964" y="3501983"/>
              <a:ext cx="1259727" cy="103473"/>
            </a:xfrm>
            <a:prstGeom prst="rect">
              <a:avLst/>
            </a:prstGeom>
            <a:noFill/>
          </p:spPr>
          <p:txBody>
            <a:bodyPr wrap="none" rtlCol="0">
              <a:spAutoFit/>
            </a:bodyPr>
            <a:lstStyle>
              <a:defPPr>
                <a:defRPr lang="en-US"/>
              </a:defPPr>
              <a:lvl1pPr>
                <a:defRPr sz="1100" b="1">
                  <a:solidFill>
                    <a:schemeClr val="tx2"/>
                  </a:solidFill>
                </a:defRPr>
              </a:lvl1pPr>
            </a:lstStyle>
            <a:p>
              <a:r>
                <a:rPr lang="en-IN" sz="1400" dirty="0" smtClean="0">
                  <a:solidFill>
                    <a:schemeClr val="tx2">
                      <a:lumMod val="50000"/>
                    </a:schemeClr>
                  </a:solidFill>
                </a:rPr>
                <a:t>River Basin Data </a:t>
              </a:r>
            </a:p>
          </p:txBody>
        </p:sp>
      </p:grpSp>
      <p:grpSp>
        <p:nvGrpSpPr>
          <p:cNvPr id="73" name="Group 72"/>
          <p:cNvGrpSpPr/>
          <p:nvPr/>
        </p:nvGrpSpPr>
        <p:grpSpPr>
          <a:xfrm>
            <a:off x="1737244" y="3840484"/>
            <a:ext cx="1595169" cy="634940"/>
            <a:chOff x="5047009" y="3408294"/>
            <a:chExt cx="1395896" cy="255708"/>
          </a:xfrm>
          <a:solidFill>
            <a:schemeClr val="accent1">
              <a:lumMod val="40000"/>
              <a:lumOff val="60000"/>
            </a:schemeClr>
          </a:solidFill>
        </p:grpSpPr>
        <p:sp>
          <p:nvSpPr>
            <p:cNvPr id="74" name="Right Arrow 73"/>
            <p:cNvSpPr/>
            <p:nvPr/>
          </p:nvSpPr>
          <p:spPr>
            <a:xfrm rot="42586">
              <a:off x="5047009" y="3408294"/>
              <a:ext cx="1395896" cy="255708"/>
            </a:xfrm>
            <a:prstGeom prst="rightArrow">
              <a:avLst/>
            </a:prstGeom>
            <a:gr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75" name="TextBox 74"/>
            <p:cNvSpPr txBox="1"/>
            <p:nvPr/>
          </p:nvSpPr>
          <p:spPr>
            <a:xfrm>
              <a:off x="5071459" y="3486559"/>
              <a:ext cx="1312248" cy="111555"/>
            </a:xfrm>
            <a:prstGeom prst="rect">
              <a:avLst/>
            </a:prstGeom>
            <a:noFill/>
            <a:ln>
              <a:noFill/>
            </a:ln>
          </p:spPr>
          <p:txBody>
            <a:bodyPr wrap="square" rtlCol="0">
              <a:spAutoFit/>
            </a:bodyPr>
            <a:lstStyle>
              <a:defPPr>
                <a:defRPr lang="en-US"/>
              </a:defPPr>
              <a:lvl1pPr>
                <a:defRPr sz="1100" b="1">
                  <a:solidFill>
                    <a:schemeClr val="tx2"/>
                  </a:solidFill>
                </a:defRPr>
              </a:lvl1pPr>
            </a:lstStyle>
            <a:p>
              <a:pPr algn="ctr"/>
              <a:r>
                <a:rPr lang="en-IN" sz="1200" dirty="0" smtClean="0">
                  <a:solidFill>
                    <a:schemeClr val="tx2">
                      <a:lumMod val="50000"/>
                    </a:schemeClr>
                  </a:solidFill>
                </a:rPr>
                <a:t>Water Quality Data</a:t>
              </a:r>
              <a:endParaRPr lang="en-IN" sz="1200" dirty="0">
                <a:solidFill>
                  <a:schemeClr val="tx2">
                    <a:lumMod val="50000"/>
                  </a:schemeClr>
                </a:solidFill>
              </a:endParaRPr>
            </a:p>
          </p:txBody>
        </p:sp>
      </p:grpSp>
    </p:spTree>
    <p:extLst>
      <p:ext uri="{BB962C8B-B14F-4D97-AF65-F5344CB8AC3E}">
        <p14:creationId xmlns:p14="http://schemas.microsoft.com/office/powerpoint/2010/main" val="6135580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547917" y="226358"/>
            <a:ext cx="7429169" cy="471116"/>
          </a:xfrm>
        </p:spPr>
        <p:txBody>
          <a:bodyPr>
            <a:normAutofit fontScale="90000"/>
          </a:bodyPr>
          <a:lstStyle/>
          <a:p>
            <a:pPr lvl="0" defTabSz="1066800">
              <a:lnSpc>
                <a:spcPct val="90000"/>
              </a:lnSpc>
              <a:spcAft>
                <a:spcPct val="35000"/>
              </a:spcAft>
            </a:pPr>
            <a:r>
              <a:rPr lang="en-US" sz="3200" dirty="0"/>
              <a:t>B2.State Water Resources Information System</a:t>
            </a:r>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0639" y="56124"/>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72218" y="1600200"/>
            <a:ext cx="2849113" cy="369332"/>
          </a:xfrm>
          <a:prstGeom prst="rect">
            <a:avLst/>
          </a:prstGeom>
          <a:noFill/>
        </p:spPr>
        <p:txBody>
          <a:bodyPr wrap="none" rtlCol="0">
            <a:spAutoFit/>
          </a:bodyPr>
          <a:lstStyle/>
          <a:p>
            <a:r>
              <a:rPr lang="en-IN" b="1" dirty="0" smtClean="0"/>
              <a:t>Development of State-WRIS</a:t>
            </a:r>
            <a:endParaRPr lang="en-IN" b="1" dirty="0"/>
          </a:p>
        </p:txBody>
      </p:sp>
      <p:sp>
        <p:nvSpPr>
          <p:cNvPr id="7" name="TextBox 6"/>
          <p:cNvSpPr txBox="1"/>
          <p:nvPr/>
        </p:nvSpPr>
        <p:spPr>
          <a:xfrm>
            <a:off x="499074" y="4754513"/>
            <a:ext cx="3373296" cy="369332"/>
          </a:xfrm>
          <a:prstGeom prst="rect">
            <a:avLst/>
          </a:prstGeom>
          <a:noFill/>
        </p:spPr>
        <p:txBody>
          <a:bodyPr wrap="none" rtlCol="0">
            <a:spAutoFit/>
          </a:bodyPr>
          <a:lstStyle/>
          <a:p>
            <a:r>
              <a:rPr lang="en-IN" b="1" dirty="0" smtClean="0"/>
              <a:t>Digitization of Water related data</a:t>
            </a:r>
            <a:endParaRPr lang="en-IN" b="1" dirty="0"/>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9658" y="3567453"/>
            <a:ext cx="4439541" cy="3112783"/>
          </a:xfrm>
          <a:prstGeom prst="rect">
            <a:avLst/>
          </a:prstGeom>
          <a:noFill/>
          <a:ln w="9525">
            <a:noFill/>
            <a:miter lim="800000"/>
            <a:headEnd/>
            <a:tailEnd/>
          </a:ln>
          <a:effectLst/>
        </p:spPr>
      </p:pic>
      <p:sp>
        <p:nvSpPr>
          <p:cNvPr id="9" name="Rectangle 8"/>
          <p:cNvSpPr/>
          <p:nvPr/>
        </p:nvSpPr>
        <p:spPr>
          <a:xfrm>
            <a:off x="3872370" y="851252"/>
            <a:ext cx="5119230" cy="2751522"/>
          </a:xfrm>
          <a:prstGeom prst="rect">
            <a:avLst/>
          </a:prstGeom>
        </p:spPr>
        <p:txBody>
          <a:bodyPr wrap="square">
            <a:spAutoFit/>
          </a:bodyPr>
          <a:lstStyle/>
          <a:p>
            <a:pPr marL="400050" lvl="1" algn="just">
              <a:spcBef>
                <a:spcPct val="20000"/>
              </a:spcBef>
            </a:pPr>
            <a:r>
              <a:rPr lang="en-US" sz="2400" dirty="0" smtClean="0">
                <a:effectLst>
                  <a:outerShdw blurRad="38100" dist="38100" dir="2700000" algn="tl">
                    <a:srgbClr val="000000">
                      <a:alpha val="43137"/>
                    </a:srgbClr>
                  </a:outerShdw>
                </a:effectLst>
              </a:rPr>
              <a:t>The states should follow the </a:t>
            </a:r>
            <a:r>
              <a:rPr lang="en-US" sz="2400" dirty="0" err="1" smtClean="0">
                <a:effectLst>
                  <a:outerShdw blurRad="38100" dist="38100" dir="2700000" algn="tl">
                    <a:srgbClr val="000000">
                      <a:alpha val="43137"/>
                    </a:srgbClr>
                  </a:outerShdw>
                </a:effectLst>
              </a:rPr>
              <a:t>IndiaWRIS</a:t>
            </a:r>
            <a:r>
              <a:rPr lang="en-US" sz="2400" dirty="0" smtClean="0">
                <a:effectLst>
                  <a:outerShdw blurRad="38100" dist="38100" dir="2700000" algn="tl">
                    <a:srgbClr val="000000">
                      <a:alpha val="43137"/>
                    </a:srgbClr>
                  </a:outerShdw>
                </a:effectLst>
              </a:rPr>
              <a:t> standards for integration, </a:t>
            </a:r>
          </a:p>
          <a:p>
            <a:pPr marL="400050" lvl="1" algn="just">
              <a:spcBef>
                <a:spcPct val="20000"/>
              </a:spcBef>
            </a:pPr>
            <a:r>
              <a:rPr lang="en-US" sz="2400" dirty="0" smtClean="0">
                <a:effectLst>
                  <a:outerShdw blurRad="38100" dist="38100" dir="2700000" algn="tl">
                    <a:srgbClr val="000000">
                      <a:alpha val="43137"/>
                    </a:srgbClr>
                  </a:outerShdw>
                </a:effectLst>
              </a:rPr>
              <a:t>The purpose of State-WRIS is to “serve” and exchange with other stake holders such as Drinking, Agriculture and watershed department. </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53193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24786" y="1005841"/>
            <a:ext cx="8409614" cy="5484578"/>
          </a:xfrm>
          <a:prstGeom prst="rect">
            <a:avLst/>
          </a:prstGeom>
        </p:spPr>
        <p:txBody>
          <a:bodyPr wrap="square">
            <a:spAutoFit/>
          </a:bodyPr>
          <a:lstStyle/>
          <a:p>
            <a:pPr marL="400050" lvl="1" algn="just">
              <a:spcBef>
                <a:spcPct val="20000"/>
              </a:spcBef>
            </a:pPr>
            <a:r>
              <a:rPr lang="en-US" sz="2400" b="1" dirty="0" smtClean="0">
                <a:solidFill>
                  <a:srgbClr val="C00000"/>
                </a:solidFill>
                <a:effectLst>
                  <a:outerShdw blurRad="38100" dist="38100" dir="2700000" algn="tl">
                    <a:srgbClr val="000000">
                      <a:alpha val="43137"/>
                    </a:srgbClr>
                  </a:outerShdw>
                </a:effectLst>
              </a:rPr>
              <a:t>National Products in WRIS/SWRIS</a:t>
            </a:r>
          </a:p>
          <a:p>
            <a:pPr marL="742950" lvl="1" indent="-342900" algn="just">
              <a:spcBef>
                <a:spcPct val="20000"/>
              </a:spcBef>
              <a:buFont typeface="Arial" panose="020B0604020202020204" pitchFamily="34" charset="0"/>
              <a:buChar char="•"/>
            </a:pPr>
            <a:r>
              <a:rPr lang="en-US" sz="2400" b="1" dirty="0" smtClean="0">
                <a:solidFill>
                  <a:srgbClr val="0000FF"/>
                </a:solidFill>
                <a:effectLst>
                  <a:outerShdw blurRad="38100" dist="38100" dir="2700000" algn="tl">
                    <a:srgbClr val="000000">
                      <a:alpha val="43137"/>
                    </a:srgbClr>
                  </a:outerShdw>
                </a:effectLst>
              </a:rPr>
              <a:t>Access to spatial information including more than 80 layers of </a:t>
            </a:r>
            <a:r>
              <a:rPr lang="en-US" sz="2400" b="1" dirty="0" err="1" smtClean="0">
                <a:solidFill>
                  <a:srgbClr val="0000FF"/>
                </a:solidFill>
                <a:effectLst>
                  <a:outerShdw blurRad="38100" dist="38100" dir="2700000" algn="tl">
                    <a:srgbClr val="000000">
                      <a:alpha val="43137"/>
                    </a:srgbClr>
                  </a:outerShdw>
                </a:effectLst>
              </a:rPr>
              <a:t>IndiaWRIS</a:t>
            </a:r>
            <a:endParaRPr lang="en-US" sz="2400" b="1" dirty="0" smtClean="0">
              <a:solidFill>
                <a:srgbClr val="0000FF"/>
              </a:solidFill>
              <a:effectLst>
                <a:outerShdw blurRad="38100" dist="38100" dir="2700000" algn="tl">
                  <a:srgbClr val="000000">
                    <a:alpha val="43137"/>
                  </a:srgbClr>
                </a:outerShdw>
              </a:effectLst>
            </a:endParaRPr>
          </a:p>
          <a:p>
            <a:pPr marL="742950" lvl="1" indent="-342900" algn="just">
              <a:spcBef>
                <a:spcPct val="20000"/>
              </a:spcBef>
              <a:buFont typeface="Arial" panose="020B0604020202020204" pitchFamily="34" charset="0"/>
              <a:buChar char="•"/>
            </a:pPr>
            <a:r>
              <a:rPr lang="en-US" sz="2400" b="1" dirty="0" smtClean="0">
                <a:solidFill>
                  <a:srgbClr val="0000FF"/>
                </a:solidFill>
                <a:effectLst>
                  <a:outerShdw blurRad="38100" dist="38100" dir="2700000" algn="tl">
                    <a:srgbClr val="000000">
                      <a:alpha val="43137"/>
                    </a:srgbClr>
                  </a:outerShdw>
                </a:effectLst>
              </a:rPr>
              <a:t>Real time </a:t>
            </a:r>
            <a:r>
              <a:rPr lang="en-US" sz="2400" b="1" dirty="0" err="1" smtClean="0">
                <a:solidFill>
                  <a:srgbClr val="0000FF"/>
                </a:solidFill>
                <a:effectLst>
                  <a:outerShdw blurRad="38100" dist="38100" dir="2700000" algn="tl">
                    <a:srgbClr val="000000">
                      <a:alpha val="43137"/>
                    </a:srgbClr>
                  </a:outerShdw>
                </a:effectLst>
              </a:rPr>
              <a:t>hydromet</a:t>
            </a:r>
            <a:r>
              <a:rPr lang="en-US" sz="2400" b="1" dirty="0" smtClean="0">
                <a:solidFill>
                  <a:srgbClr val="0000FF"/>
                </a:solidFill>
                <a:effectLst>
                  <a:outerShdw blurRad="38100" dist="38100" dir="2700000" algn="tl">
                    <a:srgbClr val="000000">
                      <a:alpha val="43137"/>
                    </a:srgbClr>
                  </a:outerShdw>
                </a:effectLst>
              </a:rPr>
              <a:t> and reservoir level data.</a:t>
            </a:r>
          </a:p>
          <a:p>
            <a:pPr marL="742950" lvl="1" indent="-342900" algn="just">
              <a:spcBef>
                <a:spcPct val="20000"/>
              </a:spcBef>
              <a:buFont typeface="Arial" panose="020B0604020202020204" pitchFamily="34" charset="0"/>
              <a:buChar char="•"/>
            </a:pPr>
            <a:r>
              <a:rPr lang="en-US" sz="2400" b="1" dirty="0" smtClean="0">
                <a:solidFill>
                  <a:srgbClr val="0000FF"/>
                </a:solidFill>
                <a:effectLst>
                  <a:outerShdw blurRad="38100" dist="38100" dir="2700000" algn="tl">
                    <a:srgbClr val="000000">
                      <a:alpha val="43137"/>
                    </a:srgbClr>
                  </a:outerShdw>
                </a:effectLst>
              </a:rPr>
              <a:t>High Resolution elevation map for India ranging from (0.5 to 3m)</a:t>
            </a:r>
          </a:p>
          <a:p>
            <a:pPr marL="742950" lvl="1" indent="-342900" algn="just">
              <a:spcBef>
                <a:spcPct val="20000"/>
              </a:spcBef>
              <a:buFont typeface="Arial" panose="020B0604020202020204" pitchFamily="34" charset="0"/>
              <a:buChar char="•"/>
            </a:pPr>
            <a:r>
              <a:rPr lang="en-US" sz="2400" b="1" dirty="0" smtClean="0">
                <a:solidFill>
                  <a:srgbClr val="0000FF"/>
                </a:solidFill>
                <a:effectLst>
                  <a:outerShdw blurRad="38100" dist="38100" dir="2700000" algn="tl">
                    <a:srgbClr val="000000">
                      <a:alpha val="43137"/>
                    </a:srgbClr>
                  </a:outerShdw>
                </a:effectLst>
              </a:rPr>
              <a:t>Weather forecast (1, 3,5, 7 days and seasonal)</a:t>
            </a:r>
          </a:p>
          <a:p>
            <a:pPr marL="742950" lvl="1" indent="-342900" algn="just">
              <a:spcBef>
                <a:spcPct val="20000"/>
              </a:spcBef>
              <a:buFont typeface="Arial" panose="020B0604020202020204" pitchFamily="34" charset="0"/>
              <a:buChar char="•"/>
            </a:pPr>
            <a:r>
              <a:rPr lang="en-US" sz="2400" b="1" dirty="0" smtClean="0">
                <a:solidFill>
                  <a:srgbClr val="0000FF"/>
                </a:solidFill>
                <a:effectLst>
                  <a:outerShdw blurRad="38100" dist="38100" dir="2700000" algn="tl">
                    <a:srgbClr val="000000">
                      <a:alpha val="43137"/>
                    </a:srgbClr>
                  </a:outerShdw>
                </a:effectLst>
              </a:rPr>
              <a:t>Macro Water Resources assessment: Rainfall, ET, Runoff estimate</a:t>
            </a:r>
          </a:p>
          <a:p>
            <a:pPr marL="742950" lvl="1" indent="-342900" algn="just">
              <a:spcBef>
                <a:spcPct val="20000"/>
              </a:spcBef>
              <a:buFont typeface="Arial" panose="020B0604020202020204" pitchFamily="34" charset="0"/>
              <a:buChar char="•"/>
            </a:pPr>
            <a:r>
              <a:rPr lang="en-US" sz="2400" b="1" dirty="0" smtClean="0">
                <a:solidFill>
                  <a:srgbClr val="0000FF"/>
                </a:solidFill>
                <a:effectLst>
                  <a:outerShdw blurRad="38100" dist="38100" dir="2700000" algn="tl">
                    <a:srgbClr val="000000">
                      <a:alpha val="43137"/>
                    </a:srgbClr>
                  </a:outerShdw>
                </a:effectLst>
              </a:rPr>
              <a:t>Remote sensing based estimates for India: Snowmelt, real time ET, land use, irrigation benchmarking, </a:t>
            </a:r>
          </a:p>
          <a:p>
            <a:pPr marL="742950" lvl="1" indent="-342900" algn="just">
              <a:spcBef>
                <a:spcPct val="20000"/>
              </a:spcBef>
              <a:buFont typeface="Arial" panose="020B0604020202020204" pitchFamily="34" charset="0"/>
              <a:buChar char="•"/>
            </a:pPr>
            <a:r>
              <a:rPr lang="en-US" sz="2400" b="1" dirty="0" smtClean="0">
                <a:solidFill>
                  <a:srgbClr val="0000FF"/>
                </a:solidFill>
                <a:effectLst>
                  <a:outerShdw blurRad="38100" dist="38100" dir="2700000" algn="tl">
                    <a:srgbClr val="000000">
                      <a:alpha val="43137"/>
                    </a:srgbClr>
                  </a:outerShdw>
                </a:effectLst>
              </a:rPr>
              <a:t>Flood forecasting at major stations by CWC</a:t>
            </a:r>
          </a:p>
          <a:p>
            <a:pPr marL="742950" lvl="1" indent="-342900" algn="just">
              <a:spcBef>
                <a:spcPct val="20000"/>
              </a:spcBef>
              <a:buFont typeface="Arial" panose="020B0604020202020204" pitchFamily="34" charset="0"/>
              <a:buChar char="•"/>
            </a:pPr>
            <a:endParaRPr lang="en-US" sz="2400" b="1" dirty="0" smtClean="0">
              <a:solidFill>
                <a:srgbClr val="C00000"/>
              </a:solidFill>
              <a:effectLst>
                <a:outerShdw blurRad="38100" dist="38100" dir="2700000" algn="tl">
                  <a:srgbClr val="000000">
                    <a:alpha val="43137"/>
                  </a:srgbClr>
                </a:outerShdw>
              </a:effectLst>
            </a:endParaRPr>
          </a:p>
        </p:txBody>
      </p:sp>
      <p:sp>
        <p:nvSpPr>
          <p:cNvPr id="16" name="Rectangle 2"/>
          <p:cNvSpPr txBox="1">
            <a:spLocks noChangeArrowheads="1"/>
          </p:cNvSpPr>
          <p:nvPr/>
        </p:nvSpPr>
        <p:spPr>
          <a:xfrm>
            <a:off x="190831" y="260117"/>
            <a:ext cx="8077200" cy="471116"/>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rgbClr val="C00000"/>
                </a:solidFill>
                <a:effectLst>
                  <a:outerShdw blurRad="38100" dist="38100" dir="2700000" algn="tl">
                    <a:srgbClr val="000000">
                      <a:alpha val="43137"/>
                    </a:srgbClr>
                  </a:outerShdw>
                </a:effectLst>
              </a:rPr>
              <a:t>B</a:t>
            </a:r>
            <a:r>
              <a:rPr lang="en-US" sz="3000" b="1" dirty="0" smtClean="0">
                <a:solidFill>
                  <a:srgbClr val="C00000"/>
                </a:solidFill>
                <a:effectLst>
                  <a:outerShdw blurRad="38100" dist="38100" dir="2700000" algn="tl">
                    <a:srgbClr val="000000">
                      <a:alpha val="43137"/>
                    </a:srgbClr>
                  </a:outerShdw>
                </a:effectLst>
              </a:rPr>
              <a:t>: Water Resources  Information System</a:t>
            </a:r>
            <a:endParaRPr lang="en-US" sz="30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22354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2"/>
          <p:cNvSpPr txBox="1">
            <a:spLocks noChangeArrowheads="1"/>
          </p:cNvSpPr>
          <p:nvPr/>
        </p:nvSpPr>
        <p:spPr>
          <a:xfrm>
            <a:off x="190831" y="260117"/>
            <a:ext cx="8077200" cy="471116"/>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srgbClr val="C00000"/>
                </a:solidFill>
                <a:effectLst>
                  <a:outerShdw blurRad="38100" dist="38100" dir="2700000" algn="tl">
                    <a:srgbClr val="000000">
                      <a:alpha val="43137"/>
                    </a:srgbClr>
                  </a:outerShdw>
                </a:effectLst>
              </a:rPr>
              <a:t>B:  Water Resources Information System</a:t>
            </a:r>
            <a:endParaRPr lang="en-US" sz="3000" b="1" dirty="0">
              <a:solidFill>
                <a:srgbClr val="C00000"/>
              </a:solidFill>
              <a:effectLst>
                <a:outerShdw blurRad="38100" dist="38100" dir="2700000" algn="tl">
                  <a:srgbClr val="000000">
                    <a:alpha val="43137"/>
                  </a:srgbClr>
                </a:outerShdw>
              </a:effectLst>
            </a:endParaRPr>
          </a:p>
        </p:txBody>
      </p:sp>
      <p:sp>
        <p:nvSpPr>
          <p:cNvPr id="8" name="Rectangle 7"/>
          <p:cNvSpPr/>
          <p:nvPr/>
        </p:nvSpPr>
        <p:spPr>
          <a:xfrm>
            <a:off x="82970" y="860251"/>
            <a:ext cx="8915400" cy="63217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400050" lvl="1" algn="just">
              <a:spcBef>
                <a:spcPct val="20000"/>
              </a:spcBef>
            </a:pPr>
            <a:r>
              <a:rPr lang="en-US" sz="2200" b="1" dirty="0" smtClean="0">
                <a:solidFill>
                  <a:srgbClr val="0000FF"/>
                </a:solidFill>
              </a:rPr>
              <a:t>MoWR:</a:t>
            </a:r>
          </a:p>
          <a:p>
            <a:pPr marL="742950" lvl="1" indent="-342900" algn="just">
              <a:spcBef>
                <a:spcPct val="20000"/>
              </a:spcBef>
              <a:buFontTx/>
              <a:buChar char="-"/>
            </a:pPr>
            <a:r>
              <a:rPr lang="en-US" sz="2200" b="1" u="sng" dirty="0" err="1" smtClean="0">
                <a:solidFill>
                  <a:srgbClr val="0000FF"/>
                </a:solidFill>
              </a:rPr>
              <a:t>MoU</a:t>
            </a:r>
            <a:r>
              <a:rPr lang="en-US" sz="2200" b="1" u="sng" dirty="0" smtClean="0">
                <a:solidFill>
                  <a:srgbClr val="0000FF"/>
                </a:solidFill>
              </a:rPr>
              <a:t> for integration of data/information from central and state agencies.</a:t>
            </a:r>
          </a:p>
          <a:p>
            <a:pPr marL="742950" lvl="1" indent="-342900" algn="just">
              <a:spcBef>
                <a:spcPct val="20000"/>
              </a:spcBef>
              <a:buFontTx/>
              <a:buChar char="-"/>
            </a:pPr>
            <a:r>
              <a:rPr lang="en-US" sz="2200" b="1" u="sng" dirty="0" smtClean="0">
                <a:solidFill>
                  <a:srgbClr val="0000FF"/>
                </a:solidFill>
              </a:rPr>
              <a:t>Accessibility system among central and state agencies.</a:t>
            </a:r>
          </a:p>
          <a:p>
            <a:pPr marL="742950" lvl="1" indent="-342900" algn="just">
              <a:spcBef>
                <a:spcPct val="20000"/>
              </a:spcBef>
              <a:buFontTx/>
              <a:buChar char="-"/>
            </a:pPr>
            <a:r>
              <a:rPr lang="en-US" sz="2200" b="1" u="sng" dirty="0" smtClean="0">
                <a:solidFill>
                  <a:srgbClr val="0000FF"/>
                </a:solidFill>
              </a:rPr>
              <a:t>Linkages with Central agencies for two accessibility.</a:t>
            </a:r>
          </a:p>
          <a:p>
            <a:pPr marL="400050" lvl="1" algn="just">
              <a:spcBef>
                <a:spcPct val="20000"/>
              </a:spcBef>
            </a:pPr>
            <a:r>
              <a:rPr lang="en-US" sz="2200" b="1" dirty="0" smtClean="0">
                <a:solidFill>
                  <a:srgbClr val="0000FF"/>
                </a:solidFill>
              </a:rPr>
              <a:t>CWC: </a:t>
            </a:r>
          </a:p>
          <a:p>
            <a:pPr marL="742950" lvl="1" indent="-342900" algn="just">
              <a:spcBef>
                <a:spcPct val="20000"/>
              </a:spcBef>
              <a:buFontTx/>
              <a:buChar char="-"/>
            </a:pPr>
            <a:r>
              <a:rPr lang="en-US" sz="2200" b="1" dirty="0" smtClean="0">
                <a:solidFill>
                  <a:srgbClr val="0000FF"/>
                </a:solidFill>
              </a:rPr>
              <a:t>Upgrade E-SWIS to monitor irrigation water use, for RTDAS, mobile based manual recording.</a:t>
            </a:r>
          </a:p>
          <a:p>
            <a:pPr marL="742950" lvl="1" indent="-342900" algn="just">
              <a:spcBef>
                <a:spcPct val="20000"/>
              </a:spcBef>
              <a:buFontTx/>
              <a:buChar char="-"/>
            </a:pPr>
            <a:r>
              <a:rPr lang="en-US" sz="2200" b="1" u="sng" dirty="0" smtClean="0">
                <a:solidFill>
                  <a:srgbClr val="0000FF"/>
                </a:solidFill>
              </a:rPr>
              <a:t>Provide e-SWIS state admin control to states and train.</a:t>
            </a:r>
          </a:p>
          <a:p>
            <a:pPr marL="742950" lvl="1" indent="-342900" algn="just">
              <a:spcBef>
                <a:spcPct val="20000"/>
              </a:spcBef>
              <a:buFontTx/>
              <a:buChar char="-"/>
            </a:pPr>
            <a:r>
              <a:rPr lang="en-US" sz="2200" b="1" u="sng" dirty="0" smtClean="0">
                <a:solidFill>
                  <a:srgbClr val="0000FF"/>
                </a:solidFill>
              </a:rPr>
              <a:t>Consult with states for Priority of DEM </a:t>
            </a:r>
          </a:p>
          <a:p>
            <a:pPr marL="742950" lvl="1" indent="-342900" algn="just">
              <a:spcBef>
                <a:spcPct val="20000"/>
              </a:spcBef>
              <a:buFontTx/>
              <a:buChar char="-"/>
            </a:pPr>
            <a:r>
              <a:rPr lang="en-US" sz="2200" b="1" u="sng" dirty="0" smtClean="0">
                <a:solidFill>
                  <a:srgbClr val="0000FF"/>
                </a:solidFill>
              </a:rPr>
              <a:t>Standardization of data structure for </a:t>
            </a:r>
            <a:r>
              <a:rPr lang="en-US" sz="2200" b="1" u="sng" dirty="0" err="1" smtClean="0">
                <a:solidFill>
                  <a:srgbClr val="0000FF"/>
                </a:solidFill>
              </a:rPr>
              <a:t>IndiaWRIS</a:t>
            </a:r>
            <a:r>
              <a:rPr lang="en-US" sz="2200" b="1" u="sng" dirty="0" smtClean="0">
                <a:solidFill>
                  <a:srgbClr val="0000FF"/>
                </a:solidFill>
              </a:rPr>
              <a:t> so that states can also use same</a:t>
            </a:r>
          </a:p>
          <a:p>
            <a:pPr marL="742950" lvl="1" indent="-342900" algn="just">
              <a:spcBef>
                <a:spcPct val="20000"/>
              </a:spcBef>
              <a:buFontTx/>
              <a:buChar char="-"/>
            </a:pPr>
            <a:r>
              <a:rPr lang="en-US" sz="2200" b="1" u="sng" dirty="0" smtClean="0">
                <a:solidFill>
                  <a:srgbClr val="0000FF"/>
                </a:solidFill>
              </a:rPr>
              <a:t>Provide clarity about the server/software facilities for </a:t>
            </a:r>
            <a:r>
              <a:rPr lang="en-US" sz="2200" b="1" u="sng" dirty="0" err="1" smtClean="0">
                <a:solidFill>
                  <a:srgbClr val="0000FF"/>
                </a:solidFill>
              </a:rPr>
              <a:t>statesWRIS</a:t>
            </a:r>
            <a:endParaRPr lang="en-US" sz="2200" b="1" u="sng" dirty="0" smtClean="0">
              <a:solidFill>
                <a:srgbClr val="0000FF"/>
              </a:solidFill>
            </a:endParaRPr>
          </a:p>
          <a:p>
            <a:pPr marL="400050" lvl="1">
              <a:spcBef>
                <a:spcPct val="20000"/>
              </a:spcBef>
            </a:pPr>
            <a:r>
              <a:rPr lang="en-US" sz="2200" b="1" dirty="0" smtClean="0">
                <a:solidFill>
                  <a:srgbClr val="0000FF"/>
                </a:solidFill>
              </a:rPr>
              <a:t>CGWB: </a:t>
            </a:r>
            <a:r>
              <a:rPr lang="en-US" sz="2200" b="1" u="sng" dirty="0" smtClean="0">
                <a:solidFill>
                  <a:srgbClr val="0000FF"/>
                </a:solidFill>
              </a:rPr>
              <a:t>Make e-GEMS operational and accessible to all NHP agencies.</a:t>
            </a:r>
          </a:p>
          <a:p>
            <a:pPr marL="400050" lvl="1">
              <a:spcBef>
                <a:spcPct val="20000"/>
              </a:spcBef>
            </a:pPr>
            <a:r>
              <a:rPr lang="en-US" sz="2200" b="1" u="sng" dirty="0" smtClean="0">
                <a:solidFill>
                  <a:srgbClr val="0000FF"/>
                </a:solidFill>
              </a:rPr>
              <a:t>NRSC: Develop training program and procurement of prelim pages</a:t>
            </a:r>
          </a:p>
          <a:p>
            <a:pPr marL="400050" lvl="1">
              <a:spcBef>
                <a:spcPct val="20000"/>
              </a:spcBef>
            </a:pPr>
            <a:r>
              <a:rPr lang="en-US" sz="2200" b="1" u="sng" dirty="0" err="1" smtClean="0">
                <a:solidFill>
                  <a:srgbClr val="0000FF"/>
                </a:solidFill>
              </a:rPr>
              <a:t>SoI</a:t>
            </a:r>
            <a:r>
              <a:rPr lang="en-US" sz="2200" b="1" u="sng" dirty="0" smtClean="0">
                <a:solidFill>
                  <a:srgbClr val="0000FF"/>
                </a:solidFill>
              </a:rPr>
              <a:t>:  Prepare bid document of DEM survey</a:t>
            </a:r>
          </a:p>
        </p:txBody>
      </p:sp>
    </p:spTree>
    <p:extLst>
      <p:ext uri="{BB962C8B-B14F-4D97-AF65-F5344CB8AC3E}">
        <p14:creationId xmlns:p14="http://schemas.microsoft.com/office/powerpoint/2010/main" val="18475724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48</a:t>
            </a:fld>
            <a:endParaRPr lang="en-US" sz="1000">
              <a:latin typeface="+mn-lt"/>
            </a:endParaRPr>
          </a:p>
        </p:txBody>
      </p:sp>
      <p:sp>
        <p:nvSpPr>
          <p:cNvPr id="5123" name="Rectangle 2"/>
          <p:cNvSpPr>
            <a:spLocks noGrp="1" noChangeArrowheads="1"/>
          </p:cNvSpPr>
          <p:nvPr>
            <p:ph type="title" idx="4294967295"/>
          </p:nvPr>
        </p:nvSpPr>
        <p:spPr>
          <a:xfrm>
            <a:off x="-202817" y="187584"/>
            <a:ext cx="8834116" cy="424415"/>
          </a:xfrm>
        </p:spPr>
        <p:txBody>
          <a:bodyPr>
            <a:normAutofit fontScale="90000"/>
          </a:bodyPr>
          <a:lstStyle/>
          <a:p>
            <a:r>
              <a:rPr lang="en-US" sz="3000" b="1" dirty="0" smtClean="0">
                <a:solidFill>
                  <a:srgbClr val="C00000"/>
                </a:solidFill>
                <a:effectLst>
                  <a:outerShdw blurRad="38100" dist="38100" dir="2700000" algn="tl">
                    <a:srgbClr val="000000">
                      <a:alpha val="43137"/>
                    </a:srgbClr>
                  </a:outerShdw>
                </a:effectLst>
              </a:rPr>
              <a:t>C: Water Resources Operation and Planning</a:t>
            </a:r>
            <a:endParaRPr lang="en-US" sz="3000" b="1" dirty="0">
              <a:solidFill>
                <a:srgbClr val="C00000"/>
              </a:solidFill>
              <a:effectLst>
                <a:outerShdw blurRad="38100" dist="38100" dir="2700000" algn="tl">
                  <a:srgbClr val="000000">
                    <a:alpha val="43137"/>
                  </a:srgbClr>
                </a:outerShdw>
              </a:effectLst>
            </a:endParaRPr>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264" y="56124"/>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041124" y="1143000"/>
            <a:ext cx="1350276" cy="1193225"/>
          </a:xfrm>
          <a:prstGeom prst="rect">
            <a:avLst/>
          </a:prstGeom>
          <a:blipFill rotWithShape="1">
            <a:blip r:embed="rId5" cstate="print">
              <a:extLst>
                <a:ext uri="{28A0092B-C50C-407E-A947-70E740481C1C}">
                  <a14:useLocalDpi xmlns:a14="http://schemas.microsoft.com/office/drawing/2010/main" val="0"/>
                </a:ext>
              </a:extLst>
            </a:blip>
            <a:stretch>
              <a:fillRect/>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9" name="Rectangle 8"/>
          <p:cNvSpPr/>
          <p:nvPr/>
        </p:nvSpPr>
        <p:spPr>
          <a:xfrm>
            <a:off x="6093271" y="2795650"/>
            <a:ext cx="1312973" cy="1201157"/>
          </a:xfrm>
          <a:prstGeom prst="rect">
            <a:avLst/>
          </a:prstGeom>
          <a:blipFill rotWithShape="1">
            <a:blip r:embed="rId6">
              <a:extLst>
                <a:ext uri="{28A0092B-C50C-407E-A947-70E740481C1C}">
                  <a14:useLocalDpi xmlns:a14="http://schemas.microsoft.com/office/drawing/2010/main" val="0"/>
                </a:ext>
              </a:extLst>
            </a:blip>
            <a:stretch>
              <a:fillRect/>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3">
              <a:tint val="50000"/>
              <a:hueOff val="3584066"/>
              <a:satOff val="-4703"/>
              <a:lumOff val="-463"/>
              <a:alphaOff val="0"/>
            </a:schemeClr>
          </a:effectRef>
          <a:fontRef idx="minor">
            <a:schemeClr val="lt1">
              <a:hueOff val="0"/>
              <a:satOff val="0"/>
              <a:lumOff val="0"/>
              <a:alphaOff val="0"/>
            </a:schemeClr>
          </a:fontRef>
        </p:style>
      </p:sp>
      <p:sp>
        <p:nvSpPr>
          <p:cNvPr id="11" name="Rectangle 10"/>
          <p:cNvSpPr/>
          <p:nvPr/>
        </p:nvSpPr>
        <p:spPr>
          <a:xfrm>
            <a:off x="6041124" y="4445529"/>
            <a:ext cx="1312973" cy="1201157"/>
          </a:xfrm>
          <a:prstGeom prst="rect">
            <a:avLst/>
          </a:prstGeom>
          <a:blipFill rotWithShape="1">
            <a:blip r:embed="rId7">
              <a:extLst>
                <a:ext uri="{28A0092B-C50C-407E-A947-70E740481C1C}">
                  <a14:useLocalDpi xmlns:a14="http://schemas.microsoft.com/office/drawing/2010/main" val="0"/>
                </a:ext>
              </a:extLst>
            </a:blip>
            <a:stretch>
              <a:fillRect/>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3">
              <a:tint val="50000"/>
              <a:hueOff val="10752198"/>
              <a:satOff val="-14108"/>
              <a:lumOff val="-1388"/>
              <a:alphaOff val="0"/>
            </a:schemeClr>
          </a:effectRef>
          <a:fontRef idx="minor">
            <a:schemeClr val="lt1">
              <a:hueOff val="0"/>
              <a:satOff val="0"/>
              <a:lumOff val="0"/>
              <a:alphaOff val="0"/>
            </a:schemeClr>
          </a:fontRef>
        </p:style>
      </p:sp>
      <p:grpSp>
        <p:nvGrpSpPr>
          <p:cNvPr id="12" name="Group 11"/>
          <p:cNvGrpSpPr/>
          <p:nvPr/>
        </p:nvGrpSpPr>
        <p:grpSpPr>
          <a:xfrm>
            <a:off x="1981200" y="1165767"/>
            <a:ext cx="3660671" cy="1143959"/>
            <a:chOff x="1789228" y="474661"/>
            <a:chExt cx="3660671" cy="1143959"/>
          </a:xfrm>
          <a:scene3d>
            <a:camera prst="orthographicFront"/>
            <a:lightRig rig="threePt" dir="t">
              <a:rot lat="0" lon="0" rev="7500000"/>
            </a:lightRig>
          </a:scene3d>
        </p:grpSpPr>
        <p:sp>
          <p:nvSpPr>
            <p:cNvPr id="13" name="Rectangle 12"/>
            <p:cNvSpPr/>
            <p:nvPr/>
          </p:nvSpPr>
          <p:spPr>
            <a:xfrm>
              <a:off x="1789228" y="474661"/>
              <a:ext cx="3660671" cy="1143959"/>
            </a:xfrm>
            <a:prstGeom prst="rect">
              <a:avLst/>
            </a:prstGeom>
            <a:sp3d prstMaterial="plastic">
              <a:bevelT w="127000" h="354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14" name="Rectangle 13"/>
            <p:cNvSpPr/>
            <p:nvPr/>
          </p:nvSpPr>
          <p:spPr>
            <a:xfrm>
              <a:off x="1789228" y="474661"/>
              <a:ext cx="3660671" cy="114395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74842"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C1. Analytic and DSS Tools</a:t>
              </a:r>
              <a:endParaRPr lang="en-US" sz="2300" kern="1200" dirty="0"/>
            </a:p>
          </p:txBody>
        </p:sp>
      </p:grpSp>
      <p:grpSp>
        <p:nvGrpSpPr>
          <p:cNvPr id="15" name="Group 14"/>
          <p:cNvGrpSpPr/>
          <p:nvPr/>
        </p:nvGrpSpPr>
        <p:grpSpPr>
          <a:xfrm>
            <a:off x="2012868" y="2819400"/>
            <a:ext cx="3660671" cy="1143959"/>
            <a:chOff x="1789228" y="1914780"/>
            <a:chExt cx="3660671" cy="1143959"/>
          </a:xfrm>
          <a:scene3d>
            <a:camera prst="orthographicFront"/>
            <a:lightRig rig="threePt" dir="t">
              <a:rot lat="0" lon="0" rev="7500000"/>
            </a:lightRig>
          </a:scene3d>
        </p:grpSpPr>
        <p:sp>
          <p:nvSpPr>
            <p:cNvPr id="16" name="Rectangle 15"/>
            <p:cNvSpPr/>
            <p:nvPr/>
          </p:nvSpPr>
          <p:spPr>
            <a:xfrm>
              <a:off x="1789228" y="1914780"/>
              <a:ext cx="3660671" cy="1143959"/>
            </a:xfrm>
            <a:prstGeom prst="rect">
              <a:avLst/>
            </a:prstGeom>
            <a:sp3d prstMaterial="plastic">
              <a:bevelT w="127000" h="354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17" name="Rectangle 16"/>
            <p:cNvSpPr/>
            <p:nvPr/>
          </p:nvSpPr>
          <p:spPr>
            <a:xfrm>
              <a:off x="1789228" y="1914780"/>
              <a:ext cx="3660671" cy="114395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74842"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C2.Proposed Driven Studies</a:t>
              </a:r>
              <a:endParaRPr lang="en-US" sz="2300" kern="1200" dirty="0"/>
            </a:p>
          </p:txBody>
        </p:sp>
      </p:grpSp>
      <p:grpSp>
        <p:nvGrpSpPr>
          <p:cNvPr id="18" name="Group 17"/>
          <p:cNvGrpSpPr/>
          <p:nvPr/>
        </p:nvGrpSpPr>
        <p:grpSpPr>
          <a:xfrm>
            <a:off x="1993413" y="4495800"/>
            <a:ext cx="3660671" cy="1143959"/>
            <a:chOff x="1789228" y="3354898"/>
            <a:chExt cx="3660671" cy="1143959"/>
          </a:xfrm>
          <a:scene3d>
            <a:camera prst="orthographicFront"/>
            <a:lightRig rig="threePt" dir="t">
              <a:rot lat="0" lon="0" rev="7500000"/>
            </a:lightRig>
          </a:scene3d>
        </p:grpSpPr>
        <p:sp>
          <p:nvSpPr>
            <p:cNvPr id="19" name="Rectangle 18"/>
            <p:cNvSpPr/>
            <p:nvPr/>
          </p:nvSpPr>
          <p:spPr>
            <a:xfrm>
              <a:off x="1789228" y="3354898"/>
              <a:ext cx="3660671" cy="1143959"/>
            </a:xfrm>
            <a:prstGeom prst="rect">
              <a:avLst/>
            </a:prstGeom>
            <a:sp3d prstMaterial="plastic">
              <a:bevelT w="127000" h="354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20" name="Rectangle 19"/>
            <p:cNvSpPr/>
            <p:nvPr/>
          </p:nvSpPr>
          <p:spPr>
            <a:xfrm>
              <a:off x="1789228" y="3354898"/>
              <a:ext cx="3660671" cy="114395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74842"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C3. Knowledge Products</a:t>
              </a:r>
              <a:endParaRPr lang="en-US" sz="2300" kern="1200" dirty="0"/>
            </a:p>
          </p:txBody>
        </p:sp>
      </p:grpSp>
    </p:spTree>
    <p:extLst>
      <p:ext uri="{BB962C8B-B14F-4D97-AF65-F5344CB8AC3E}">
        <p14:creationId xmlns:p14="http://schemas.microsoft.com/office/powerpoint/2010/main" val="17327038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49</a:t>
            </a:fld>
            <a:endParaRPr lang="en-US" sz="1000">
              <a:latin typeface="+mn-lt"/>
            </a:endParaRPr>
          </a:p>
        </p:txBody>
      </p:sp>
      <p:sp>
        <p:nvSpPr>
          <p:cNvPr id="5123" name="Rectangle 2"/>
          <p:cNvSpPr>
            <a:spLocks noGrp="1" noChangeArrowheads="1"/>
          </p:cNvSpPr>
          <p:nvPr>
            <p:ph type="title" idx="4294967295"/>
          </p:nvPr>
        </p:nvSpPr>
        <p:spPr>
          <a:xfrm>
            <a:off x="-228600" y="359344"/>
            <a:ext cx="8834116" cy="424415"/>
          </a:xfrm>
        </p:spPr>
        <p:txBody>
          <a:bodyPr>
            <a:normAutofit fontScale="90000"/>
          </a:bodyPr>
          <a:lstStyle/>
          <a:p>
            <a:pPr defTabSz="1022350">
              <a:lnSpc>
                <a:spcPct val="90000"/>
              </a:lnSpc>
              <a:spcAft>
                <a:spcPct val="35000"/>
              </a:spcAft>
            </a:pPr>
            <a:r>
              <a:rPr lang="en-US" sz="3200" dirty="0"/>
              <a:t>C1. Analytic and DSS Tools</a:t>
            </a:r>
            <a:br>
              <a:rPr lang="en-US" sz="3200" dirty="0"/>
            </a:br>
            <a:endParaRPr lang="en-US" sz="3200" dirty="0"/>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264" y="56124"/>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1330" y="851848"/>
            <a:ext cx="9144000" cy="769441"/>
          </a:xfrm>
          <a:prstGeom prst="rect">
            <a:avLst/>
          </a:prstGeom>
          <a:noFill/>
        </p:spPr>
        <p:txBody>
          <a:bodyPr wrap="square" rtlCol="0">
            <a:spAutoFit/>
          </a:bodyPr>
          <a:lstStyle/>
          <a:p>
            <a:pPr algn="ctr"/>
            <a:r>
              <a:rPr lang="en-IN" sz="2200" b="1" dirty="0" smtClean="0"/>
              <a:t>Flood forecasting and early warning system (coupled with Climate forecast)- jointly </a:t>
            </a:r>
            <a:r>
              <a:rPr lang="en-IN" sz="2200" b="1" dirty="0"/>
              <a:t> </a:t>
            </a:r>
            <a:r>
              <a:rPr lang="en-IN" sz="2200" b="1" dirty="0" smtClean="0"/>
              <a:t>develop by CWC and Riparian States</a:t>
            </a:r>
            <a:endParaRPr lang="en-IN" sz="2200" b="1" dirty="0"/>
          </a:p>
        </p:txBody>
      </p:sp>
      <p:sp>
        <p:nvSpPr>
          <p:cNvPr id="10" name="TextBox 9"/>
          <p:cNvSpPr txBox="1"/>
          <p:nvPr/>
        </p:nvSpPr>
        <p:spPr>
          <a:xfrm>
            <a:off x="84990" y="5523657"/>
            <a:ext cx="9026643" cy="1323439"/>
          </a:xfrm>
          <a:prstGeom prst="rect">
            <a:avLst/>
          </a:prstGeom>
          <a:solidFill>
            <a:schemeClr val="accent6">
              <a:lumMod val="60000"/>
              <a:lumOff val="40000"/>
            </a:schemeClr>
          </a:solidFill>
        </p:spPr>
        <p:txBody>
          <a:bodyPr wrap="square" rtlCol="0">
            <a:spAutoFit/>
          </a:bodyPr>
          <a:lstStyle/>
          <a:p>
            <a:pPr marL="342900" indent="-342900">
              <a:buFont typeface="Arial" panose="020B0604020202020204" pitchFamily="34" charset="0"/>
              <a:buChar char="•"/>
            </a:pPr>
            <a:r>
              <a:rPr lang="en-IN" sz="2000" b="1" dirty="0" smtClean="0">
                <a:solidFill>
                  <a:schemeClr val="tx2">
                    <a:lumMod val="50000"/>
                  </a:schemeClr>
                </a:solidFill>
              </a:rPr>
              <a:t>CWC : Macro Model will centrally coordinate with all IAs for the development of Macro model; States will simultaneously develop for their respective tributaries.</a:t>
            </a:r>
          </a:p>
          <a:p>
            <a:pPr marL="342900" indent="-342900">
              <a:buFont typeface="Arial" panose="020B0604020202020204" pitchFamily="34" charset="0"/>
              <a:buChar char="•"/>
            </a:pPr>
            <a:r>
              <a:rPr lang="en-IN" sz="2000" b="1" dirty="0" smtClean="0">
                <a:solidFill>
                  <a:schemeClr val="tx2">
                    <a:lumMod val="50000"/>
                  </a:schemeClr>
                </a:solidFill>
              </a:rPr>
              <a:t>Initiate procurement of National/ International consultancies to support the development of models at central as well as state levels</a:t>
            </a:r>
            <a:endParaRPr lang="en-IN" sz="2000" b="1" dirty="0">
              <a:solidFill>
                <a:schemeClr val="tx2">
                  <a:lumMod val="50000"/>
                </a:schemeClr>
              </a:solidFill>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5385" r="5870" b="11528"/>
          <a:stretch/>
        </p:blipFill>
        <p:spPr>
          <a:xfrm>
            <a:off x="4560032" y="1720833"/>
            <a:ext cx="4470261" cy="3342397"/>
          </a:xfrm>
          <a:prstGeom prst="rect">
            <a:avLst/>
          </a:prstGeom>
          <a:ln>
            <a:solidFill>
              <a:schemeClr val="tx1"/>
            </a:solidFill>
          </a:ln>
        </p:spPr>
      </p:pic>
      <p:pic>
        <p:nvPicPr>
          <p:cNvPr id="1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2502"/>
          <a:stretch/>
        </p:blipFill>
        <p:spPr bwMode="auto">
          <a:xfrm>
            <a:off x="450409" y="1814803"/>
            <a:ext cx="3841330" cy="3515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776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Economic Benefits</a:t>
            </a:r>
            <a:endParaRPr lang="en-IN" dirty="0"/>
          </a:p>
        </p:txBody>
      </p:sp>
      <p:sp>
        <p:nvSpPr>
          <p:cNvPr id="3" name="Content Placeholder 2"/>
          <p:cNvSpPr>
            <a:spLocks noGrp="1"/>
          </p:cNvSpPr>
          <p:nvPr>
            <p:ph idx="1"/>
          </p:nvPr>
        </p:nvSpPr>
        <p:spPr>
          <a:xfrm>
            <a:off x="0" y="1412776"/>
            <a:ext cx="9144000" cy="5445224"/>
          </a:xfrm>
        </p:spPr>
        <p:txBody>
          <a:bodyPr>
            <a:normAutofit/>
          </a:bodyPr>
          <a:lstStyle/>
          <a:p>
            <a:r>
              <a:rPr lang="en-US" sz="2200" b="1" dirty="0" smtClean="0"/>
              <a:t>Investment: </a:t>
            </a:r>
            <a:r>
              <a:rPr lang="en-US" sz="2200" dirty="0" smtClean="0"/>
              <a:t>Rs. 3,640 </a:t>
            </a:r>
            <a:r>
              <a:rPr lang="en-US" sz="2200" dirty="0" err="1" smtClean="0"/>
              <a:t>cr</a:t>
            </a:r>
            <a:r>
              <a:rPr lang="en-IN" sz="2200" b="1" dirty="0" smtClean="0"/>
              <a:t> 	NPV of benefits (25 yrs: 12%)</a:t>
            </a:r>
            <a:r>
              <a:rPr lang="en-IN" sz="2200" dirty="0" smtClean="0"/>
              <a:t> Rs. 31,989 </a:t>
            </a:r>
            <a:r>
              <a:rPr lang="en-IN" sz="2200" dirty="0" err="1" smtClean="0"/>
              <a:t>cr</a:t>
            </a:r>
            <a:endParaRPr lang="en-IN" sz="2200" dirty="0" smtClean="0"/>
          </a:p>
          <a:p>
            <a:r>
              <a:rPr lang="en-IN" sz="2200" b="1" dirty="0" smtClean="0"/>
              <a:t>NPV (10%)</a:t>
            </a:r>
            <a:r>
              <a:rPr lang="en-IN" sz="2200" dirty="0" smtClean="0"/>
              <a:t> Rs. 43,131 crores   	</a:t>
            </a:r>
            <a:r>
              <a:rPr lang="en-IN" sz="2200" b="1" dirty="0" smtClean="0"/>
              <a:t>Financial</a:t>
            </a:r>
            <a:r>
              <a:rPr lang="en-IN" sz="2200" dirty="0" smtClean="0"/>
              <a:t> </a:t>
            </a:r>
            <a:r>
              <a:rPr lang="en-IN" sz="2200" b="1" dirty="0" smtClean="0">
                <a:solidFill>
                  <a:srgbClr val="FF0000"/>
                </a:solidFill>
              </a:rPr>
              <a:t>IRR</a:t>
            </a:r>
            <a:r>
              <a:rPr lang="en-IN" sz="2200" dirty="0" smtClean="0">
                <a:solidFill>
                  <a:srgbClr val="FF0000"/>
                </a:solidFill>
              </a:rPr>
              <a:t> 47%</a:t>
            </a:r>
          </a:p>
          <a:p>
            <a:r>
              <a:rPr lang="en-US" sz="2000" b="1" dirty="0" smtClean="0"/>
              <a:t>Annualized benefits:</a:t>
            </a:r>
            <a:r>
              <a:rPr lang="en-US" sz="2000" dirty="0" smtClean="0"/>
              <a:t> Over 17 years, these are benefits (in crore rupees) per year, from investments supporting the NHP</a:t>
            </a:r>
          </a:p>
          <a:p>
            <a:pPr>
              <a:buNone/>
            </a:pPr>
            <a:endParaRPr lang="en-US" sz="2000" dirty="0" smtClean="0"/>
          </a:p>
          <a:p>
            <a:endParaRPr lang="en-US" sz="2000" dirty="0" smtClean="0"/>
          </a:p>
          <a:p>
            <a:pPr>
              <a:buNone/>
            </a:pPr>
            <a:endParaRPr lang="en-IN" sz="2000" dirty="0" smtClean="0"/>
          </a:p>
          <a:p>
            <a:endParaRPr lang="en-IN" sz="2200" dirty="0" smtClean="0">
              <a:solidFill>
                <a:srgbClr val="FF0000"/>
              </a:solidFill>
            </a:endParaRPr>
          </a:p>
          <a:p>
            <a:pPr>
              <a:buNone/>
            </a:pPr>
            <a:endParaRPr lang="en-IN" sz="2200" dirty="0" smtClean="0"/>
          </a:p>
          <a:p>
            <a:pPr>
              <a:buNone/>
            </a:pPr>
            <a:r>
              <a:rPr lang="en-IN" sz="2200" dirty="0" smtClean="0"/>
              <a:t> </a:t>
            </a:r>
          </a:p>
          <a:p>
            <a:pPr>
              <a:buNone/>
            </a:pPr>
            <a:endParaRPr lang="en-IN" sz="2200" dirty="0" smtClean="0"/>
          </a:p>
        </p:txBody>
      </p:sp>
      <p:graphicFrame>
        <p:nvGraphicFramePr>
          <p:cNvPr id="1031" name="Object 7"/>
          <p:cNvGraphicFramePr>
            <a:graphicFrameLocks noChangeAspect="1"/>
          </p:cNvGraphicFramePr>
          <p:nvPr>
            <p:extLst>
              <p:ext uri="{D42A27DB-BD31-4B8C-83A1-F6EECF244321}">
                <p14:modId xmlns:p14="http://schemas.microsoft.com/office/powerpoint/2010/main" val="2735856928"/>
              </p:ext>
            </p:extLst>
          </p:nvPr>
        </p:nvGraphicFramePr>
        <p:xfrm>
          <a:off x="179388" y="3213100"/>
          <a:ext cx="8420100" cy="3663950"/>
        </p:xfrm>
        <a:graphic>
          <a:graphicData uri="http://schemas.openxmlformats.org/presentationml/2006/ole">
            <mc:AlternateContent xmlns:mc="http://schemas.openxmlformats.org/markup-compatibility/2006">
              <mc:Choice xmlns:v="urn:schemas-microsoft-com:vml" Requires="v">
                <p:oleObj spid="_x0000_s17431" name="Worksheet" r:id="rId4" imgW="5715000" imgH="2486025" progId="Excel.Sheet.12">
                  <p:embed/>
                </p:oleObj>
              </mc:Choice>
              <mc:Fallback>
                <p:oleObj name="Worksheet" r:id="rId4" imgW="5715000" imgH="2486025" progId="Excel.Sheet.12">
                  <p:embed/>
                  <p:pic>
                    <p:nvPicPr>
                      <p:cNvPr id="0" name=""/>
                      <p:cNvPicPr>
                        <a:picLocks noChangeAspect="1" noChangeArrowheads="1"/>
                      </p:cNvPicPr>
                      <p:nvPr/>
                    </p:nvPicPr>
                    <p:blipFill>
                      <a:blip r:embed="rId5"/>
                      <a:srcRect/>
                      <a:stretch>
                        <a:fillRect/>
                      </a:stretch>
                    </p:blipFill>
                    <p:spPr bwMode="auto">
                      <a:xfrm>
                        <a:off x="179388" y="3213100"/>
                        <a:ext cx="84201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p:nvPr/>
        </p:nvSpPr>
        <p:spPr>
          <a:xfrm>
            <a:off x="136973" y="2555776"/>
            <a:ext cx="8870053" cy="117570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400050" lvl="1" algn="ctr">
              <a:spcBef>
                <a:spcPct val="20000"/>
              </a:spcBef>
            </a:pPr>
            <a:r>
              <a:rPr lang="en-US" sz="3200" b="1" dirty="0" smtClean="0">
                <a:solidFill>
                  <a:srgbClr val="0000FF"/>
                </a:solidFill>
              </a:rPr>
              <a:t>Annual investment: INR 300 crore </a:t>
            </a:r>
          </a:p>
          <a:p>
            <a:pPr marL="400050" lvl="1" algn="ctr">
              <a:spcBef>
                <a:spcPct val="20000"/>
              </a:spcBef>
            </a:pPr>
            <a:r>
              <a:rPr lang="en-US" sz="3200" b="1" dirty="0" smtClean="0">
                <a:solidFill>
                  <a:srgbClr val="0000FF"/>
                </a:solidFill>
              </a:rPr>
              <a:t>Potential measurable Benefits &gt; INR 2,000 crore</a:t>
            </a:r>
          </a:p>
        </p:txBody>
      </p:sp>
    </p:spTree>
    <p:extLst>
      <p:ext uri="{BB962C8B-B14F-4D97-AF65-F5344CB8AC3E}">
        <p14:creationId xmlns:p14="http://schemas.microsoft.com/office/powerpoint/2010/main" val="369964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7424134"/>
              </p:ext>
            </p:extLst>
          </p:nvPr>
        </p:nvGraphicFramePr>
        <p:xfrm>
          <a:off x="76202" y="427883"/>
          <a:ext cx="8991598" cy="6353917"/>
        </p:xfrm>
        <a:graphic>
          <a:graphicData uri="http://schemas.openxmlformats.org/drawingml/2006/table">
            <a:tbl>
              <a:tblPr/>
              <a:tblGrid>
                <a:gridCol w="4106203"/>
                <a:gridCol w="977079"/>
                <a:gridCol w="977079"/>
                <a:gridCol w="977079"/>
                <a:gridCol w="977079"/>
                <a:gridCol w="977079"/>
              </a:tblGrid>
              <a:tr h="203389">
                <a:tc rowSpan="2">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Basin name</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CWC</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13554">
                <a:tc vMerge="1">
                  <a:txBody>
                    <a:bodyPr/>
                    <a:lstStyle/>
                    <a:p>
                      <a:endParaRPr lang="en-US"/>
                    </a:p>
                  </a:txBody>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Flood Modelling</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DSS for IWRM</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Regional Water Availability Model</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Sediment Transport Modelling</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Aquatic Life Assessment</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Area of North </a:t>
                      </a:r>
                      <a:r>
                        <a:rPr lang="en-US" sz="1200" b="1" i="0" u="none" strike="noStrike" dirty="0" err="1">
                          <a:solidFill>
                            <a:schemeClr val="tx1"/>
                          </a:solidFill>
                          <a:effectLst>
                            <a:outerShdw blurRad="38100" dist="38100" dir="2700000" algn="tl">
                              <a:srgbClr val="000000">
                                <a:alpha val="43137"/>
                              </a:srgbClr>
                            </a:outerShdw>
                          </a:effectLst>
                          <a:latin typeface="Calibri"/>
                        </a:rPr>
                        <a:t>Ladakha</a:t>
                      </a:r>
                      <a:r>
                        <a:rPr lang="en-US" sz="1200" b="1" i="0" u="none" strike="noStrike" dirty="0">
                          <a:solidFill>
                            <a:schemeClr val="tx1"/>
                          </a:solidFill>
                          <a:effectLst>
                            <a:outerShdw blurRad="38100" dist="38100" dir="2700000" algn="tl">
                              <a:srgbClr val="000000">
                                <a:alpha val="43137"/>
                              </a:srgbClr>
                            </a:outerShdw>
                          </a:effectLst>
                          <a:latin typeface="Calibri"/>
                        </a:rPr>
                        <a:t> not draining into Indus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Barak and others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dirty="0" err="1">
                          <a:solidFill>
                            <a:schemeClr val="tx1"/>
                          </a:solidFill>
                          <a:effectLst>
                            <a:outerShdw blurRad="38100" dist="38100" dir="2700000" algn="tl">
                              <a:srgbClr val="000000">
                                <a:alpha val="43137"/>
                              </a:srgbClr>
                            </a:outerShdw>
                          </a:effectLst>
                          <a:latin typeface="Calibri"/>
                        </a:rPr>
                        <a:t>Brahmani</a:t>
                      </a:r>
                      <a:r>
                        <a:rPr lang="en-US" sz="1200" b="1" i="0" u="none" strike="noStrike" dirty="0">
                          <a:solidFill>
                            <a:schemeClr val="tx1"/>
                          </a:solidFill>
                          <a:effectLst>
                            <a:outerShdw blurRad="38100" dist="38100" dir="2700000" algn="tl">
                              <a:srgbClr val="000000">
                                <a:alpha val="43137"/>
                              </a:srgbClr>
                            </a:outerShdw>
                          </a:effectLst>
                          <a:latin typeface="Calibri"/>
                        </a:rPr>
                        <a:t> and </a:t>
                      </a:r>
                      <a:r>
                        <a:rPr lang="en-US" sz="1200" b="1" i="0" u="none" strike="noStrike" dirty="0" err="1">
                          <a:solidFill>
                            <a:schemeClr val="tx1"/>
                          </a:solidFill>
                          <a:effectLst>
                            <a:outerShdw blurRad="38100" dist="38100" dir="2700000" algn="tl">
                              <a:srgbClr val="000000">
                                <a:alpha val="43137"/>
                              </a:srgbClr>
                            </a:outerShdw>
                          </a:effectLst>
                          <a:latin typeface="Calibri"/>
                        </a:rPr>
                        <a:t>Baitarni</a:t>
                      </a:r>
                      <a:r>
                        <a:rPr lang="en-US" sz="1200" b="1" i="0" u="none" strike="noStrike" dirty="0">
                          <a:solidFill>
                            <a:schemeClr val="tx1"/>
                          </a:solidFill>
                          <a:effectLst>
                            <a:outerShdw blurRad="38100" dist="38100" dir="2700000" algn="tl">
                              <a:srgbClr val="000000">
                                <a:alpha val="43137"/>
                              </a:srgbClr>
                            </a:outerShdw>
                          </a:effectLst>
                          <a:latin typeface="Calibri"/>
                        </a:rPr>
                        <a:t>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Brahmaputra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Cauvery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3115">
                <a:tc>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East flowing rivers between Godavari and Krishna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6778">
                <a:tc>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East flowing rivers between Krishna and </a:t>
                      </a:r>
                      <a:r>
                        <a:rPr lang="en-US" sz="1200" b="1" i="0" u="none" strike="noStrike" dirty="0" err="1">
                          <a:solidFill>
                            <a:schemeClr val="tx1"/>
                          </a:solidFill>
                          <a:effectLst>
                            <a:outerShdw blurRad="38100" dist="38100" dir="2700000" algn="tl">
                              <a:srgbClr val="000000">
                                <a:alpha val="43137"/>
                              </a:srgbClr>
                            </a:outerShdw>
                          </a:effectLst>
                          <a:latin typeface="Calibri"/>
                        </a:rPr>
                        <a:t>Pennar</a:t>
                      </a:r>
                      <a:r>
                        <a:rPr lang="en-US" sz="1200" b="1" i="0" u="none" strike="noStrike" dirty="0">
                          <a:solidFill>
                            <a:schemeClr val="tx1"/>
                          </a:solidFill>
                          <a:effectLst>
                            <a:outerShdw blurRad="38100" dist="38100" dir="2700000" algn="tl">
                              <a:srgbClr val="000000">
                                <a:alpha val="43137"/>
                              </a:srgbClr>
                            </a:outerShdw>
                          </a:effectLst>
                          <a:latin typeface="Calibri"/>
                        </a:rPr>
                        <a:t>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133">
                <a:tc>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East flowing rivers between Mahanadi and Godavari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East flowing rivers between </a:t>
                      </a:r>
                      <a:r>
                        <a:rPr lang="en-US" sz="1200" b="1" i="0" u="none" strike="noStrike" dirty="0" err="1">
                          <a:solidFill>
                            <a:schemeClr val="tx1"/>
                          </a:solidFill>
                          <a:effectLst>
                            <a:outerShdw blurRad="38100" dist="38100" dir="2700000" algn="tl">
                              <a:srgbClr val="000000">
                                <a:alpha val="43137"/>
                              </a:srgbClr>
                            </a:outerShdw>
                          </a:effectLst>
                          <a:latin typeface="Calibri"/>
                        </a:rPr>
                        <a:t>Pennar</a:t>
                      </a:r>
                      <a:r>
                        <a:rPr lang="en-US" sz="1200" b="1" i="0" u="none" strike="noStrike" dirty="0">
                          <a:solidFill>
                            <a:schemeClr val="tx1"/>
                          </a:solidFill>
                          <a:effectLst>
                            <a:outerShdw blurRad="38100" dist="38100" dir="2700000" algn="tl">
                              <a:srgbClr val="000000">
                                <a:alpha val="43137"/>
                              </a:srgbClr>
                            </a:outerShdw>
                          </a:effectLst>
                          <a:latin typeface="Calibri"/>
                        </a:rPr>
                        <a:t> and Cauvery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East flowing rivers South of Cauvery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dirty="0" err="1">
                          <a:solidFill>
                            <a:schemeClr val="tx1"/>
                          </a:solidFill>
                          <a:effectLst>
                            <a:outerShdw blurRad="38100" dist="38100" dir="2700000" algn="tl">
                              <a:srgbClr val="000000">
                                <a:alpha val="43137"/>
                              </a:srgbClr>
                            </a:outerShdw>
                          </a:effectLst>
                          <a:latin typeface="Calibri"/>
                        </a:rPr>
                        <a:t>Ganga</a:t>
                      </a:r>
                      <a:r>
                        <a:rPr lang="en-US" sz="1200" b="1" i="0" u="none" strike="noStrike" dirty="0">
                          <a:solidFill>
                            <a:schemeClr val="tx1"/>
                          </a:solidFill>
                          <a:effectLst>
                            <a:outerShdw blurRad="38100" dist="38100" dir="2700000" algn="tl">
                              <a:srgbClr val="000000">
                                <a:alpha val="43137"/>
                              </a:srgbClr>
                            </a:outerShdw>
                          </a:effectLst>
                          <a:latin typeface="Calibri"/>
                        </a:rPr>
                        <a:t>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Godavari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Indus (Up to border)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Krishna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Mahanadi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a:solidFill>
                            <a:schemeClr val="tx1"/>
                          </a:solidFill>
                          <a:effectLst>
                            <a:outerShdw blurRad="38100" dist="38100" dir="2700000" algn="tl">
                              <a:srgbClr val="000000">
                                <a:alpha val="43137"/>
                              </a:srgbClr>
                            </a:outerShdw>
                          </a:effectLst>
                          <a:latin typeface="Calibri"/>
                        </a:rPr>
                        <a:t>Mahi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Minor rivers draining into Bangladesh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Minor rivers draining into Myanmar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Narmada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dirty="0" err="1">
                          <a:solidFill>
                            <a:schemeClr val="tx1"/>
                          </a:solidFill>
                          <a:effectLst>
                            <a:outerShdw blurRad="38100" dist="38100" dir="2700000" algn="tl">
                              <a:srgbClr val="000000">
                                <a:alpha val="43137"/>
                              </a:srgbClr>
                            </a:outerShdw>
                          </a:effectLst>
                          <a:latin typeface="Calibri"/>
                        </a:rPr>
                        <a:t>Pennar</a:t>
                      </a:r>
                      <a:r>
                        <a:rPr lang="en-US" sz="1200" b="1" i="0" u="none" strike="noStrike" dirty="0">
                          <a:solidFill>
                            <a:schemeClr val="tx1"/>
                          </a:solidFill>
                          <a:effectLst>
                            <a:outerShdw blurRad="38100" dist="38100" dir="2700000" algn="tl">
                              <a:srgbClr val="000000">
                                <a:alpha val="43137"/>
                              </a:srgbClr>
                            </a:outerShdw>
                          </a:effectLst>
                          <a:latin typeface="Calibri"/>
                        </a:rPr>
                        <a:t>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Sabarmati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389">
                <a:tc>
                  <a:txBody>
                    <a:bodyPr/>
                    <a:lstStyle/>
                    <a:p>
                      <a:pPr algn="l" fontAlgn="b"/>
                      <a:r>
                        <a:rPr lang="en-US" sz="1200" b="1" i="0" u="none" strike="noStrike" dirty="0" err="1">
                          <a:solidFill>
                            <a:schemeClr val="tx1"/>
                          </a:solidFill>
                          <a:effectLst>
                            <a:outerShdw blurRad="38100" dist="38100" dir="2700000" algn="tl">
                              <a:srgbClr val="000000">
                                <a:alpha val="43137"/>
                              </a:srgbClr>
                            </a:outerShdw>
                          </a:effectLst>
                          <a:latin typeface="Calibri"/>
                        </a:rPr>
                        <a:t>Subernarekha</a:t>
                      </a:r>
                      <a:r>
                        <a:rPr lang="en-US" sz="1200" b="1" i="0" u="none" strike="noStrike" dirty="0">
                          <a:solidFill>
                            <a:schemeClr val="tx1"/>
                          </a:solidFill>
                          <a:effectLst>
                            <a:outerShdw blurRad="38100" dist="38100" dir="2700000" algn="tl">
                              <a:srgbClr val="000000">
                                <a:alpha val="43137"/>
                              </a:srgbClr>
                            </a:outerShdw>
                          </a:effectLst>
                          <a:latin typeface="Calibri"/>
                        </a:rPr>
                        <a:t>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dirty="0" err="1">
                          <a:solidFill>
                            <a:schemeClr val="tx1"/>
                          </a:solidFill>
                          <a:effectLst>
                            <a:outerShdw blurRad="38100" dist="38100" dir="2700000" algn="tl">
                              <a:srgbClr val="000000">
                                <a:alpha val="43137"/>
                              </a:srgbClr>
                            </a:outerShdw>
                          </a:effectLst>
                          <a:latin typeface="Calibri"/>
                        </a:rPr>
                        <a:t>Tapi</a:t>
                      </a:r>
                      <a:r>
                        <a:rPr lang="en-US" sz="1200" b="1" i="0" u="none" strike="noStrike" dirty="0">
                          <a:solidFill>
                            <a:schemeClr val="tx1"/>
                          </a:solidFill>
                          <a:effectLst>
                            <a:outerShdw blurRad="38100" dist="38100" dir="2700000" algn="tl">
                              <a:srgbClr val="000000">
                                <a:alpha val="43137"/>
                              </a:srgbClr>
                            </a:outerShdw>
                          </a:effectLst>
                          <a:latin typeface="Calibri"/>
                        </a:rPr>
                        <a:t>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1819">
                <a:tc>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West flowing rivers of Kutch and </a:t>
                      </a:r>
                      <a:r>
                        <a:rPr lang="en-US" sz="1200" b="1" i="0" u="none" strike="noStrike" dirty="0" err="1">
                          <a:solidFill>
                            <a:schemeClr val="tx1"/>
                          </a:solidFill>
                          <a:effectLst>
                            <a:outerShdw blurRad="38100" dist="38100" dir="2700000" algn="tl">
                              <a:srgbClr val="000000">
                                <a:alpha val="43137"/>
                              </a:srgbClr>
                            </a:outerShdw>
                          </a:effectLst>
                          <a:latin typeface="Calibri"/>
                        </a:rPr>
                        <a:t>Saurashtra</a:t>
                      </a:r>
                      <a:r>
                        <a:rPr lang="en-US" sz="1200" b="1" i="0" u="none" strike="noStrike" dirty="0">
                          <a:solidFill>
                            <a:schemeClr val="tx1"/>
                          </a:solidFill>
                          <a:effectLst>
                            <a:outerShdw blurRad="38100" dist="38100" dir="2700000" algn="tl">
                              <a:srgbClr val="000000">
                                <a:alpha val="43137"/>
                              </a:srgbClr>
                            </a:outerShdw>
                          </a:effectLst>
                          <a:latin typeface="Calibri"/>
                        </a:rPr>
                        <a:t> including </a:t>
                      </a:r>
                      <a:r>
                        <a:rPr lang="en-US" sz="1200" b="1" i="0" u="none" strike="noStrike" dirty="0" err="1">
                          <a:solidFill>
                            <a:schemeClr val="tx1"/>
                          </a:solidFill>
                          <a:effectLst>
                            <a:outerShdw blurRad="38100" dist="38100" dir="2700000" algn="tl">
                              <a:srgbClr val="000000">
                                <a:alpha val="43137"/>
                              </a:srgbClr>
                            </a:outerShdw>
                          </a:effectLst>
                          <a:latin typeface="Calibri"/>
                        </a:rPr>
                        <a:t>Luni</a:t>
                      </a:r>
                      <a:r>
                        <a:rPr lang="en-US" sz="1200" b="1" i="0" u="none" strike="noStrike" dirty="0">
                          <a:solidFill>
                            <a:schemeClr val="tx1"/>
                          </a:solidFill>
                          <a:effectLst>
                            <a:outerShdw blurRad="38100" dist="38100" dir="2700000" algn="tl">
                              <a:srgbClr val="000000">
                                <a:alpha val="43137"/>
                              </a:srgbClr>
                            </a:outerShdw>
                          </a:effectLst>
                          <a:latin typeface="Calibri"/>
                        </a:rPr>
                        <a:t>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152">
                <a:tc>
                  <a:txBody>
                    <a:bodyPr/>
                    <a:lstStyle/>
                    <a:p>
                      <a:pPr algn="l" fontAlgn="b"/>
                      <a:r>
                        <a:rPr lang="en-US" sz="1200" b="1" i="0" u="none" strike="noStrike" dirty="0">
                          <a:solidFill>
                            <a:schemeClr val="tx1"/>
                          </a:solidFill>
                          <a:effectLst>
                            <a:outerShdw blurRad="38100" dist="38100" dir="2700000" algn="tl">
                              <a:srgbClr val="000000">
                                <a:alpha val="43137"/>
                              </a:srgbClr>
                            </a:outerShdw>
                          </a:effectLst>
                          <a:latin typeface="Calibri"/>
                        </a:rPr>
                        <a:t>West flowing rivers South of </a:t>
                      </a:r>
                      <a:r>
                        <a:rPr lang="en-US" sz="1200" b="1" i="0" u="none" strike="noStrike" dirty="0" err="1">
                          <a:solidFill>
                            <a:schemeClr val="tx1"/>
                          </a:solidFill>
                          <a:effectLst>
                            <a:outerShdw blurRad="38100" dist="38100" dir="2700000" algn="tl">
                              <a:srgbClr val="000000">
                                <a:alpha val="43137"/>
                              </a:srgbClr>
                            </a:outerShdw>
                          </a:effectLst>
                          <a:latin typeface="Calibri"/>
                        </a:rPr>
                        <a:t>Tapi</a:t>
                      </a:r>
                      <a:r>
                        <a:rPr lang="en-US" sz="1200" b="1" i="0" u="none" strike="noStrike" dirty="0">
                          <a:solidFill>
                            <a:schemeClr val="tx1"/>
                          </a:solidFill>
                          <a:effectLst>
                            <a:outerShdw blurRad="38100" dist="38100" dir="2700000" algn="tl">
                              <a:srgbClr val="000000">
                                <a:alpha val="43137"/>
                              </a:srgbClr>
                            </a:outerShdw>
                          </a:effectLst>
                          <a:latin typeface="Calibri"/>
                        </a:rPr>
                        <a:t> Basin</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chemeClr val="tx1"/>
                          </a:solidFill>
                          <a:effectLst>
                            <a:outerShdw blurRad="38100" dist="38100" dir="2700000" algn="tl">
                              <a:srgbClr val="000000">
                                <a:alpha val="43137"/>
                              </a:srgbClr>
                            </a:outerShdw>
                          </a:effectLst>
                          <a:latin typeface="Calibri"/>
                        </a:rPr>
                        <a:t> </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outerShdw blurRad="38100" dist="38100" dir="2700000" algn="tl">
                              <a:srgbClr val="000000">
                                <a:alpha val="43137"/>
                              </a:srgbClr>
                            </a:outerShdw>
                          </a:effectLst>
                          <a:latin typeface="Calibri"/>
                        </a:rPr>
                        <a:t>Yes</a:t>
                      </a:r>
                    </a:p>
                  </a:txBody>
                  <a:tcPr marL="6307" marR="6307" marT="6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968705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51</a:t>
            </a:fld>
            <a:endParaRPr lang="en-US" sz="1000">
              <a:latin typeface="+mn-lt"/>
            </a:endParaRPr>
          </a:p>
        </p:txBody>
      </p:sp>
      <p:sp>
        <p:nvSpPr>
          <p:cNvPr id="5123" name="Rectangle 2"/>
          <p:cNvSpPr>
            <a:spLocks noGrp="1" noChangeArrowheads="1"/>
          </p:cNvSpPr>
          <p:nvPr>
            <p:ph type="title" idx="4294967295"/>
          </p:nvPr>
        </p:nvSpPr>
        <p:spPr>
          <a:xfrm>
            <a:off x="-228600" y="359344"/>
            <a:ext cx="8834116" cy="424415"/>
          </a:xfrm>
        </p:spPr>
        <p:txBody>
          <a:bodyPr>
            <a:normAutofit fontScale="90000"/>
          </a:bodyPr>
          <a:lstStyle/>
          <a:p>
            <a:pPr defTabSz="1022350">
              <a:lnSpc>
                <a:spcPct val="90000"/>
              </a:lnSpc>
              <a:spcAft>
                <a:spcPct val="35000"/>
              </a:spcAft>
            </a:pPr>
            <a:r>
              <a:rPr lang="en-US" sz="3200" dirty="0"/>
              <a:t>C1. Analytic and DSS Tools</a:t>
            </a:r>
            <a:br>
              <a:rPr lang="en-US" sz="3200" dirty="0"/>
            </a:br>
            <a:endParaRPr lang="en-US" sz="3200" dirty="0"/>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264" y="56124"/>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1330" y="850902"/>
            <a:ext cx="9112669" cy="461665"/>
          </a:xfrm>
          <a:prstGeom prst="rect">
            <a:avLst/>
          </a:prstGeom>
          <a:noFill/>
        </p:spPr>
        <p:txBody>
          <a:bodyPr wrap="square" rtlCol="0">
            <a:spAutoFit/>
          </a:bodyPr>
          <a:lstStyle/>
          <a:p>
            <a:pPr algn="ctr"/>
            <a:r>
              <a:rPr lang="en-IN" sz="2400" b="1" dirty="0" smtClean="0"/>
              <a:t>Flood forecasting and Water Resources Assessment</a:t>
            </a:r>
            <a:r>
              <a:rPr lang="en-IN" sz="2400" b="1" dirty="0"/>
              <a:t> </a:t>
            </a:r>
            <a:r>
              <a:rPr lang="en-IN" sz="2400" b="1" dirty="0" smtClean="0"/>
              <a:t>Models</a:t>
            </a:r>
            <a:endParaRPr lang="en-IN" sz="2400" b="1" dirty="0"/>
          </a:p>
        </p:txBody>
      </p:sp>
      <p:sp>
        <p:nvSpPr>
          <p:cNvPr id="10" name="Rectangle 9"/>
          <p:cNvSpPr/>
          <p:nvPr/>
        </p:nvSpPr>
        <p:spPr>
          <a:xfrm>
            <a:off x="579621" y="1267996"/>
            <a:ext cx="8376916" cy="452431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marL="342900" lvl="0" indent="-342900">
              <a:buFont typeface="Arial" panose="020B0604020202020204" pitchFamily="34" charset="0"/>
              <a:buChar char="•"/>
              <a:defRPr/>
            </a:pPr>
            <a:r>
              <a:rPr lang="en-US" sz="2400" b="1" dirty="0" smtClean="0">
                <a:solidFill>
                  <a:schemeClr val="tx2">
                    <a:lumMod val="50000"/>
                  </a:schemeClr>
                </a:solidFill>
              </a:rPr>
              <a:t>CWC will engage  a major consultancy for both flood forecasting and WR assessment at Macro level.</a:t>
            </a:r>
          </a:p>
          <a:p>
            <a:pPr marL="342900" lvl="0" indent="-342900">
              <a:buFont typeface="Arial" panose="020B0604020202020204" pitchFamily="34" charset="0"/>
              <a:buChar char="•"/>
              <a:defRPr/>
            </a:pPr>
            <a:r>
              <a:rPr lang="en-US" sz="2400" b="1" dirty="0" smtClean="0">
                <a:solidFill>
                  <a:schemeClr val="tx2">
                    <a:lumMod val="50000"/>
                  </a:schemeClr>
                </a:solidFill>
              </a:rPr>
              <a:t>States will simultaneously develop  similar systems for tributaries with the help of regional Institutes or consultancies. NIH shall depute modelers to each state and will also guide.</a:t>
            </a:r>
          </a:p>
          <a:p>
            <a:pPr marL="342900" lvl="0" indent="-342900">
              <a:buFont typeface="Arial" panose="020B0604020202020204" pitchFamily="34" charset="0"/>
              <a:buChar char="•"/>
              <a:defRPr/>
            </a:pPr>
            <a:r>
              <a:rPr lang="en-US" sz="2400" b="1" dirty="0" smtClean="0">
                <a:solidFill>
                  <a:schemeClr val="tx2">
                    <a:lumMod val="50000"/>
                  </a:schemeClr>
                </a:solidFill>
              </a:rPr>
              <a:t>During development , States representative should be deputed with CWC. CWC will setup River Basin centers during operation such as:</a:t>
            </a:r>
          </a:p>
          <a:p>
            <a:pPr lvl="2">
              <a:defRPr/>
            </a:pPr>
            <a:r>
              <a:rPr lang="en-US" sz="2400" b="1" dirty="0" smtClean="0">
                <a:solidFill>
                  <a:schemeClr val="tx2">
                    <a:lumMod val="50000"/>
                  </a:schemeClr>
                </a:solidFill>
              </a:rPr>
              <a:t>-    Krishna- Godavari Basin; Hyderabad </a:t>
            </a:r>
          </a:p>
          <a:p>
            <a:pPr marL="1257300" lvl="2" indent="-342900">
              <a:buFontTx/>
              <a:buChar char="-"/>
              <a:defRPr/>
            </a:pPr>
            <a:r>
              <a:rPr lang="en-US" sz="2400" b="1" dirty="0" smtClean="0">
                <a:solidFill>
                  <a:schemeClr val="tx2">
                    <a:lumMod val="50000"/>
                  </a:schemeClr>
                </a:solidFill>
              </a:rPr>
              <a:t>Ganga: Patna, Lucknow</a:t>
            </a:r>
          </a:p>
          <a:p>
            <a:pPr marL="1257300" lvl="2" indent="-342900">
              <a:buFontTx/>
              <a:buChar char="-"/>
              <a:defRPr/>
            </a:pPr>
            <a:r>
              <a:rPr lang="en-US" sz="2400" b="1" dirty="0" smtClean="0">
                <a:solidFill>
                  <a:schemeClr val="tx2">
                    <a:lumMod val="50000"/>
                  </a:schemeClr>
                </a:solidFill>
              </a:rPr>
              <a:t>NE center: </a:t>
            </a:r>
            <a:r>
              <a:rPr lang="en-US" sz="2400" b="1" dirty="0" err="1" smtClean="0">
                <a:solidFill>
                  <a:schemeClr val="tx2">
                    <a:lumMod val="50000"/>
                  </a:schemeClr>
                </a:solidFill>
              </a:rPr>
              <a:t>Gauwahati</a:t>
            </a:r>
            <a:endParaRPr lang="en-US" sz="2400" b="1" dirty="0" smtClean="0">
              <a:solidFill>
                <a:schemeClr val="tx2">
                  <a:lumMod val="50000"/>
                </a:schemeClr>
              </a:solidFill>
            </a:endParaRPr>
          </a:p>
        </p:txBody>
      </p:sp>
      <p:sp>
        <p:nvSpPr>
          <p:cNvPr id="11" name="Rectangle 10"/>
          <p:cNvSpPr/>
          <p:nvPr/>
        </p:nvSpPr>
        <p:spPr>
          <a:xfrm>
            <a:off x="106720" y="5844801"/>
            <a:ext cx="8915400" cy="7694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400050" lvl="1" algn="just">
              <a:spcBef>
                <a:spcPct val="20000"/>
              </a:spcBef>
            </a:pPr>
            <a:r>
              <a:rPr lang="en-US" sz="2200" b="1" dirty="0" smtClean="0">
                <a:solidFill>
                  <a:srgbClr val="0000FF"/>
                </a:solidFill>
              </a:rPr>
              <a:t>Engage consultancy and decide the models so that both State and central could integrate their models.</a:t>
            </a:r>
            <a:endParaRPr lang="en-US" sz="2200" b="1" dirty="0">
              <a:solidFill>
                <a:srgbClr val="0000FF"/>
              </a:solidFill>
            </a:endParaRPr>
          </a:p>
        </p:txBody>
      </p:sp>
    </p:spTree>
    <p:extLst>
      <p:ext uri="{BB962C8B-B14F-4D97-AF65-F5344CB8AC3E}">
        <p14:creationId xmlns:p14="http://schemas.microsoft.com/office/powerpoint/2010/main" val="209662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21064" y="3356992"/>
            <a:ext cx="3815432" cy="2431435"/>
          </a:xfrm>
          <a:prstGeom prst="rect">
            <a:avLst/>
          </a:prstGeom>
          <a:solidFill>
            <a:srgbClr val="F7FDA9"/>
          </a:solidFill>
          <a:ln>
            <a:solidFill>
              <a:schemeClr val="bg1">
                <a:lumMod val="50000"/>
              </a:schemeClr>
            </a:solidFill>
          </a:ln>
        </p:spPr>
        <p:txBody>
          <a:bodyPr wrap="square" rtlCol="0">
            <a:spAutoFit/>
          </a:bodyPr>
          <a:lstStyle/>
          <a:p>
            <a:pPr>
              <a:spcAft>
                <a:spcPts val="600"/>
              </a:spcAft>
            </a:pPr>
            <a:r>
              <a:rPr lang="en-US" b="1" dirty="0" smtClean="0">
                <a:solidFill>
                  <a:srgbClr val="0000FF"/>
                </a:solidFill>
              </a:rPr>
              <a:t>Deliverables </a:t>
            </a:r>
          </a:p>
          <a:p>
            <a:pPr>
              <a:spcAft>
                <a:spcPts val="600"/>
              </a:spcAft>
            </a:pPr>
            <a:endParaRPr lang="en-US" sz="1400" b="1" dirty="0" smtClean="0">
              <a:solidFill>
                <a:srgbClr val="0000FF"/>
              </a:solidFill>
            </a:endParaRPr>
          </a:p>
          <a:p>
            <a:pPr marL="285750" indent="-285750">
              <a:spcAft>
                <a:spcPts val="1200"/>
              </a:spcAft>
              <a:buBlip>
                <a:blip r:embed="rId2"/>
              </a:buBlip>
            </a:pPr>
            <a:r>
              <a:rPr lang="en-IN" b="1" dirty="0">
                <a:solidFill>
                  <a:srgbClr val="C00000"/>
                </a:solidFill>
              </a:rPr>
              <a:t>Generation of spatial snowmelt product for Himalayas </a:t>
            </a:r>
            <a:r>
              <a:rPr lang="en-IN" b="1" dirty="0" smtClean="0">
                <a:solidFill>
                  <a:srgbClr val="C00000"/>
                </a:solidFill>
              </a:rPr>
              <a:t>(1-2 day)</a:t>
            </a:r>
            <a:endParaRPr lang="en-IN" b="1" dirty="0">
              <a:solidFill>
                <a:srgbClr val="C00000"/>
              </a:solidFill>
            </a:endParaRPr>
          </a:p>
          <a:p>
            <a:pPr marL="285750" indent="-285750">
              <a:spcAft>
                <a:spcPts val="1200"/>
              </a:spcAft>
              <a:buBlip>
                <a:blip r:embed="rId2"/>
              </a:buBlip>
            </a:pPr>
            <a:r>
              <a:rPr lang="en-IN" b="1" dirty="0" smtClean="0">
                <a:solidFill>
                  <a:srgbClr val="C00000"/>
                </a:solidFill>
              </a:rPr>
              <a:t>Snowmelt Runoff </a:t>
            </a:r>
            <a:r>
              <a:rPr lang="en-IN" b="1" dirty="0">
                <a:solidFill>
                  <a:srgbClr val="C00000"/>
                </a:solidFill>
              </a:rPr>
              <a:t>at </a:t>
            </a:r>
            <a:r>
              <a:rPr lang="en-IN" b="1" dirty="0" smtClean="0">
                <a:solidFill>
                  <a:srgbClr val="C00000"/>
                </a:solidFill>
              </a:rPr>
              <a:t>selected </a:t>
            </a:r>
            <a:r>
              <a:rPr lang="en-IN" b="1" dirty="0">
                <a:solidFill>
                  <a:srgbClr val="C00000"/>
                </a:solidFill>
              </a:rPr>
              <a:t>river basin </a:t>
            </a:r>
            <a:r>
              <a:rPr lang="en-IN" b="1" dirty="0" smtClean="0">
                <a:solidFill>
                  <a:srgbClr val="C00000"/>
                </a:solidFill>
              </a:rPr>
              <a:t>outlets</a:t>
            </a:r>
          </a:p>
          <a:p>
            <a:pPr marL="285750" indent="-285750">
              <a:spcAft>
                <a:spcPts val="1200"/>
              </a:spcAft>
              <a:buBlip>
                <a:blip r:embed="rId2"/>
              </a:buBlip>
            </a:pPr>
            <a:r>
              <a:rPr lang="en-IN" b="1" dirty="0" smtClean="0">
                <a:solidFill>
                  <a:srgbClr val="C00000"/>
                </a:solidFill>
              </a:rPr>
              <a:t>Inflow into Reservoirs</a:t>
            </a:r>
            <a:endParaRPr lang="en-IN" b="1" dirty="0">
              <a:solidFill>
                <a:srgbClr val="C00000"/>
              </a:solidFill>
            </a:endParaRPr>
          </a:p>
        </p:txBody>
      </p:sp>
      <p:sp>
        <p:nvSpPr>
          <p:cNvPr id="12" name="Rectangle 1"/>
          <p:cNvSpPr>
            <a:spLocks noChangeArrowheads="1"/>
          </p:cNvSpPr>
          <p:nvPr/>
        </p:nvSpPr>
        <p:spPr bwMode="auto">
          <a:xfrm>
            <a:off x="4846488" y="871435"/>
            <a:ext cx="4191000" cy="2197525"/>
          </a:xfrm>
          <a:prstGeom prst="rect">
            <a:avLst/>
          </a:prstGeom>
          <a:solidFill>
            <a:schemeClr val="accent3">
              <a:lumMod val="20000"/>
              <a:lumOff val="80000"/>
            </a:schemeClr>
          </a:solidFill>
          <a:ln>
            <a:solidFill>
              <a:schemeClr val="bg1">
                <a:lumMod val="50000"/>
              </a:schemeClr>
            </a:solidFill>
          </a:ln>
        </p:spPr>
        <p:txBody>
          <a:bodyPr anchor="ctr">
            <a:spAutoFit/>
          </a:bodyPr>
          <a:lstStyle/>
          <a:p>
            <a:pPr algn="just">
              <a:lnSpc>
                <a:spcPct val="130000"/>
              </a:lnSpc>
            </a:pPr>
            <a:r>
              <a:rPr lang="en-US" b="1" dirty="0" smtClean="0">
                <a:solidFill>
                  <a:srgbClr val="7030A0"/>
                </a:solidFill>
                <a:ea typeface="Times New Roman" pitchFamily="18" charset="0"/>
                <a:cs typeface="Arial" charset="0"/>
              </a:rPr>
              <a:t>Objectives</a:t>
            </a:r>
          </a:p>
          <a:p>
            <a:pPr algn="just">
              <a:lnSpc>
                <a:spcPct val="130000"/>
              </a:lnSpc>
            </a:pPr>
            <a:endParaRPr lang="en-US" sz="1400" b="1" dirty="0" smtClean="0">
              <a:solidFill>
                <a:srgbClr val="7030A0"/>
              </a:solidFill>
              <a:ea typeface="Times New Roman" pitchFamily="18" charset="0"/>
              <a:cs typeface="Arial" charset="0"/>
            </a:endParaRPr>
          </a:p>
          <a:p>
            <a:pPr marL="285750" indent="-285750" algn="just">
              <a:spcAft>
                <a:spcPts val="1200"/>
              </a:spcAft>
              <a:buFont typeface="Wingdings" pitchFamily="2" charset="2"/>
              <a:buChar char="v"/>
            </a:pPr>
            <a:r>
              <a:rPr lang="en-IN" sz="1600" dirty="0" smtClean="0">
                <a:solidFill>
                  <a:srgbClr val="002060"/>
                </a:solidFill>
                <a:ea typeface="Times New Roman" pitchFamily="18" charset="0"/>
                <a:cs typeface="Arial" charset="0"/>
              </a:rPr>
              <a:t>To </a:t>
            </a:r>
            <a:r>
              <a:rPr lang="en-IN" sz="1600" dirty="0">
                <a:solidFill>
                  <a:srgbClr val="002060"/>
                </a:solidFill>
                <a:ea typeface="Times New Roman" pitchFamily="18" charset="0"/>
                <a:cs typeface="Arial" charset="0"/>
              </a:rPr>
              <a:t>develop methodology for estimation of snow melt using energy balance approach</a:t>
            </a:r>
          </a:p>
          <a:p>
            <a:pPr marL="285750" indent="-285750" algn="just">
              <a:spcAft>
                <a:spcPts val="1200"/>
              </a:spcAft>
              <a:buFont typeface="Wingdings" pitchFamily="2" charset="2"/>
              <a:buChar char="v"/>
            </a:pPr>
            <a:r>
              <a:rPr lang="en-IN" sz="1600" dirty="0">
                <a:solidFill>
                  <a:srgbClr val="002060"/>
                </a:solidFill>
                <a:ea typeface="Times New Roman" pitchFamily="18" charset="0"/>
                <a:cs typeface="Arial" charset="0"/>
              </a:rPr>
              <a:t>To generate a spatial product indicating expected snow melt at each pixel for Himalayas</a:t>
            </a:r>
            <a:endParaRPr lang="en-US" sz="1600" dirty="0">
              <a:solidFill>
                <a:srgbClr val="002060"/>
              </a:solidFill>
              <a:ea typeface="Times New Roman" pitchFamily="18" charset="0"/>
              <a:cs typeface="Arial" charset="0"/>
            </a:endParaRPr>
          </a:p>
        </p:txBody>
      </p:sp>
      <p:sp>
        <p:nvSpPr>
          <p:cNvPr id="13" name="TextBox 12"/>
          <p:cNvSpPr txBox="1"/>
          <p:nvPr/>
        </p:nvSpPr>
        <p:spPr>
          <a:xfrm>
            <a:off x="1634532" y="147990"/>
            <a:ext cx="5848524" cy="461665"/>
          </a:xfrm>
          <a:prstGeom prst="rect">
            <a:avLst/>
          </a:prstGeom>
          <a:noFill/>
        </p:spPr>
        <p:txBody>
          <a:bodyPr wrap="none" rtlCol="0">
            <a:spAutoFit/>
          </a:bodyPr>
          <a:lstStyle/>
          <a:p>
            <a:pPr algn="ctr"/>
            <a:r>
              <a:rPr lang="en-IN" sz="2400" b="1" u="sng" dirty="0">
                <a:solidFill>
                  <a:srgbClr val="0000FF"/>
                </a:solidFill>
              </a:rPr>
              <a:t>Estimation of snow melt runoff in Himalayas</a:t>
            </a:r>
          </a:p>
        </p:txBody>
      </p:sp>
      <p:pic>
        <p:nvPicPr>
          <p:cNvPr id="1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20" b="3168"/>
          <a:stretch/>
        </p:blipFill>
        <p:spPr bwMode="auto">
          <a:xfrm>
            <a:off x="168009" y="4509121"/>
            <a:ext cx="4913877" cy="23042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56361" y="6138299"/>
            <a:ext cx="693403" cy="568701"/>
            <a:chOff x="3910808" y="7301952"/>
            <a:chExt cx="693403" cy="568701"/>
          </a:xfrm>
        </p:grpSpPr>
        <p:sp>
          <p:nvSpPr>
            <p:cNvPr id="16" name="Rectangle 15"/>
            <p:cNvSpPr/>
            <p:nvPr/>
          </p:nvSpPr>
          <p:spPr>
            <a:xfrm>
              <a:off x="3910808" y="7301952"/>
              <a:ext cx="634621" cy="56580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600"/>
            </a:p>
          </p:txBody>
        </p:sp>
        <p:sp>
          <p:nvSpPr>
            <p:cNvPr id="17" name="Rectangle 16"/>
            <p:cNvSpPr>
              <a:spLocks noChangeAspect="1"/>
            </p:cNvSpPr>
            <p:nvPr/>
          </p:nvSpPr>
          <p:spPr bwMode="auto">
            <a:xfrm>
              <a:off x="3990728" y="7531199"/>
              <a:ext cx="107157" cy="1071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a:solidFill>
                  <a:schemeClr val="tx1"/>
                </a:solidFill>
              </a:endParaRPr>
            </a:p>
          </p:txBody>
        </p:sp>
        <p:sp>
          <p:nvSpPr>
            <p:cNvPr id="18" name="Rectangle 17"/>
            <p:cNvSpPr>
              <a:spLocks noChangeAspect="1"/>
            </p:cNvSpPr>
            <p:nvPr/>
          </p:nvSpPr>
          <p:spPr bwMode="auto">
            <a:xfrm>
              <a:off x="3990728" y="7725815"/>
              <a:ext cx="107157" cy="10715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a:solidFill>
                  <a:schemeClr val="tx1"/>
                </a:solidFill>
              </a:endParaRPr>
            </a:p>
          </p:txBody>
        </p:sp>
        <p:sp>
          <p:nvSpPr>
            <p:cNvPr id="19" name="Rectangle 18"/>
            <p:cNvSpPr>
              <a:spLocks noChangeAspect="1"/>
            </p:cNvSpPr>
            <p:nvPr/>
          </p:nvSpPr>
          <p:spPr bwMode="auto">
            <a:xfrm>
              <a:off x="3990728" y="7354340"/>
              <a:ext cx="107157" cy="107157"/>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a:solidFill>
                  <a:schemeClr val="tx1"/>
                </a:solidFill>
              </a:endParaRPr>
            </a:p>
          </p:txBody>
        </p:sp>
        <p:sp>
          <p:nvSpPr>
            <p:cNvPr id="20" name="Text Box 5"/>
            <p:cNvSpPr txBox="1">
              <a:spLocks noChangeArrowheads="1"/>
            </p:cNvSpPr>
            <p:nvPr/>
          </p:nvSpPr>
          <p:spPr bwMode="auto">
            <a:xfrm>
              <a:off x="4052457" y="7500180"/>
              <a:ext cx="40107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600" b="1" dirty="0"/>
                <a:t>Cloud</a:t>
              </a:r>
              <a:endParaRPr lang="en-IN" sz="600" b="1" dirty="0"/>
            </a:p>
          </p:txBody>
        </p:sp>
        <p:sp>
          <p:nvSpPr>
            <p:cNvPr id="21" name="Text Box 5"/>
            <p:cNvSpPr txBox="1">
              <a:spLocks noChangeArrowheads="1"/>
            </p:cNvSpPr>
            <p:nvPr/>
          </p:nvSpPr>
          <p:spPr bwMode="auto">
            <a:xfrm>
              <a:off x="4052457" y="7685987"/>
              <a:ext cx="55175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600" b="1" dirty="0"/>
                <a:t>Snow free</a:t>
              </a:r>
              <a:endParaRPr lang="en-IN" sz="600" b="1" dirty="0"/>
            </a:p>
          </p:txBody>
        </p:sp>
        <p:sp>
          <p:nvSpPr>
            <p:cNvPr id="22" name="Text Box 5"/>
            <p:cNvSpPr txBox="1">
              <a:spLocks noChangeArrowheads="1"/>
            </p:cNvSpPr>
            <p:nvPr/>
          </p:nvSpPr>
          <p:spPr bwMode="auto">
            <a:xfrm>
              <a:off x="4052457" y="7314372"/>
              <a:ext cx="3882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600" b="1" dirty="0"/>
                <a:t>Snow</a:t>
              </a:r>
              <a:endParaRPr lang="en-IN" sz="600" b="1" dirty="0"/>
            </a:p>
          </p:txBody>
        </p:sp>
      </p:grpSp>
      <p:sp>
        <p:nvSpPr>
          <p:cNvPr id="2" name="TextBox 1"/>
          <p:cNvSpPr txBox="1"/>
          <p:nvPr/>
        </p:nvSpPr>
        <p:spPr>
          <a:xfrm>
            <a:off x="2112545" y="4895910"/>
            <a:ext cx="2699970" cy="646331"/>
          </a:xfrm>
          <a:prstGeom prst="rect">
            <a:avLst/>
          </a:prstGeom>
          <a:noFill/>
        </p:spPr>
        <p:txBody>
          <a:bodyPr wrap="none" rtlCol="0">
            <a:spAutoFit/>
          </a:bodyPr>
          <a:lstStyle/>
          <a:p>
            <a:r>
              <a:rPr lang="en-US" b="1" dirty="0" smtClean="0"/>
              <a:t>Typical Snow cover across </a:t>
            </a:r>
          </a:p>
          <a:p>
            <a:r>
              <a:rPr lang="en-US" b="1" dirty="0" smtClean="0"/>
              <a:t>Himalayas</a:t>
            </a:r>
            <a:endParaRPr lang="en-IN" b="1" dirty="0"/>
          </a:p>
        </p:txBody>
      </p:sp>
      <p:pic>
        <p:nvPicPr>
          <p:cNvPr id="23" name="Picture 68" descr="0303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53" y="2246070"/>
            <a:ext cx="1428750" cy="1071563"/>
          </a:xfrm>
          <a:prstGeom prst="rect">
            <a:avLst/>
          </a:prstGeom>
          <a:noFill/>
        </p:spPr>
      </p:pic>
      <p:pic>
        <p:nvPicPr>
          <p:cNvPr id="24" name="Picture 69" descr="0511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6" y="1066105"/>
            <a:ext cx="1421606" cy="1064419"/>
          </a:xfrm>
          <a:prstGeom prst="rect">
            <a:avLst/>
          </a:prstGeom>
          <a:noFill/>
        </p:spPr>
      </p:pic>
      <p:pic>
        <p:nvPicPr>
          <p:cNvPr id="25" name="Picture 70" descr="0502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2465" y="1066105"/>
            <a:ext cx="1421606" cy="1064419"/>
          </a:xfrm>
          <a:prstGeom prst="rect">
            <a:avLst/>
          </a:prstGeom>
          <a:noFill/>
        </p:spPr>
      </p:pic>
      <p:pic>
        <p:nvPicPr>
          <p:cNvPr id="26" name="Picture 71" descr="12120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8050" y="1060239"/>
            <a:ext cx="1428750" cy="1064419"/>
          </a:xfrm>
          <a:prstGeom prst="rect">
            <a:avLst/>
          </a:prstGeom>
          <a:noFill/>
        </p:spPr>
      </p:pic>
      <p:pic>
        <p:nvPicPr>
          <p:cNvPr id="27" name="Picture 72" descr="29030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6551" y="2246070"/>
            <a:ext cx="1421606" cy="1064419"/>
          </a:xfrm>
          <a:prstGeom prst="rect">
            <a:avLst/>
          </a:prstGeom>
          <a:noFill/>
        </p:spPr>
      </p:pic>
      <p:pic>
        <p:nvPicPr>
          <p:cNvPr id="28" name="Picture 73" descr="07040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91037" y="2246070"/>
            <a:ext cx="1400175" cy="1057275"/>
          </a:xfrm>
          <a:prstGeom prst="rect">
            <a:avLst/>
          </a:prstGeom>
          <a:noFill/>
        </p:spPr>
      </p:pic>
      <p:pic>
        <p:nvPicPr>
          <p:cNvPr id="29" name="Picture 74" descr="08050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3528" y="3372693"/>
            <a:ext cx="1421606" cy="1064419"/>
          </a:xfrm>
          <a:prstGeom prst="rect">
            <a:avLst/>
          </a:prstGeom>
          <a:noFill/>
        </p:spPr>
      </p:pic>
      <p:pic>
        <p:nvPicPr>
          <p:cNvPr id="30" name="Picture 75" descr="26050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01196" y="3372694"/>
            <a:ext cx="1402652" cy="1029081"/>
          </a:xfrm>
          <a:prstGeom prst="rect">
            <a:avLst/>
          </a:prstGeom>
          <a:noFill/>
        </p:spPr>
      </p:pic>
      <p:sp>
        <p:nvSpPr>
          <p:cNvPr id="31" name="Text Box 76"/>
          <p:cNvSpPr txBox="1">
            <a:spLocks noChangeArrowheads="1"/>
          </p:cNvSpPr>
          <p:nvPr/>
        </p:nvSpPr>
        <p:spPr bwMode="auto">
          <a:xfrm>
            <a:off x="328291" y="1839132"/>
            <a:ext cx="452438" cy="274638"/>
          </a:xfrm>
          <a:prstGeom prst="rect">
            <a:avLst/>
          </a:prstGeom>
          <a:noFill/>
          <a:ln w="9525">
            <a:noFill/>
            <a:miter lim="800000"/>
            <a:headEnd/>
            <a:tailEnd/>
          </a:ln>
          <a:effectLst/>
        </p:spPr>
        <p:txBody>
          <a:bodyPr wrap="none">
            <a:spAutoFit/>
          </a:bodyPr>
          <a:lstStyle/>
          <a:p>
            <a:pPr algn="ctr" eaLnBrk="0" hangingPunct="0"/>
            <a:r>
              <a:rPr lang="en-US" sz="1200" b="1" dirty="0">
                <a:solidFill>
                  <a:srgbClr val="FFFF00"/>
                </a:solidFill>
                <a:latin typeface="Trebuchet MS" pitchFamily="34" charset="0"/>
              </a:rPr>
              <a:t>Nov</a:t>
            </a:r>
          </a:p>
        </p:txBody>
      </p:sp>
      <p:sp>
        <p:nvSpPr>
          <p:cNvPr id="32" name="Text Box 77"/>
          <p:cNvSpPr txBox="1">
            <a:spLocks noChangeArrowheads="1"/>
          </p:cNvSpPr>
          <p:nvPr/>
        </p:nvSpPr>
        <p:spPr bwMode="auto">
          <a:xfrm>
            <a:off x="3293741" y="1828243"/>
            <a:ext cx="436562" cy="274638"/>
          </a:xfrm>
          <a:prstGeom prst="rect">
            <a:avLst/>
          </a:prstGeom>
          <a:noFill/>
          <a:ln w="9525" algn="ctr">
            <a:noFill/>
            <a:miter lim="800000"/>
            <a:headEnd/>
            <a:tailEnd/>
          </a:ln>
          <a:effectLst/>
        </p:spPr>
        <p:txBody>
          <a:bodyPr wrap="none">
            <a:spAutoFit/>
          </a:bodyPr>
          <a:lstStyle/>
          <a:p>
            <a:pPr algn="ctr" eaLnBrk="0" hangingPunct="0"/>
            <a:r>
              <a:rPr lang="en-US" sz="1200" b="1" dirty="0">
                <a:solidFill>
                  <a:srgbClr val="FFFF00"/>
                </a:solidFill>
                <a:latin typeface="Trebuchet MS" pitchFamily="34" charset="0"/>
              </a:rPr>
              <a:t>Jan</a:t>
            </a:r>
          </a:p>
        </p:txBody>
      </p:sp>
      <p:sp>
        <p:nvSpPr>
          <p:cNvPr id="33" name="Text Box 78"/>
          <p:cNvSpPr txBox="1">
            <a:spLocks noChangeArrowheads="1"/>
          </p:cNvSpPr>
          <p:nvPr/>
        </p:nvSpPr>
        <p:spPr bwMode="auto">
          <a:xfrm>
            <a:off x="294015" y="3035851"/>
            <a:ext cx="449262" cy="274638"/>
          </a:xfrm>
          <a:prstGeom prst="rect">
            <a:avLst/>
          </a:prstGeom>
          <a:noFill/>
          <a:ln w="9525" algn="ctr">
            <a:noFill/>
            <a:miter lim="800000"/>
            <a:headEnd/>
            <a:tailEnd/>
          </a:ln>
          <a:effectLst/>
        </p:spPr>
        <p:txBody>
          <a:bodyPr wrap="none">
            <a:spAutoFit/>
          </a:bodyPr>
          <a:lstStyle/>
          <a:p>
            <a:pPr algn="ctr" eaLnBrk="0" hangingPunct="0"/>
            <a:r>
              <a:rPr lang="en-US" sz="1200" b="1" dirty="0">
                <a:solidFill>
                  <a:srgbClr val="FFFF00"/>
                </a:solidFill>
                <a:latin typeface="Trebuchet MS" pitchFamily="34" charset="0"/>
              </a:rPr>
              <a:t>Feb</a:t>
            </a:r>
          </a:p>
        </p:txBody>
      </p:sp>
      <p:sp>
        <p:nvSpPr>
          <p:cNvPr id="34" name="Text Box 79"/>
          <p:cNvSpPr txBox="1">
            <a:spLocks noChangeArrowheads="1"/>
          </p:cNvSpPr>
          <p:nvPr/>
        </p:nvSpPr>
        <p:spPr bwMode="auto">
          <a:xfrm>
            <a:off x="1774503" y="1839132"/>
            <a:ext cx="447675" cy="274638"/>
          </a:xfrm>
          <a:prstGeom prst="rect">
            <a:avLst/>
          </a:prstGeom>
          <a:noFill/>
          <a:ln w="9525" algn="ctr">
            <a:noFill/>
            <a:miter lim="800000"/>
            <a:headEnd/>
            <a:tailEnd/>
          </a:ln>
          <a:effectLst/>
        </p:spPr>
        <p:txBody>
          <a:bodyPr wrap="none">
            <a:spAutoFit/>
          </a:bodyPr>
          <a:lstStyle/>
          <a:p>
            <a:pPr algn="ctr" eaLnBrk="0" hangingPunct="0"/>
            <a:r>
              <a:rPr lang="en-US" sz="1200" b="1" dirty="0">
                <a:solidFill>
                  <a:srgbClr val="FFFF00"/>
                </a:solidFill>
                <a:latin typeface="Trebuchet MS" pitchFamily="34" charset="0"/>
              </a:rPr>
              <a:t>Dec</a:t>
            </a:r>
          </a:p>
        </p:txBody>
      </p:sp>
      <p:sp>
        <p:nvSpPr>
          <p:cNvPr id="35" name="Text Box 80"/>
          <p:cNvSpPr txBox="1">
            <a:spLocks noChangeArrowheads="1"/>
          </p:cNvSpPr>
          <p:nvPr/>
        </p:nvSpPr>
        <p:spPr bwMode="auto">
          <a:xfrm>
            <a:off x="3295328" y="3008242"/>
            <a:ext cx="434975" cy="274638"/>
          </a:xfrm>
          <a:prstGeom prst="rect">
            <a:avLst/>
          </a:prstGeom>
          <a:noFill/>
          <a:ln w="9525" algn="ctr">
            <a:noFill/>
            <a:miter lim="800000"/>
            <a:headEnd/>
            <a:tailEnd/>
          </a:ln>
          <a:effectLst/>
        </p:spPr>
        <p:txBody>
          <a:bodyPr wrap="none">
            <a:spAutoFit/>
          </a:bodyPr>
          <a:lstStyle/>
          <a:p>
            <a:pPr algn="ctr" eaLnBrk="0" hangingPunct="0"/>
            <a:r>
              <a:rPr lang="en-US" sz="1200" b="1" dirty="0">
                <a:solidFill>
                  <a:srgbClr val="FFFF00"/>
                </a:solidFill>
                <a:latin typeface="Trebuchet MS" pitchFamily="34" charset="0"/>
              </a:rPr>
              <a:t>Apr</a:t>
            </a:r>
          </a:p>
        </p:txBody>
      </p:sp>
      <p:sp>
        <p:nvSpPr>
          <p:cNvPr id="36" name="Text Box 81"/>
          <p:cNvSpPr txBox="1">
            <a:spLocks noChangeArrowheads="1"/>
          </p:cNvSpPr>
          <p:nvPr/>
        </p:nvSpPr>
        <p:spPr bwMode="auto">
          <a:xfrm>
            <a:off x="338565" y="4117181"/>
            <a:ext cx="460375" cy="274638"/>
          </a:xfrm>
          <a:prstGeom prst="rect">
            <a:avLst/>
          </a:prstGeom>
          <a:noFill/>
          <a:ln w="9525" algn="ctr">
            <a:noFill/>
            <a:miter lim="800000"/>
            <a:headEnd/>
            <a:tailEnd/>
          </a:ln>
          <a:effectLst/>
        </p:spPr>
        <p:txBody>
          <a:bodyPr wrap="none">
            <a:spAutoFit/>
          </a:bodyPr>
          <a:lstStyle/>
          <a:p>
            <a:pPr algn="ctr" eaLnBrk="0" hangingPunct="0"/>
            <a:r>
              <a:rPr lang="en-US" sz="1200" b="1" dirty="0">
                <a:solidFill>
                  <a:srgbClr val="FFFF00"/>
                </a:solidFill>
                <a:latin typeface="Trebuchet MS" pitchFamily="34" charset="0"/>
              </a:rPr>
              <a:t>May</a:t>
            </a:r>
          </a:p>
        </p:txBody>
      </p:sp>
      <p:sp>
        <p:nvSpPr>
          <p:cNvPr id="37" name="Text Box 82"/>
          <p:cNvSpPr txBox="1">
            <a:spLocks noChangeArrowheads="1"/>
          </p:cNvSpPr>
          <p:nvPr/>
        </p:nvSpPr>
        <p:spPr bwMode="auto">
          <a:xfrm>
            <a:off x="1795687" y="2983126"/>
            <a:ext cx="444500" cy="274638"/>
          </a:xfrm>
          <a:prstGeom prst="rect">
            <a:avLst/>
          </a:prstGeom>
          <a:noFill/>
          <a:ln w="9525" algn="ctr">
            <a:noFill/>
            <a:miter lim="800000"/>
            <a:headEnd/>
            <a:tailEnd/>
          </a:ln>
          <a:effectLst/>
        </p:spPr>
        <p:txBody>
          <a:bodyPr wrap="none">
            <a:spAutoFit/>
          </a:bodyPr>
          <a:lstStyle/>
          <a:p>
            <a:pPr algn="ctr" eaLnBrk="0" hangingPunct="0"/>
            <a:r>
              <a:rPr lang="en-US" sz="1200" b="1" dirty="0">
                <a:solidFill>
                  <a:srgbClr val="FFFF00"/>
                </a:solidFill>
                <a:latin typeface="Trebuchet MS" pitchFamily="34" charset="0"/>
              </a:rPr>
              <a:t>Mar</a:t>
            </a:r>
          </a:p>
        </p:txBody>
      </p:sp>
      <p:sp>
        <p:nvSpPr>
          <p:cNvPr id="38" name="Text Box 83"/>
          <p:cNvSpPr txBox="1">
            <a:spLocks noChangeArrowheads="1"/>
          </p:cNvSpPr>
          <p:nvPr/>
        </p:nvSpPr>
        <p:spPr bwMode="auto">
          <a:xfrm>
            <a:off x="1797031" y="4117181"/>
            <a:ext cx="446087" cy="274638"/>
          </a:xfrm>
          <a:prstGeom prst="rect">
            <a:avLst/>
          </a:prstGeom>
          <a:noFill/>
          <a:ln w="9525" algn="ctr">
            <a:noFill/>
            <a:miter lim="800000"/>
            <a:headEnd/>
            <a:tailEnd/>
          </a:ln>
          <a:effectLst/>
        </p:spPr>
        <p:txBody>
          <a:bodyPr wrap="none">
            <a:spAutoFit/>
          </a:bodyPr>
          <a:lstStyle/>
          <a:p>
            <a:pPr algn="ctr" eaLnBrk="0" hangingPunct="0"/>
            <a:r>
              <a:rPr lang="en-US" sz="1200" b="1" dirty="0">
                <a:solidFill>
                  <a:srgbClr val="FFFF00"/>
                </a:solidFill>
                <a:latin typeface="Trebuchet MS" pitchFamily="34" charset="0"/>
              </a:rPr>
              <a:t>Jun</a:t>
            </a:r>
          </a:p>
        </p:txBody>
      </p:sp>
      <p:sp>
        <p:nvSpPr>
          <p:cNvPr id="39" name="TextBox 38"/>
          <p:cNvSpPr txBox="1"/>
          <p:nvPr/>
        </p:nvSpPr>
        <p:spPr>
          <a:xfrm>
            <a:off x="323525" y="694437"/>
            <a:ext cx="4350545" cy="338554"/>
          </a:xfrm>
          <a:prstGeom prst="rect">
            <a:avLst/>
          </a:prstGeom>
          <a:noFill/>
        </p:spPr>
        <p:txBody>
          <a:bodyPr wrap="square" rtlCol="0">
            <a:spAutoFit/>
          </a:bodyPr>
          <a:lstStyle/>
          <a:p>
            <a:pPr algn="ctr"/>
            <a:r>
              <a:rPr lang="en-US" sz="1600" b="1" dirty="0" smtClean="0"/>
              <a:t>Seasonal Snow cover changes in Sutlej basin</a:t>
            </a:r>
            <a:endParaRPr lang="en-IN" sz="1600" b="1" dirty="0"/>
          </a:p>
        </p:txBody>
      </p:sp>
    </p:spTree>
    <p:extLst>
      <p:ext uri="{BB962C8B-B14F-4D97-AF65-F5344CB8AC3E}">
        <p14:creationId xmlns:p14="http://schemas.microsoft.com/office/powerpoint/2010/main" val="12920752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5887" y="147990"/>
            <a:ext cx="7185813" cy="461665"/>
          </a:xfrm>
          <a:prstGeom prst="rect">
            <a:avLst/>
          </a:prstGeom>
          <a:noFill/>
        </p:spPr>
        <p:txBody>
          <a:bodyPr wrap="none" rtlCol="0">
            <a:spAutoFit/>
          </a:bodyPr>
          <a:lstStyle/>
          <a:p>
            <a:pPr algn="ctr"/>
            <a:r>
              <a:rPr lang="en-IN" sz="2400" b="1" u="sng" dirty="0">
                <a:solidFill>
                  <a:srgbClr val="0000FF"/>
                </a:solidFill>
              </a:rPr>
              <a:t>Development of DSS  for Irrigation Water </a:t>
            </a:r>
            <a:r>
              <a:rPr lang="en-IN" sz="2400" b="1" u="sng" dirty="0" smtClean="0">
                <a:solidFill>
                  <a:srgbClr val="0000FF"/>
                </a:solidFill>
              </a:rPr>
              <a:t>Management</a:t>
            </a:r>
            <a:endParaRPr lang="en-IN" sz="2400" b="1" u="sng" dirty="0">
              <a:solidFill>
                <a:srgbClr val="0000FF"/>
              </a:solidFill>
            </a:endParaRPr>
          </a:p>
        </p:txBody>
      </p:sp>
      <p:pic>
        <p:nvPicPr>
          <p:cNvPr id="4" name="Picture 6" descr="fcc_tempor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344" y="601023"/>
            <a:ext cx="3253182" cy="4064193"/>
          </a:xfrm>
          <a:prstGeom prst="rect">
            <a:avLst/>
          </a:prstGeom>
          <a:noFill/>
        </p:spPr>
      </p:pic>
      <p:sp>
        <p:nvSpPr>
          <p:cNvPr id="20" name="TextBox 19"/>
          <p:cNvSpPr txBox="1"/>
          <p:nvPr/>
        </p:nvSpPr>
        <p:spPr>
          <a:xfrm>
            <a:off x="4644008" y="3212976"/>
            <a:ext cx="4320480" cy="2308324"/>
          </a:xfrm>
          <a:prstGeom prst="rect">
            <a:avLst/>
          </a:prstGeom>
          <a:solidFill>
            <a:srgbClr val="F7FDA9"/>
          </a:solidFill>
          <a:ln>
            <a:solidFill>
              <a:schemeClr val="bg1">
                <a:lumMod val="50000"/>
              </a:schemeClr>
            </a:solidFill>
          </a:ln>
        </p:spPr>
        <p:txBody>
          <a:bodyPr wrap="square" rtlCol="0">
            <a:spAutoFit/>
          </a:bodyPr>
          <a:lstStyle/>
          <a:p>
            <a:pPr>
              <a:spcAft>
                <a:spcPts val="600"/>
              </a:spcAft>
            </a:pPr>
            <a:r>
              <a:rPr lang="en-US" b="1" dirty="0" smtClean="0">
                <a:solidFill>
                  <a:srgbClr val="0000FF"/>
                </a:solidFill>
              </a:rPr>
              <a:t>Deliverables </a:t>
            </a:r>
          </a:p>
          <a:p>
            <a:pPr>
              <a:spcAft>
                <a:spcPts val="600"/>
              </a:spcAft>
            </a:pPr>
            <a:endParaRPr lang="en-US" sz="1400" b="1" dirty="0" smtClean="0">
              <a:solidFill>
                <a:srgbClr val="0000FF"/>
              </a:solidFill>
            </a:endParaRPr>
          </a:p>
          <a:p>
            <a:pPr marL="285750" indent="-285750">
              <a:spcAft>
                <a:spcPts val="1200"/>
              </a:spcAft>
              <a:buBlip>
                <a:blip r:embed="rId4"/>
              </a:buBlip>
            </a:pPr>
            <a:r>
              <a:rPr lang="en-US" b="1" dirty="0" smtClean="0">
                <a:solidFill>
                  <a:srgbClr val="C00000"/>
                </a:solidFill>
              </a:rPr>
              <a:t>Cropping pattern and crop progress</a:t>
            </a:r>
          </a:p>
          <a:p>
            <a:pPr marL="285750" indent="-285750">
              <a:spcAft>
                <a:spcPts val="1200"/>
              </a:spcAft>
              <a:buBlip>
                <a:blip r:embed="rId4"/>
              </a:buBlip>
            </a:pPr>
            <a:r>
              <a:rPr lang="en-US" b="1" dirty="0" smtClean="0">
                <a:solidFill>
                  <a:srgbClr val="C00000"/>
                </a:solidFill>
              </a:rPr>
              <a:t>Crop condition </a:t>
            </a:r>
            <a:endParaRPr lang="en-IN" b="1" dirty="0">
              <a:solidFill>
                <a:srgbClr val="C00000"/>
              </a:solidFill>
            </a:endParaRPr>
          </a:p>
          <a:p>
            <a:pPr marL="285750" indent="-285750">
              <a:spcAft>
                <a:spcPts val="1200"/>
              </a:spcAft>
              <a:buBlip>
                <a:blip r:embed="rId4"/>
              </a:buBlip>
            </a:pPr>
            <a:r>
              <a:rPr lang="en-IN" b="1" dirty="0" smtClean="0">
                <a:solidFill>
                  <a:srgbClr val="C00000"/>
                </a:solidFill>
              </a:rPr>
              <a:t>In-season irrigation water demand</a:t>
            </a:r>
          </a:p>
          <a:p>
            <a:pPr marL="285750" indent="-285750">
              <a:spcAft>
                <a:spcPts val="1200"/>
              </a:spcAft>
              <a:buBlip>
                <a:blip r:embed="rId4"/>
              </a:buBlip>
            </a:pPr>
            <a:r>
              <a:rPr lang="en-US" b="1" dirty="0" smtClean="0">
                <a:solidFill>
                  <a:srgbClr val="C00000"/>
                </a:solidFill>
              </a:rPr>
              <a:t>Optimal irrigation schedule</a:t>
            </a:r>
            <a:endParaRPr lang="en-IN" b="1" dirty="0">
              <a:solidFill>
                <a:srgbClr val="C00000"/>
              </a:solidFill>
            </a:endParaRPr>
          </a:p>
        </p:txBody>
      </p:sp>
      <p:sp>
        <p:nvSpPr>
          <p:cNvPr id="21" name="Rectangle 1"/>
          <p:cNvSpPr>
            <a:spLocks noChangeArrowheads="1"/>
          </p:cNvSpPr>
          <p:nvPr/>
        </p:nvSpPr>
        <p:spPr bwMode="auto">
          <a:xfrm>
            <a:off x="4773488" y="819468"/>
            <a:ext cx="4191000" cy="1871282"/>
          </a:xfrm>
          <a:prstGeom prst="rect">
            <a:avLst/>
          </a:prstGeom>
          <a:solidFill>
            <a:schemeClr val="accent3">
              <a:lumMod val="20000"/>
              <a:lumOff val="80000"/>
            </a:schemeClr>
          </a:solidFill>
          <a:ln>
            <a:solidFill>
              <a:schemeClr val="bg1">
                <a:lumMod val="50000"/>
              </a:schemeClr>
            </a:solidFill>
          </a:ln>
        </p:spPr>
        <p:txBody>
          <a:bodyPr anchor="ctr">
            <a:spAutoFit/>
          </a:bodyPr>
          <a:lstStyle/>
          <a:p>
            <a:pPr algn="just">
              <a:lnSpc>
                <a:spcPct val="130000"/>
              </a:lnSpc>
            </a:pPr>
            <a:r>
              <a:rPr lang="en-US" b="1" dirty="0" smtClean="0">
                <a:solidFill>
                  <a:srgbClr val="7030A0"/>
                </a:solidFill>
                <a:ea typeface="Times New Roman" pitchFamily="18" charset="0"/>
                <a:cs typeface="Arial" charset="0"/>
              </a:rPr>
              <a:t>Objectives</a:t>
            </a:r>
          </a:p>
          <a:p>
            <a:pPr algn="just">
              <a:lnSpc>
                <a:spcPct val="130000"/>
              </a:lnSpc>
            </a:pPr>
            <a:endParaRPr lang="en-US" sz="1400" b="1" dirty="0" smtClean="0">
              <a:solidFill>
                <a:srgbClr val="7030A0"/>
              </a:solidFill>
              <a:ea typeface="Times New Roman" pitchFamily="18" charset="0"/>
              <a:cs typeface="Arial" charset="0"/>
            </a:endParaRPr>
          </a:p>
          <a:p>
            <a:pPr marL="285750" indent="-285750" algn="just">
              <a:spcAft>
                <a:spcPts val="1200"/>
              </a:spcAft>
              <a:buFont typeface="Wingdings" pitchFamily="2" charset="2"/>
              <a:buChar char="v"/>
            </a:pPr>
            <a:r>
              <a:rPr lang="en-IN" sz="1600" dirty="0" smtClean="0">
                <a:solidFill>
                  <a:srgbClr val="002060"/>
                </a:solidFill>
                <a:ea typeface="Times New Roman" pitchFamily="18" charset="0"/>
                <a:cs typeface="Arial" charset="0"/>
              </a:rPr>
              <a:t>To </a:t>
            </a:r>
            <a:r>
              <a:rPr lang="en-IN" sz="1600" dirty="0">
                <a:solidFill>
                  <a:srgbClr val="002060"/>
                </a:solidFill>
                <a:ea typeface="Times New Roman" pitchFamily="18" charset="0"/>
                <a:cs typeface="Arial" charset="0"/>
              </a:rPr>
              <a:t>develop </a:t>
            </a:r>
            <a:r>
              <a:rPr lang="en-IN" sz="1600" dirty="0" smtClean="0">
                <a:solidFill>
                  <a:srgbClr val="002060"/>
                </a:solidFill>
                <a:ea typeface="Times New Roman" pitchFamily="18" charset="0"/>
                <a:cs typeface="Arial" charset="0"/>
              </a:rPr>
              <a:t>Decision Support System for irrigation water distribution and management</a:t>
            </a:r>
            <a:endParaRPr lang="en-IN" sz="1600" dirty="0">
              <a:solidFill>
                <a:srgbClr val="002060"/>
              </a:solidFill>
              <a:ea typeface="Times New Roman" pitchFamily="18" charset="0"/>
              <a:cs typeface="Arial" charset="0"/>
            </a:endParaRPr>
          </a:p>
          <a:p>
            <a:pPr marL="285750" indent="-285750" algn="just">
              <a:spcAft>
                <a:spcPts val="1200"/>
              </a:spcAft>
              <a:buFont typeface="Wingdings" pitchFamily="2" charset="2"/>
              <a:buChar char="v"/>
            </a:pPr>
            <a:r>
              <a:rPr lang="en-IN" sz="1600" dirty="0" smtClean="0">
                <a:solidFill>
                  <a:srgbClr val="002060"/>
                </a:solidFill>
                <a:ea typeface="Times New Roman" pitchFamily="18" charset="0"/>
                <a:cs typeface="Arial" charset="0"/>
              </a:rPr>
              <a:t>To enhance irrigation water use efficiency</a:t>
            </a:r>
            <a:endParaRPr lang="en-US" sz="1600" dirty="0">
              <a:solidFill>
                <a:srgbClr val="002060"/>
              </a:solidFill>
              <a:ea typeface="Times New Roman" pitchFamily="18" charset="0"/>
              <a:cs typeface="Arial" charset="0"/>
            </a:endParaRPr>
          </a:p>
        </p:txBody>
      </p:sp>
      <p:graphicFrame>
        <p:nvGraphicFramePr>
          <p:cNvPr id="2" name="Object 1"/>
          <p:cNvGraphicFramePr>
            <a:graphicFrameLocks noChangeAspect="1"/>
          </p:cNvGraphicFramePr>
          <p:nvPr>
            <p:extLst/>
          </p:nvPr>
        </p:nvGraphicFramePr>
        <p:xfrm>
          <a:off x="572292" y="4665216"/>
          <a:ext cx="2813829" cy="1921074"/>
        </p:xfrm>
        <a:graphic>
          <a:graphicData uri="http://schemas.openxmlformats.org/presentationml/2006/ole">
            <mc:AlternateContent xmlns:mc="http://schemas.openxmlformats.org/markup-compatibility/2006">
              <mc:Choice xmlns:v="urn:schemas-microsoft-com:vml" Requires="v">
                <p:oleObj spid="_x0000_s18451" name="Chart" r:id="rId6" imgW="6057900" imgH="3686048" progId="Excel.Sheet.8">
                  <p:embed/>
                </p:oleObj>
              </mc:Choice>
              <mc:Fallback>
                <p:oleObj name="Chart" r:id="rId6" imgW="6057900" imgH="3686048"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292" y="4665216"/>
                        <a:ext cx="2813829" cy="192107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11418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249" y="147990"/>
            <a:ext cx="9089090" cy="830997"/>
          </a:xfrm>
          <a:prstGeom prst="rect">
            <a:avLst/>
          </a:prstGeom>
          <a:noFill/>
        </p:spPr>
        <p:txBody>
          <a:bodyPr wrap="none" rtlCol="0">
            <a:spAutoFit/>
          </a:bodyPr>
          <a:lstStyle/>
          <a:p>
            <a:pPr algn="ctr"/>
            <a:r>
              <a:rPr lang="en-IN" sz="2400" b="1" u="sng" dirty="0">
                <a:solidFill>
                  <a:srgbClr val="0000FF"/>
                </a:solidFill>
              </a:rPr>
              <a:t>Glacial Lakes Risk Assessment and Glacial Lake Outburst Flood (GLOF) </a:t>
            </a:r>
            <a:endParaRPr lang="en-IN" sz="2400" b="1" u="sng" dirty="0" smtClean="0">
              <a:solidFill>
                <a:srgbClr val="0000FF"/>
              </a:solidFill>
            </a:endParaRPr>
          </a:p>
          <a:p>
            <a:pPr algn="ctr"/>
            <a:r>
              <a:rPr lang="en-IN" sz="2400" b="1" u="sng" dirty="0" smtClean="0">
                <a:solidFill>
                  <a:srgbClr val="0000FF"/>
                </a:solidFill>
              </a:rPr>
              <a:t>Simulations </a:t>
            </a:r>
            <a:r>
              <a:rPr lang="en-IN" sz="2400" b="1" u="sng" dirty="0">
                <a:solidFill>
                  <a:srgbClr val="0000FF"/>
                </a:solidFill>
              </a:rPr>
              <a:t>for Priority GL (Ten)</a:t>
            </a:r>
          </a:p>
        </p:txBody>
      </p:sp>
      <p:sp>
        <p:nvSpPr>
          <p:cNvPr id="6" name="Rectangle 13"/>
          <p:cNvSpPr>
            <a:spLocks noChangeArrowheads="1"/>
          </p:cNvSpPr>
          <p:nvPr/>
        </p:nvSpPr>
        <p:spPr bwMode="auto">
          <a:xfrm>
            <a:off x="1249690" y="1028628"/>
            <a:ext cx="37923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IN" b="1" dirty="0" smtClean="0">
                <a:solidFill>
                  <a:srgbClr val="FF0000"/>
                </a:solidFill>
              </a:rPr>
              <a:t>South </a:t>
            </a:r>
            <a:r>
              <a:rPr lang="en-IN" b="1" dirty="0" err="1">
                <a:solidFill>
                  <a:srgbClr val="FF0000"/>
                </a:solidFill>
              </a:rPr>
              <a:t>Lhonak</a:t>
            </a:r>
            <a:r>
              <a:rPr lang="en-IN" b="1" dirty="0">
                <a:solidFill>
                  <a:srgbClr val="FF0000"/>
                </a:solidFill>
              </a:rPr>
              <a:t> Glacier </a:t>
            </a:r>
            <a:r>
              <a:rPr lang="en-IN" b="1" dirty="0" smtClean="0">
                <a:solidFill>
                  <a:srgbClr val="FF0000"/>
                </a:solidFill>
              </a:rPr>
              <a:t>lake, Sikkim </a:t>
            </a:r>
            <a:endParaRPr lang="en-IN" dirty="0">
              <a:solidFill>
                <a:srgbClr val="FF0000"/>
              </a:solidFill>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l="55078" t="12662" r="17198" b="55777"/>
          <a:stretch>
            <a:fillRect/>
          </a:stretch>
        </p:blipFill>
        <p:spPr bwMode="auto">
          <a:xfrm>
            <a:off x="0" y="1566579"/>
            <a:ext cx="176847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18416" t="54453" r="55469" b="17189"/>
          <a:stretch>
            <a:fillRect/>
          </a:stretch>
        </p:blipFill>
        <p:spPr bwMode="auto">
          <a:xfrm>
            <a:off x="1768475" y="1576104"/>
            <a:ext cx="1744662"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l="56779" t="53911" r="15855" b="15546"/>
          <a:stretch>
            <a:fillRect/>
          </a:stretch>
        </p:blipFill>
        <p:spPr bwMode="auto">
          <a:xfrm>
            <a:off x="22225" y="2852454"/>
            <a:ext cx="17462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l="21484" t="35471" r="54778" b="37654"/>
          <a:stretch>
            <a:fillRect/>
          </a:stretch>
        </p:blipFill>
        <p:spPr bwMode="auto">
          <a:xfrm>
            <a:off x="1773237" y="2861979"/>
            <a:ext cx="17399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1"/>
          <p:cNvSpPr txBox="1">
            <a:spLocks noChangeArrowheads="1"/>
          </p:cNvSpPr>
          <p:nvPr/>
        </p:nvSpPr>
        <p:spPr bwMode="auto">
          <a:xfrm>
            <a:off x="-17463" y="2433354"/>
            <a:ext cx="1339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solidFill>
                  <a:srgbClr val="FF0000"/>
                </a:solidFill>
                <a:latin typeface="Calibri" pitchFamily="34" charset="0"/>
              </a:rPr>
              <a:t>Landsat  TM, 10-11-1989</a:t>
            </a:r>
          </a:p>
          <a:p>
            <a:pPr eaLnBrk="1" hangingPunct="1"/>
            <a:r>
              <a:rPr lang="en-US" sz="900">
                <a:solidFill>
                  <a:srgbClr val="FF0000"/>
                </a:solidFill>
                <a:latin typeface="Calibri" pitchFamily="34" charset="0"/>
              </a:rPr>
              <a:t>Area: 37.32 Ha</a:t>
            </a:r>
            <a:endParaRPr lang="en-IN" sz="900">
              <a:solidFill>
                <a:srgbClr val="FF0000"/>
              </a:solidFill>
              <a:latin typeface="Calibri" pitchFamily="34" charset="0"/>
            </a:endParaRPr>
          </a:p>
        </p:txBody>
      </p:sp>
      <p:sp>
        <p:nvSpPr>
          <p:cNvPr id="12" name="TextBox 12"/>
          <p:cNvSpPr txBox="1">
            <a:spLocks noChangeArrowheads="1"/>
          </p:cNvSpPr>
          <p:nvPr/>
        </p:nvSpPr>
        <p:spPr bwMode="auto">
          <a:xfrm>
            <a:off x="125412" y="2933417"/>
            <a:ext cx="1379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solidFill>
                  <a:srgbClr val="FF0000"/>
                </a:solidFill>
                <a:latin typeface="Calibri" pitchFamily="34" charset="0"/>
              </a:rPr>
              <a:t>IRS P6, LISS III 17-11-2008</a:t>
            </a:r>
          </a:p>
          <a:p>
            <a:pPr eaLnBrk="1" hangingPunct="1"/>
            <a:r>
              <a:rPr lang="en-US" sz="900">
                <a:solidFill>
                  <a:srgbClr val="FF0000"/>
                </a:solidFill>
                <a:latin typeface="Calibri" pitchFamily="34" charset="0"/>
              </a:rPr>
              <a:t>Area: 98.73 Ha</a:t>
            </a:r>
            <a:endParaRPr lang="en-IN" sz="900">
              <a:solidFill>
                <a:srgbClr val="FF0000"/>
              </a:solidFill>
              <a:latin typeface="Calibri" pitchFamily="34" charset="0"/>
            </a:endParaRPr>
          </a:p>
        </p:txBody>
      </p:sp>
      <p:sp>
        <p:nvSpPr>
          <p:cNvPr id="13" name="TextBox 13"/>
          <p:cNvSpPr txBox="1">
            <a:spLocks noChangeArrowheads="1"/>
          </p:cNvSpPr>
          <p:nvPr/>
        </p:nvSpPr>
        <p:spPr bwMode="auto">
          <a:xfrm>
            <a:off x="1878012" y="2433354"/>
            <a:ext cx="1390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solidFill>
                  <a:srgbClr val="FF0000"/>
                </a:solidFill>
                <a:latin typeface="Calibri" pitchFamily="34" charset="0"/>
              </a:rPr>
              <a:t>IRS 1D, LISS III 17-11-2002</a:t>
            </a:r>
          </a:p>
          <a:p>
            <a:pPr eaLnBrk="1" hangingPunct="1"/>
            <a:r>
              <a:rPr lang="en-US" sz="900">
                <a:solidFill>
                  <a:srgbClr val="FF0000"/>
                </a:solidFill>
                <a:latin typeface="Calibri" pitchFamily="34" charset="0"/>
              </a:rPr>
              <a:t>Area: 78.95 Ha</a:t>
            </a:r>
            <a:endParaRPr lang="en-IN" sz="900">
              <a:solidFill>
                <a:srgbClr val="FF0000"/>
              </a:solidFill>
              <a:latin typeface="Calibri" pitchFamily="34" charset="0"/>
            </a:endParaRPr>
          </a:p>
        </p:txBody>
      </p:sp>
      <p:sp>
        <p:nvSpPr>
          <p:cNvPr id="14" name="TextBox 15"/>
          <p:cNvSpPr txBox="1">
            <a:spLocks noChangeArrowheads="1"/>
          </p:cNvSpPr>
          <p:nvPr/>
        </p:nvSpPr>
        <p:spPr bwMode="auto">
          <a:xfrm>
            <a:off x="1839912" y="2933417"/>
            <a:ext cx="1387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solidFill>
                  <a:srgbClr val="FF0000"/>
                </a:solidFill>
                <a:latin typeface="Calibri" pitchFamily="34" charset="0"/>
              </a:rPr>
              <a:t>IRS P6, LISS IV 03-07-2012</a:t>
            </a:r>
          </a:p>
          <a:p>
            <a:pPr eaLnBrk="1" hangingPunct="1"/>
            <a:r>
              <a:rPr lang="en-US" sz="900">
                <a:solidFill>
                  <a:srgbClr val="FF0000"/>
                </a:solidFill>
                <a:latin typeface="Calibri" pitchFamily="34" charset="0"/>
              </a:rPr>
              <a:t>Area: 102 Ha.</a:t>
            </a:r>
            <a:endParaRPr lang="en-IN" sz="900">
              <a:solidFill>
                <a:srgbClr val="FF0000"/>
              </a:solidFill>
              <a:latin typeface="Calibri" pitchFamily="34" charset="0"/>
            </a:endParaRPr>
          </a:p>
        </p:txBody>
      </p:sp>
      <p:pic>
        <p:nvPicPr>
          <p:cNvPr id="15" name="Picture 3"/>
          <p:cNvPicPr>
            <a:picLocks noChangeAspect="1" noChangeArrowheads="1"/>
          </p:cNvPicPr>
          <p:nvPr/>
        </p:nvPicPr>
        <p:blipFill>
          <a:blip r:embed="rId6">
            <a:extLst>
              <a:ext uri="{28A0092B-C50C-407E-A947-70E740481C1C}">
                <a14:useLocalDpi xmlns:a14="http://schemas.microsoft.com/office/drawing/2010/main" val="0"/>
              </a:ext>
            </a:extLst>
          </a:blip>
          <a:srcRect l="44922" t="11874" r="26953" b="45625"/>
          <a:stretch>
            <a:fillRect/>
          </a:stretch>
        </p:blipFill>
        <p:spPr bwMode="auto">
          <a:xfrm>
            <a:off x="74612" y="4225358"/>
            <a:ext cx="2530475"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74612" y="6440298"/>
            <a:ext cx="26564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800" b="1" dirty="0">
                <a:solidFill>
                  <a:schemeClr val="tx2">
                    <a:lumMod val="75000"/>
                  </a:schemeClr>
                </a:solidFill>
              </a:rPr>
              <a:t>Possible flood inundation simulation in case of  </a:t>
            </a:r>
          </a:p>
          <a:p>
            <a:pPr algn="ctr" eaLnBrk="1" hangingPunct="1"/>
            <a:r>
              <a:rPr lang="en-US" sz="800" b="1" dirty="0">
                <a:solidFill>
                  <a:schemeClr val="tx2">
                    <a:lumMod val="75000"/>
                  </a:schemeClr>
                </a:solidFill>
              </a:rPr>
              <a:t>Sudden failure of the earthen dam (at 10000  m </a:t>
            </a:r>
            <a:r>
              <a:rPr lang="en-US" sz="800" b="1" baseline="30000" dirty="0">
                <a:solidFill>
                  <a:schemeClr val="tx2">
                    <a:lumMod val="75000"/>
                  </a:schemeClr>
                </a:solidFill>
              </a:rPr>
              <a:t>3</a:t>
            </a:r>
            <a:r>
              <a:rPr lang="en-US" sz="800" b="1" dirty="0">
                <a:solidFill>
                  <a:schemeClr val="tx2">
                    <a:lumMod val="75000"/>
                  </a:schemeClr>
                </a:solidFill>
              </a:rPr>
              <a:t>/s)</a:t>
            </a:r>
          </a:p>
        </p:txBody>
      </p:sp>
      <p:sp>
        <p:nvSpPr>
          <p:cNvPr id="17" name="Rectangle 9"/>
          <p:cNvSpPr>
            <a:spLocks noChangeArrowheads="1"/>
          </p:cNvSpPr>
          <p:nvPr/>
        </p:nvSpPr>
        <p:spPr bwMode="auto">
          <a:xfrm>
            <a:off x="2731109" y="4221088"/>
            <a:ext cx="1827683"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IN" sz="1400" dirty="0" smtClean="0">
                <a:solidFill>
                  <a:srgbClr val="FF0000"/>
                </a:solidFill>
              </a:rPr>
              <a:t>Highlights</a:t>
            </a:r>
            <a:endParaRPr lang="en-IN" sz="1400" dirty="0">
              <a:solidFill>
                <a:srgbClr val="FF0000"/>
              </a:solidFill>
            </a:endParaRPr>
          </a:p>
          <a:p>
            <a:endParaRPr lang="en-IN" sz="1400" dirty="0"/>
          </a:p>
          <a:p>
            <a:pPr marL="285750" indent="-285750" algn="just">
              <a:buFont typeface="Wingdings" pitchFamily="2" charset="2"/>
              <a:buChar char="v"/>
            </a:pPr>
            <a:r>
              <a:rPr lang="en-IN" sz="1200" dirty="0" smtClean="0"/>
              <a:t>Depth </a:t>
            </a:r>
            <a:r>
              <a:rPr lang="en-IN" sz="1200" dirty="0"/>
              <a:t>of inundation varies from 3 to 8 m when the discharge is 10,000 </a:t>
            </a:r>
            <a:r>
              <a:rPr lang="en-US" sz="1200" dirty="0">
                <a:solidFill>
                  <a:srgbClr val="002060"/>
                </a:solidFill>
              </a:rPr>
              <a:t>m </a:t>
            </a:r>
            <a:r>
              <a:rPr lang="en-US" sz="1200" baseline="30000" dirty="0">
                <a:solidFill>
                  <a:srgbClr val="002060"/>
                </a:solidFill>
              </a:rPr>
              <a:t>3</a:t>
            </a:r>
            <a:r>
              <a:rPr lang="en-US" sz="1200" dirty="0">
                <a:solidFill>
                  <a:srgbClr val="002060"/>
                </a:solidFill>
              </a:rPr>
              <a:t>/s</a:t>
            </a:r>
            <a:endParaRPr lang="en-IN" sz="1200" dirty="0"/>
          </a:p>
          <a:p>
            <a:pPr marL="285750" indent="-285750" algn="just">
              <a:buFont typeface="Wingdings" pitchFamily="2" charset="2"/>
              <a:buChar char="v"/>
            </a:pPr>
            <a:endParaRPr lang="en-IN" sz="1200" dirty="0"/>
          </a:p>
          <a:p>
            <a:pPr marL="285750" indent="-285750" algn="just">
              <a:buFont typeface="Wingdings" pitchFamily="2" charset="2"/>
              <a:buChar char="v"/>
            </a:pPr>
            <a:r>
              <a:rPr lang="en-IN" sz="1200" dirty="0" smtClean="0"/>
              <a:t>Outburst </a:t>
            </a:r>
            <a:r>
              <a:rPr lang="en-IN" sz="1200" dirty="0"/>
              <a:t>of the lake alone may not cause any flood problem in the area. </a:t>
            </a:r>
            <a:endParaRPr lang="en-IN" sz="1200" dirty="0" smtClean="0"/>
          </a:p>
        </p:txBody>
      </p:sp>
      <p:pic>
        <p:nvPicPr>
          <p:cNvPr id="18" name="Chart 2"/>
          <p:cNvPicPr>
            <a:picLocks noChangeArrowheads="1"/>
          </p:cNvPicPr>
          <p:nvPr/>
        </p:nvPicPr>
        <p:blipFill>
          <a:blip r:embed="rId7" cstate="print">
            <a:extLst>
              <a:ext uri="{28A0092B-C50C-407E-A947-70E740481C1C}">
                <a14:useLocalDpi xmlns:a14="http://schemas.microsoft.com/office/drawing/2010/main" val="0"/>
              </a:ext>
            </a:extLst>
          </a:blip>
          <a:srcRect b="-60"/>
          <a:stretch>
            <a:fillRect/>
          </a:stretch>
        </p:blipFill>
        <p:spPr bwMode="auto">
          <a:xfrm>
            <a:off x="3550137" y="1626230"/>
            <a:ext cx="2750055" cy="165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a:spLocks noChangeArrowheads="1"/>
          </p:cNvSpPr>
          <p:nvPr/>
        </p:nvSpPr>
        <p:spPr bwMode="auto">
          <a:xfrm>
            <a:off x="3817882" y="3357462"/>
            <a:ext cx="24421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000" b="1" dirty="0">
                <a:solidFill>
                  <a:schemeClr val="tx2">
                    <a:lumMod val="75000"/>
                  </a:schemeClr>
                </a:solidFill>
              </a:rPr>
              <a:t>hydrographs (for different depths of lake) </a:t>
            </a:r>
          </a:p>
          <a:p>
            <a:pPr algn="ctr"/>
            <a:r>
              <a:rPr lang="en-US" sz="1000" b="1" dirty="0">
                <a:solidFill>
                  <a:schemeClr val="tx2">
                    <a:lumMod val="75000"/>
                  </a:schemeClr>
                </a:solidFill>
              </a:rPr>
              <a:t>in case of sudden burst of the lake </a:t>
            </a:r>
          </a:p>
        </p:txBody>
      </p:sp>
      <p:sp>
        <p:nvSpPr>
          <p:cNvPr id="20" name="TextBox 14"/>
          <p:cNvSpPr txBox="1">
            <a:spLocks noChangeArrowheads="1"/>
          </p:cNvSpPr>
          <p:nvPr/>
        </p:nvSpPr>
        <p:spPr bwMode="auto">
          <a:xfrm>
            <a:off x="268287" y="1351801"/>
            <a:ext cx="30803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dirty="0">
                <a:latin typeface="Calibri" pitchFamily="34" charset="0"/>
              </a:rPr>
              <a:t>Growth of the lake as viewed by RS Satellites </a:t>
            </a:r>
          </a:p>
        </p:txBody>
      </p:sp>
      <p:sp>
        <p:nvSpPr>
          <p:cNvPr id="2" name="TextBox 1"/>
          <p:cNvSpPr txBox="1"/>
          <p:nvPr/>
        </p:nvSpPr>
        <p:spPr>
          <a:xfrm>
            <a:off x="4976911" y="4221088"/>
            <a:ext cx="4026297" cy="1631216"/>
          </a:xfrm>
          <a:prstGeom prst="rect">
            <a:avLst/>
          </a:prstGeom>
          <a:solidFill>
            <a:srgbClr val="F7FDA9"/>
          </a:solidFill>
          <a:ln>
            <a:solidFill>
              <a:schemeClr val="bg1">
                <a:lumMod val="50000"/>
              </a:schemeClr>
            </a:solidFill>
          </a:ln>
        </p:spPr>
        <p:txBody>
          <a:bodyPr wrap="square" rtlCol="0">
            <a:spAutoFit/>
          </a:bodyPr>
          <a:lstStyle/>
          <a:p>
            <a:pPr>
              <a:spcAft>
                <a:spcPts val="600"/>
              </a:spcAft>
            </a:pPr>
            <a:r>
              <a:rPr lang="en-US" b="1" dirty="0" smtClean="0">
                <a:solidFill>
                  <a:srgbClr val="0000FF"/>
                </a:solidFill>
              </a:rPr>
              <a:t>Deliverables </a:t>
            </a:r>
          </a:p>
          <a:p>
            <a:pPr marL="285750" indent="-285750">
              <a:spcAft>
                <a:spcPts val="600"/>
              </a:spcAft>
              <a:buBlip>
                <a:blip r:embed="rId8"/>
              </a:buBlip>
            </a:pPr>
            <a:r>
              <a:rPr lang="en-US" b="1" dirty="0" smtClean="0">
                <a:solidFill>
                  <a:srgbClr val="C00000"/>
                </a:solidFill>
              </a:rPr>
              <a:t>Ranking of Glacial of lakes </a:t>
            </a:r>
            <a:r>
              <a:rPr lang="en-US" b="1" dirty="0" err="1" smtClean="0">
                <a:solidFill>
                  <a:srgbClr val="C00000"/>
                </a:solidFill>
              </a:rPr>
              <a:t>wrt</a:t>
            </a:r>
            <a:r>
              <a:rPr lang="en-US" b="1" dirty="0" smtClean="0">
                <a:solidFill>
                  <a:srgbClr val="C00000"/>
                </a:solidFill>
              </a:rPr>
              <a:t> GLOF risk </a:t>
            </a:r>
          </a:p>
          <a:p>
            <a:pPr marL="285750" indent="-285750">
              <a:spcAft>
                <a:spcPts val="600"/>
              </a:spcAft>
              <a:buBlip>
                <a:blip r:embed="rId8"/>
              </a:buBlip>
            </a:pPr>
            <a:r>
              <a:rPr lang="en-US" b="1" dirty="0" smtClean="0">
                <a:solidFill>
                  <a:srgbClr val="C00000"/>
                </a:solidFill>
              </a:rPr>
              <a:t>Simulation of GLOF risk for selected Hazardous GL&amp;WB’s</a:t>
            </a:r>
            <a:endParaRPr lang="en-IN" b="1" dirty="0">
              <a:solidFill>
                <a:srgbClr val="C00000"/>
              </a:solidFill>
            </a:endParaRPr>
          </a:p>
        </p:txBody>
      </p:sp>
      <p:sp>
        <p:nvSpPr>
          <p:cNvPr id="21" name="Rectangle 1"/>
          <p:cNvSpPr>
            <a:spLocks noChangeArrowheads="1"/>
          </p:cNvSpPr>
          <p:nvPr/>
        </p:nvSpPr>
        <p:spPr bwMode="auto">
          <a:xfrm>
            <a:off x="6444208" y="1391872"/>
            <a:ext cx="2559000" cy="2560701"/>
          </a:xfrm>
          <a:prstGeom prst="rect">
            <a:avLst/>
          </a:prstGeom>
          <a:solidFill>
            <a:schemeClr val="accent3">
              <a:lumMod val="20000"/>
              <a:lumOff val="80000"/>
            </a:schemeClr>
          </a:solidFill>
          <a:ln>
            <a:solidFill>
              <a:schemeClr val="bg1">
                <a:lumMod val="50000"/>
              </a:schemeClr>
            </a:solidFill>
          </a:ln>
        </p:spPr>
        <p:txBody>
          <a:bodyPr wrap="square" anchor="ctr">
            <a:spAutoFit/>
          </a:bodyPr>
          <a:lstStyle/>
          <a:p>
            <a:pPr algn="just">
              <a:lnSpc>
                <a:spcPct val="130000"/>
              </a:lnSpc>
              <a:spcAft>
                <a:spcPts val="600"/>
              </a:spcAft>
            </a:pPr>
            <a:r>
              <a:rPr lang="en-US" b="1" dirty="0" smtClean="0">
                <a:solidFill>
                  <a:srgbClr val="7030A0"/>
                </a:solidFill>
                <a:ea typeface="Times New Roman" pitchFamily="18" charset="0"/>
                <a:cs typeface="Arial" charset="0"/>
              </a:rPr>
              <a:t>Objectives</a:t>
            </a:r>
            <a:endParaRPr lang="en-US" sz="1400" b="1" dirty="0" smtClean="0">
              <a:solidFill>
                <a:srgbClr val="7030A0"/>
              </a:solidFill>
              <a:ea typeface="Times New Roman" pitchFamily="18" charset="0"/>
              <a:cs typeface="Arial" charset="0"/>
            </a:endParaRPr>
          </a:p>
          <a:p>
            <a:pPr marL="285750" indent="-285750" algn="just">
              <a:spcAft>
                <a:spcPts val="1200"/>
              </a:spcAft>
              <a:buFont typeface="Wingdings" pitchFamily="2" charset="2"/>
              <a:buChar char="v"/>
            </a:pPr>
            <a:r>
              <a:rPr lang="en-IN" sz="1600" dirty="0" smtClean="0">
                <a:solidFill>
                  <a:srgbClr val="002060"/>
                </a:solidFill>
                <a:ea typeface="Times New Roman" pitchFamily="18" charset="0"/>
                <a:cs typeface="Arial" charset="0"/>
              </a:rPr>
              <a:t>Glacial Lakes Risk Assessment and Prioritization in Indian Himalayan river basins</a:t>
            </a:r>
            <a:endParaRPr lang="en-IN" sz="1600" dirty="0">
              <a:solidFill>
                <a:srgbClr val="002060"/>
              </a:solidFill>
              <a:ea typeface="Times New Roman" pitchFamily="18" charset="0"/>
              <a:cs typeface="Arial" charset="0"/>
            </a:endParaRPr>
          </a:p>
          <a:p>
            <a:pPr marL="285750" indent="-285750" algn="just">
              <a:spcAft>
                <a:spcPts val="1200"/>
              </a:spcAft>
              <a:buFont typeface="Wingdings" pitchFamily="2" charset="2"/>
              <a:buChar char="v"/>
            </a:pPr>
            <a:r>
              <a:rPr lang="en-IN" sz="1600" dirty="0" smtClean="0">
                <a:solidFill>
                  <a:srgbClr val="002060"/>
                </a:solidFill>
                <a:ea typeface="Times New Roman" pitchFamily="18" charset="0"/>
                <a:cs typeface="Arial" charset="0"/>
              </a:rPr>
              <a:t>GLOF Risk Simulations for Priority Glacial Lakes</a:t>
            </a:r>
            <a:endParaRPr lang="en-IN" sz="1600" dirty="0">
              <a:solidFill>
                <a:srgbClr val="002060"/>
              </a:solidFill>
              <a:ea typeface="Times New Roman" pitchFamily="18" charset="0"/>
              <a:cs typeface="Arial" charset="0"/>
            </a:endParaRPr>
          </a:p>
          <a:p>
            <a:pPr marL="285750" indent="-285750" algn="just">
              <a:spcAft>
                <a:spcPts val="1200"/>
              </a:spcAft>
              <a:buFont typeface="Wingdings" pitchFamily="2" charset="2"/>
              <a:buChar char="v"/>
            </a:pPr>
            <a:endParaRPr lang="en-US" sz="1600" dirty="0">
              <a:solidFill>
                <a:srgbClr val="002060"/>
              </a:solidFill>
              <a:ea typeface="Times New Roman" pitchFamily="18" charset="0"/>
              <a:cs typeface="Arial" charset="0"/>
            </a:endParaRPr>
          </a:p>
        </p:txBody>
      </p:sp>
    </p:spTree>
    <p:extLst>
      <p:ext uri="{BB962C8B-B14F-4D97-AF65-F5344CB8AC3E}">
        <p14:creationId xmlns:p14="http://schemas.microsoft.com/office/powerpoint/2010/main" val="27253801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2"/>
          <p:cNvSpPr txBox="1">
            <a:spLocks noChangeArrowheads="1"/>
          </p:cNvSpPr>
          <p:nvPr/>
        </p:nvSpPr>
        <p:spPr>
          <a:xfrm>
            <a:off x="190831" y="260117"/>
            <a:ext cx="8077200" cy="471116"/>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rgbClr val="C00000"/>
                </a:solidFill>
                <a:effectLst>
                  <a:outerShdw blurRad="38100" dist="38100" dir="2700000" algn="tl">
                    <a:srgbClr val="000000">
                      <a:alpha val="43137"/>
                    </a:srgbClr>
                  </a:outerShdw>
                </a:effectLst>
              </a:rPr>
              <a:t>C</a:t>
            </a:r>
            <a:r>
              <a:rPr lang="en-US" sz="3000" b="1" dirty="0" smtClean="0">
                <a:solidFill>
                  <a:srgbClr val="C00000"/>
                </a:solidFill>
                <a:effectLst>
                  <a:outerShdw blurRad="38100" dist="38100" dir="2700000" algn="tl">
                    <a:srgbClr val="000000">
                      <a:alpha val="43137"/>
                    </a:srgbClr>
                  </a:outerShdw>
                </a:effectLst>
              </a:rPr>
              <a:t>:  Water Resources Operation and Application</a:t>
            </a:r>
            <a:endParaRPr lang="en-US" sz="3000" b="1" dirty="0">
              <a:solidFill>
                <a:srgbClr val="C00000"/>
              </a:solidFill>
              <a:effectLst>
                <a:outerShdw blurRad="38100" dist="38100" dir="2700000" algn="tl">
                  <a:srgbClr val="000000">
                    <a:alpha val="43137"/>
                  </a:srgbClr>
                </a:outerShdw>
              </a:effectLst>
            </a:endParaRPr>
          </a:p>
        </p:txBody>
      </p:sp>
      <p:sp>
        <p:nvSpPr>
          <p:cNvPr id="8" name="Rectangle 7"/>
          <p:cNvSpPr/>
          <p:nvPr/>
        </p:nvSpPr>
        <p:spPr>
          <a:xfrm>
            <a:off x="82970" y="838200"/>
            <a:ext cx="8915400" cy="483209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400050" lvl="1" algn="just">
              <a:spcBef>
                <a:spcPct val="20000"/>
              </a:spcBef>
            </a:pPr>
            <a:r>
              <a:rPr lang="en-US" sz="2200" b="1" dirty="0" smtClean="0">
                <a:solidFill>
                  <a:srgbClr val="0000FF"/>
                </a:solidFill>
              </a:rPr>
              <a:t>MoWR:</a:t>
            </a:r>
          </a:p>
          <a:p>
            <a:pPr marL="400050" lvl="1" algn="just">
              <a:spcBef>
                <a:spcPct val="20000"/>
              </a:spcBef>
            </a:pPr>
            <a:r>
              <a:rPr lang="en-US" sz="2200" b="1" dirty="0" smtClean="0">
                <a:solidFill>
                  <a:srgbClr val="0000FF"/>
                </a:solidFill>
              </a:rPr>
              <a:t>CWC: </a:t>
            </a:r>
          </a:p>
          <a:p>
            <a:pPr marL="742950" lvl="1" indent="-342900" algn="just">
              <a:spcBef>
                <a:spcPct val="20000"/>
              </a:spcBef>
              <a:buFontTx/>
              <a:buChar char="-"/>
            </a:pPr>
            <a:r>
              <a:rPr lang="en-US" sz="2200" b="1" dirty="0" smtClean="0">
                <a:solidFill>
                  <a:srgbClr val="0000FF"/>
                </a:solidFill>
              </a:rPr>
              <a:t>Prepare TOR for River Basin modelling team and guide the states.</a:t>
            </a:r>
          </a:p>
          <a:p>
            <a:pPr marL="742950" lvl="1" indent="-342900" algn="just">
              <a:spcBef>
                <a:spcPct val="20000"/>
              </a:spcBef>
              <a:buFontTx/>
              <a:buChar char="-"/>
            </a:pPr>
            <a:r>
              <a:rPr lang="en-US" sz="2200" b="1" u="sng" dirty="0" smtClean="0">
                <a:solidFill>
                  <a:srgbClr val="0000FF"/>
                </a:solidFill>
              </a:rPr>
              <a:t>Recommend flood and water resources assessment model so that states can also plan on developing on similar platform.</a:t>
            </a:r>
          </a:p>
          <a:p>
            <a:pPr marL="400050" lvl="1">
              <a:spcBef>
                <a:spcPct val="20000"/>
              </a:spcBef>
            </a:pPr>
            <a:endParaRPr lang="en-US" sz="2200" b="1" dirty="0" smtClean="0">
              <a:solidFill>
                <a:srgbClr val="0000FF"/>
              </a:solidFill>
            </a:endParaRPr>
          </a:p>
          <a:p>
            <a:pPr marL="400050" lvl="1">
              <a:spcBef>
                <a:spcPct val="20000"/>
              </a:spcBef>
            </a:pPr>
            <a:r>
              <a:rPr lang="en-US" sz="2200" b="1" dirty="0" smtClean="0">
                <a:solidFill>
                  <a:srgbClr val="0000FF"/>
                </a:solidFill>
              </a:rPr>
              <a:t>CGWB: Prepare TOR for major procurements.</a:t>
            </a:r>
            <a:endParaRPr lang="en-US" sz="2200" b="1" u="sng" dirty="0" smtClean="0">
              <a:solidFill>
                <a:srgbClr val="0000FF"/>
              </a:solidFill>
            </a:endParaRPr>
          </a:p>
          <a:p>
            <a:pPr marL="400050" lvl="1">
              <a:spcBef>
                <a:spcPct val="20000"/>
              </a:spcBef>
            </a:pPr>
            <a:endParaRPr lang="en-US" sz="2200" b="1" u="sng" dirty="0" smtClean="0">
              <a:solidFill>
                <a:srgbClr val="0000FF"/>
              </a:solidFill>
            </a:endParaRPr>
          </a:p>
          <a:p>
            <a:pPr marL="400050" lvl="1">
              <a:spcBef>
                <a:spcPct val="20000"/>
              </a:spcBef>
            </a:pPr>
            <a:r>
              <a:rPr lang="en-US" sz="2200" b="1" u="sng" dirty="0" smtClean="0">
                <a:solidFill>
                  <a:srgbClr val="0000FF"/>
                </a:solidFill>
              </a:rPr>
              <a:t>NRSC: Develop TOR for major procurements.</a:t>
            </a:r>
          </a:p>
          <a:p>
            <a:pPr marL="400050" lvl="1">
              <a:spcBef>
                <a:spcPct val="20000"/>
              </a:spcBef>
            </a:pPr>
            <a:endParaRPr lang="en-US" sz="2200" b="1" u="sng" dirty="0" smtClean="0">
              <a:solidFill>
                <a:srgbClr val="0000FF"/>
              </a:solidFill>
            </a:endParaRPr>
          </a:p>
          <a:p>
            <a:pPr marL="400050" lvl="1">
              <a:spcBef>
                <a:spcPct val="20000"/>
              </a:spcBef>
            </a:pPr>
            <a:r>
              <a:rPr lang="en-US" sz="2200" b="1" u="sng" dirty="0" smtClean="0">
                <a:solidFill>
                  <a:srgbClr val="0000FF"/>
                </a:solidFill>
              </a:rPr>
              <a:t>NIH:  Guide the states in PDS as the program is very weak. </a:t>
            </a:r>
          </a:p>
          <a:p>
            <a:pPr marL="400050" lvl="1">
              <a:spcBef>
                <a:spcPct val="20000"/>
              </a:spcBef>
            </a:pPr>
            <a:endParaRPr lang="en-US" sz="2200" b="1" u="sng" dirty="0" smtClean="0">
              <a:solidFill>
                <a:srgbClr val="0000FF"/>
              </a:solidFill>
            </a:endParaRPr>
          </a:p>
        </p:txBody>
      </p:sp>
    </p:spTree>
    <p:extLst>
      <p:ext uri="{BB962C8B-B14F-4D97-AF65-F5344CB8AC3E}">
        <p14:creationId xmlns:p14="http://schemas.microsoft.com/office/powerpoint/2010/main" val="32442592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202817" y="187584"/>
            <a:ext cx="8834116" cy="424415"/>
          </a:xfrm>
        </p:spPr>
        <p:txBody>
          <a:bodyPr>
            <a:normAutofit fontScale="90000"/>
          </a:bodyPr>
          <a:lstStyle/>
          <a:p>
            <a:r>
              <a:rPr lang="en-US" sz="3000" b="1" dirty="0" smtClean="0">
                <a:solidFill>
                  <a:srgbClr val="C00000"/>
                </a:solidFill>
                <a:effectLst>
                  <a:outerShdw blurRad="38100" dist="38100" dir="2700000" algn="tl">
                    <a:srgbClr val="000000">
                      <a:alpha val="43137"/>
                    </a:srgbClr>
                  </a:outerShdw>
                </a:effectLst>
              </a:rPr>
              <a:t>C: Water Resources Operation and Planning</a:t>
            </a:r>
            <a:endParaRPr lang="en-US" sz="3000" b="1" dirty="0">
              <a:solidFill>
                <a:srgbClr val="C00000"/>
              </a:solidFill>
              <a:effectLst>
                <a:outerShdw blurRad="38100" dist="38100" dir="2700000" algn="tl">
                  <a:srgbClr val="000000">
                    <a:alpha val="43137"/>
                  </a:srgbClr>
                </a:outerShdw>
              </a:effectLst>
            </a:endParaRPr>
          </a:p>
        </p:txBody>
      </p:sp>
      <p:pic>
        <p:nvPicPr>
          <p:cNvPr id="25" name="Picture 2" descr="C:\Users\WB189165\AppData\Local\Microsoft\Windows\Temporary Internet Files\Content.Outlook\MGB3EX7I\World Bank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9029" y="56124"/>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1295400" y="932330"/>
            <a:ext cx="6858000" cy="591670"/>
            <a:chOff x="175932" y="2614198"/>
            <a:chExt cx="4462272" cy="1394460"/>
          </a:xfrm>
          <a:scene3d>
            <a:camera prst="orthographicFront"/>
            <a:lightRig rig="threePt" dir="t">
              <a:rot lat="0" lon="0" rev="7500000"/>
            </a:lightRig>
          </a:scene3d>
        </p:grpSpPr>
        <p:sp>
          <p:nvSpPr>
            <p:cNvPr id="9" name="Rectangle 8"/>
            <p:cNvSpPr/>
            <p:nvPr/>
          </p:nvSpPr>
          <p:spPr>
            <a:xfrm>
              <a:off x="175932" y="2614198"/>
              <a:ext cx="4462272" cy="1394460"/>
            </a:xfrm>
            <a:prstGeom prst="rect">
              <a:avLst/>
            </a:prstGeom>
            <a:sp3d prstMaterial="plastic">
              <a:bevelT w="127000" h="354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10" name="Rectangle 9"/>
            <p:cNvSpPr/>
            <p:nvPr/>
          </p:nvSpPr>
          <p:spPr>
            <a:xfrm>
              <a:off x="175932" y="2614198"/>
              <a:ext cx="4462272" cy="139446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44514" tIns="114300" rIns="114300" bIns="114300" numCol="1" spcCol="1270" anchor="ctr" anchorCtr="0">
              <a:noAutofit/>
            </a:bodyPr>
            <a:lstStyle/>
            <a:p>
              <a:pPr lvl="0"/>
              <a:r>
                <a:rPr lang="en-US" sz="2400" dirty="0"/>
                <a:t>C3. Groundwater Management</a:t>
              </a:r>
            </a:p>
          </p:txBody>
        </p:sp>
      </p:grpSp>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 uri="{28A0092B-C50C-407E-A947-70E740481C1C}">
                <a14:useLocalDpi xmlns:a14="http://schemas.microsoft.com/office/drawing/2010/main" val="0"/>
              </a:ext>
            </a:extLst>
          </a:blip>
          <a:srcRect l="27068" t="9269" r="21733" b="17511"/>
          <a:stretch/>
        </p:blipFill>
        <p:spPr>
          <a:xfrm>
            <a:off x="1066800" y="3276600"/>
            <a:ext cx="2281128" cy="2523846"/>
          </a:xfrm>
          <a:prstGeom prst="rect">
            <a:avLst/>
          </a:prstGeom>
          <a:ln>
            <a:solidFill>
              <a:schemeClr val="tx1"/>
            </a:solidFill>
          </a:ln>
        </p:spPr>
      </p:pic>
      <p:sp>
        <p:nvSpPr>
          <p:cNvPr id="15" name="TextBox 14"/>
          <p:cNvSpPr txBox="1"/>
          <p:nvPr/>
        </p:nvSpPr>
        <p:spPr>
          <a:xfrm>
            <a:off x="0" y="5934949"/>
            <a:ext cx="9091550" cy="830997"/>
          </a:xfrm>
          <a:prstGeom prst="rect">
            <a:avLst/>
          </a:prstGeom>
          <a:solidFill>
            <a:srgbClr val="FFFF66"/>
          </a:solidFill>
        </p:spPr>
        <p:txBody>
          <a:bodyPr wrap="square" rtlCol="0">
            <a:spAutoFit/>
          </a:bodyPr>
          <a:lstStyle/>
          <a:p>
            <a:pPr algn="ctr"/>
            <a:r>
              <a:rPr lang="en-IN" sz="2400" b="1" dirty="0" smtClean="0"/>
              <a:t>Decision Support System (DSS) for ground water development, management and artificial recharge</a:t>
            </a:r>
            <a:endParaRPr lang="en-IN" sz="2400" b="1" dirty="0"/>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3619221"/>
            <a:ext cx="4705350" cy="2181225"/>
          </a:xfrm>
          <a:prstGeom prst="rect">
            <a:avLst/>
          </a:prstGeom>
        </p:spPr>
      </p:pic>
      <p:sp>
        <p:nvSpPr>
          <p:cNvPr id="19" name="Rectangle 18"/>
          <p:cNvSpPr/>
          <p:nvPr/>
        </p:nvSpPr>
        <p:spPr>
          <a:xfrm>
            <a:off x="818090" y="1639705"/>
            <a:ext cx="8325910" cy="1569660"/>
          </a:xfrm>
          <a:prstGeom prst="rect">
            <a:avLst/>
          </a:prstGeom>
        </p:spPr>
        <p:txBody>
          <a:bodyPr wrap="square">
            <a:spAutoFit/>
          </a:bodyPr>
          <a:lstStyle/>
          <a:p>
            <a:pPr marL="285750" indent="-285750">
              <a:buFont typeface="Arial" pitchFamily="34" charset="0"/>
              <a:buChar char="•"/>
            </a:pPr>
            <a:r>
              <a:rPr lang="en-IN" sz="2400" b="1" dirty="0" smtClean="0">
                <a:solidFill>
                  <a:schemeClr val="tx2"/>
                </a:solidFill>
              </a:rPr>
              <a:t>Support National </a:t>
            </a:r>
            <a:r>
              <a:rPr lang="en-IN" sz="2400" b="1" dirty="0">
                <a:solidFill>
                  <a:schemeClr val="tx2"/>
                </a:solidFill>
              </a:rPr>
              <a:t>Aquifer Mapping </a:t>
            </a:r>
            <a:r>
              <a:rPr lang="en-IN" sz="2400" b="1" dirty="0" smtClean="0">
                <a:solidFill>
                  <a:schemeClr val="tx2"/>
                </a:solidFill>
              </a:rPr>
              <a:t>program through innovative systems</a:t>
            </a:r>
          </a:p>
          <a:p>
            <a:pPr marL="285750" indent="-285750">
              <a:buFont typeface="Arial" pitchFamily="34" charset="0"/>
              <a:buChar char="•"/>
            </a:pPr>
            <a:r>
              <a:rPr lang="en-IN" sz="2400" b="1" dirty="0" smtClean="0">
                <a:solidFill>
                  <a:schemeClr val="tx2"/>
                </a:solidFill>
              </a:rPr>
              <a:t>Study Surface-groundwater interaction</a:t>
            </a:r>
          </a:p>
          <a:p>
            <a:pPr marL="285750" indent="-285750">
              <a:buFont typeface="Arial" pitchFamily="34" charset="0"/>
              <a:buChar char="•"/>
            </a:pPr>
            <a:r>
              <a:rPr lang="en-IN" sz="2400" b="1" dirty="0" smtClean="0">
                <a:solidFill>
                  <a:schemeClr val="tx2"/>
                </a:solidFill>
              </a:rPr>
              <a:t>Community based groundwater monitoring and management</a:t>
            </a:r>
          </a:p>
        </p:txBody>
      </p:sp>
    </p:spTree>
    <p:extLst>
      <p:ext uri="{BB962C8B-B14F-4D97-AF65-F5344CB8AC3E}">
        <p14:creationId xmlns:p14="http://schemas.microsoft.com/office/powerpoint/2010/main" val="21595696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202817" y="187584"/>
            <a:ext cx="8834116" cy="424415"/>
          </a:xfrm>
        </p:spPr>
        <p:txBody>
          <a:bodyPr>
            <a:normAutofit fontScale="90000"/>
          </a:bodyPr>
          <a:lstStyle/>
          <a:p>
            <a:r>
              <a:rPr lang="en-US" sz="3200" dirty="0" smtClean="0"/>
              <a:t>C2. Purpose </a:t>
            </a:r>
            <a:r>
              <a:rPr lang="en-US" sz="3200" dirty="0"/>
              <a:t>Driven Studies</a:t>
            </a:r>
            <a:endParaRPr lang="en-US" sz="3000" b="1" dirty="0">
              <a:solidFill>
                <a:srgbClr val="C00000"/>
              </a:solidFill>
              <a:effectLst>
                <a:outerShdw blurRad="38100" dist="38100" dir="2700000" algn="tl">
                  <a:srgbClr val="000000">
                    <a:alpha val="43137"/>
                  </a:srgbClr>
                </a:outerShdw>
              </a:effectLst>
            </a:endParaRPr>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889" y="56124"/>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295400" y="1143000"/>
            <a:ext cx="5119607" cy="461665"/>
          </a:xfrm>
          <a:prstGeom prst="rect">
            <a:avLst/>
          </a:prstGeom>
          <a:noFill/>
        </p:spPr>
        <p:txBody>
          <a:bodyPr wrap="none" rtlCol="0">
            <a:spAutoFit/>
          </a:bodyPr>
          <a:lstStyle/>
          <a:p>
            <a:r>
              <a:rPr lang="en-IN" sz="2400" b="1" dirty="0" smtClean="0">
                <a:solidFill>
                  <a:srgbClr val="FF0000"/>
                </a:solidFill>
              </a:rPr>
              <a:t>Specialized studies – R &amp; D component</a:t>
            </a:r>
            <a:endParaRPr lang="en-IN" sz="2400" b="1" dirty="0">
              <a:solidFill>
                <a:srgbClr val="FF0000"/>
              </a:solidFill>
            </a:endParaRPr>
          </a:p>
        </p:txBody>
      </p:sp>
      <p:sp>
        <p:nvSpPr>
          <p:cNvPr id="27" name="TextBox 26"/>
          <p:cNvSpPr txBox="1"/>
          <p:nvPr/>
        </p:nvSpPr>
        <p:spPr>
          <a:xfrm>
            <a:off x="1447799" y="1796534"/>
            <a:ext cx="6378285" cy="4093428"/>
          </a:xfrm>
          <a:prstGeom prst="rect">
            <a:avLst/>
          </a:prstGeom>
          <a:noFill/>
        </p:spPr>
        <p:txBody>
          <a:bodyPr wrap="none" rtlCol="0">
            <a:spAutoFit/>
          </a:bodyPr>
          <a:lstStyle/>
          <a:p>
            <a:r>
              <a:rPr lang="en-IN" sz="2000" b="1" dirty="0" smtClean="0"/>
              <a:t>Some key topics includes:</a:t>
            </a:r>
          </a:p>
          <a:p>
            <a:endParaRPr lang="en-IN" sz="2000" b="1" dirty="0" smtClean="0"/>
          </a:p>
          <a:p>
            <a:pPr marL="285750" indent="-285750">
              <a:buFont typeface="Arial" panose="020B0604020202020204" pitchFamily="34" charset="0"/>
              <a:buChar char="•"/>
            </a:pPr>
            <a:r>
              <a:rPr lang="en-IN" sz="2000" b="1" dirty="0" smtClean="0"/>
              <a:t>Dam Break Analysis</a:t>
            </a:r>
          </a:p>
          <a:p>
            <a:pPr marL="285750" indent="-285750">
              <a:buFont typeface="Arial" panose="020B0604020202020204" pitchFamily="34" charset="0"/>
              <a:buChar char="•"/>
            </a:pPr>
            <a:r>
              <a:rPr lang="en-IN" sz="2000" b="1" dirty="0" smtClean="0"/>
              <a:t>Salinity intrusion in costal aquifers</a:t>
            </a:r>
          </a:p>
          <a:p>
            <a:pPr marL="285750" indent="-285750">
              <a:buFont typeface="Arial" panose="020B0604020202020204" pitchFamily="34" charset="0"/>
              <a:buChar char="•"/>
            </a:pPr>
            <a:r>
              <a:rPr lang="en-IN" sz="2000" b="1" dirty="0" smtClean="0"/>
              <a:t>Cloud burst</a:t>
            </a:r>
          </a:p>
          <a:p>
            <a:pPr marL="285750" indent="-285750">
              <a:buFont typeface="Arial" panose="020B0604020202020204" pitchFamily="34" charset="0"/>
              <a:buChar char="•"/>
            </a:pPr>
            <a:r>
              <a:rPr lang="en-IN" sz="2000" b="1" dirty="0" smtClean="0"/>
              <a:t>Glacier Lake Outburst Flood (GLOF)</a:t>
            </a:r>
          </a:p>
          <a:p>
            <a:pPr marL="285750" indent="-285750">
              <a:buFont typeface="Arial" panose="020B0604020202020204" pitchFamily="34" charset="0"/>
              <a:buChar char="•"/>
            </a:pPr>
            <a:r>
              <a:rPr lang="en-IN" sz="2000" b="1" dirty="0" smtClean="0"/>
              <a:t>Reservoir Sedimentation</a:t>
            </a:r>
          </a:p>
          <a:p>
            <a:pPr marL="285750" indent="-285750">
              <a:buFont typeface="Arial" panose="020B0604020202020204" pitchFamily="34" charset="0"/>
              <a:buChar char="•"/>
            </a:pPr>
            <a:r>
              <a:rPr lang="en-IN" sz="2000" b="1" dirty="0" smtClean="0"/>
              <a:t>Water Quality Studies</a:t>
            </a:r>
          </a:p>
          <a:p>
            <a:pPr marL="285750" indent="-285750">
              <a:buFont typeface="Arial" panose="020B0604020202020204" pitchFamily="34" charset="0"/>
              <a:buChar char="•"/>
            </a:pPr>
            <a:r>
              <a:rPr lang="en-IN" sz="2000" b="1" dirty="0" smtClean="0"/>
              <a:t>Irrigation system benchmarking</a:t>
            </a:r>
          </a:p>
          <a:p>
            <a:pPr marL="285750" indent="-285750">
              <a:buFont typeface="Arial" panose="020B0604020202020204" pitchFamily="34" charset="0"/>
              <a:buChar char="•"/>
            </a:pPr>
            <a:r>
              <a:rPr lang="en-IN" sz="2000" b="1" dirty="0" smtClean="0"/>
              <a:t>Effectiveness of groundwater recharging</a:t>
            </a:r>
          </a:p>
          <a:p>
            <a:pPr marL="285750" indent="-285750">
              <a:buFont typeface="Arial" panose="020B0604020202020204" pitchFamily="34" charset="0"/>
              <a:buChar char="•"/>
            </a:pPr>
            <a:r>
              <a:rPr lang="en-IN" sz="2000" b="1" dirty="0" smtClean="0"/>
              <a:t>Impacts of </a:t>
            </a:r>
            <a:r>
              <a:rPr lang="en-IN" sz="2000" b="1" dirty="0" err="1" smtClean="0"/>
              <a:t>checkdams</a:t>
            </a:r>
            <a:r>
              <a:rPr lang="en-IN" sz="2000" b="1" dirty="0" smtClean="0"/>
              <a:t> on flow regime of rivers/ rivulets</a:t>
            </a:r>
          </a:p>
          <a:p>
            <a:pPr marL="285750" indent="-285750">
              <a:buFont typeface="Arial" panose="020B0604020202020204" pitchFamily="34" charset="0"/>
              <a:buChar char="•"/>
            </a:pPr>
            <a:endParaRPr lang="en-IN" sz="2000" b="1" dirty="0" smtClean="0"/>
          </a:p>
          <a:p>
            <a:pPr marL="285750" indent="-285750">
              <a:buFont typeface="Arial" panose="020B0604020202020204" pitchFamily="34" charset="0"/>
              <a:buChar char="•"/>
            </a:pPr>
            <a:endParaRPr lang="en-IN" sz="2000" b="1" dirty="0"/>
          </a:p>
        </p:txBody>
      </p:sp>
      <p:sp>
        <p:nvSpPr>
          <p:cNvPr id="28" name="TextBox 27"/>
          <p:cNvSpPr txBox="1"/>
          <p:nvPr/>
        </p:nvSpPr>
        <p:spPr>
          <a:xfrm>
            <a:off x="84990" y="5689907"/>
            <a:ext cx="9026643" cy="1015663"/>
          </a:xfrm>
          <a:prstGeom prst="rect">
            <a:avLst/>
          </a:prstGeom>
          <a:solidFill>
            <a:schemeClr val="accent6">
              <a:lumMod val="60000"/>
              <a:lumOff val="40000"/>
            </a:schemeClr>
          </a:solidFill>
        </p:spPr>
        <p:txBody>
          <a:bodyPr wrap="square" rtlCol="0">
            <a:spAutoFit/>
          </a:bodyPr>
          <a:lstStyle/>
          <a:p>
            <a:pPr marL="342900" indent="-342900">
              <a:buFont typeface="Arial" panose="020B0604020202020204" pitchFamily="34" charset="0"/>
              <a:buChar char="•"/>
            </a:pPr>
            <a:r>
              <a:rPr lang="en-IN" sz="2000" b="1" dirty="0" smtClean="0">
                <a:solidFill>
                  <a:schemeClr val="tx2">
                    <a:lumMod val="50000"/>
                  </a:schemeClr>
                </a:solidFill>
              </a:rPr>
              <a:t>NIH will central coordinate with all IAs for the implementation of PDS</a:t>
            </a:r>
          </a:p>
          <a:p>
            <a:pPr marL="342900" indent="-342900">
              <a:buFont typeface="Arial" panose="020B0604020202020204" pitchFamily="34" charset="0"/>
              <a:buChar char="•"/>
            </a:pPr>
            <a:r>
              <a:rPr lang="en-IN" sz="2000" b="1" dirty="0" smtClean="0">
                <a:solidFill>
                  <a:schemeClr val="tx2">
                    <a:lumMod val="50000"/>
                  </a:schemeClr>
                </a:solidFill>
              </a:rPr>
              <a:t>Collaboration with reputed national and international research/ academic institutes</a:t>
            </a:r>
            <a:endParaRPr lang="en-IN" sz="2000" b="1" dirty="0">
              <a:solidFill>
                <a:schemeClr val="tx2">
                  <a:lumMod val="50000"/>
                </a:schemeClr>
              </a:solidFill>
            </a:endParaRPr>
          </a:p>
        </p:txBody>
      </p:sp>
    </p:spTree>
    <p:extLst>
      <p:ext uri="{BB962C8B-B14F-4D97-AF65-F5344CB8AC3E}">
        <p14:creationId xmlns:p14="http://schemas.microsoft.com/office/powerpoint/2010/main" val="20966248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58</a:t>
            </a:fld>
            <a:endParaRPr lang="en-US" sz="1000">
              <a:latin typeface="+mn-lt"/>
            </a:endParaRPr>
          </a:p>
        </p:txBody>
      </p:sp>
      <p:sp>
        <p:nvSpPr>
          <p:cNvPr id="5123" name="Rectangle 2"/>
          <p:cNvSpPr>
            <a:spLocks noGrp="1" noChangeArrowheads="1"/>
          </p:cNvSpPr>
          <p:nvPr>
            <p:ph type="title" idx="4294967295"/>
          </p:nvPr>
        </p:nvSpPr>
        <p:spPr>
          <a:xfrm>
            <a:off x="190831" y="260117"/>
            <a:ext cx="8077200" cy="471116"/>
          </a:xfrm>
        </p:spPr>
        <p:txBody>
          <a:bodyPr>
            <a:normAutofit fontScale="90000"/>
          </a:bodyPr>
          <a:lstStyle/>
          <a:p>
            <a:r>
              <a:rPr lang="en-US" sz="3000" b="1" dirty="0" smtClean="0">
                <a:solidFill>
                  <a:srgbClr val="C00000"/>
                </a:solidFill>
                <a:effectLst>
                  <a:outerShdw blurRad="38100" dist="38100" dir="2700000" algn="tl">
                    <a:srgbClr val="000000">
                      <a:alpha val="43137"/>
                    </a:srgbClr>
                  </a:outerShdw>
                </a:effectLst>
              </a:rPr>
              <a:t>D: Institutional Capacity Enhancement</a:t>
            </a:r>
            <a:endParaRPr lang="en-US" sz="3000" b="1" dirty="0">
              <a:solidFill>
                <a:srgbClr val="C00000"/>
              </a:solidFill>
              <a:effectLst>
                <a:outerShdw blurRad="38100" dist="38100" dir="2700000" algn="tl">
                  <a:srgbClr val="000000">
                    <a:alpha val="43137"/>
                  </a:srgbClr>
                </a:outerShdw>
              </a:effectLst>
            </a:endParaRPr>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264" y="56124"/>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1981200" y="1218241"/>
            <a:ext cx="4648200" cy="1143959"/>
            <a:chOff x="1789228" y="474661"/>
            <a:chExt cx="3660671" cy="1143959"/>
          </a:xfrm>
          <a:scene3d>
            <a:camera prst="orthographicFront"/>
            <a:lightRig rig="threePt" dir="t">
              <a:rot lat="0" lon="0" rev="7500000"/>
            </a:lightRig>
          </a:scene3d>
        </p:grpSpPr>
        <p:sp>
          <p:nvSpPr>
            <p:cNvPr id="9" name="Rectangle 8"/>
            <p:cNvSpPr/>
            <p:nvPr/>
          </p:nvSpPr>
          <p:spPr>
            <a:xfrm>
              <a:off x="1789228" y="474661"/>
              <a:ext cx="3660671" cy="1143959"/>
            </a:xfrm>
            <a:prstGeom prst="rect">
              <a:avLst/>
            </a:prstGeom>
            <a:sp3d prstMaterial="plastic">
              <a:bevelT w="127000" h="354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10" name="Rectangle 9"/>
            <p:cNvSpPr/>
            <p:nvPr/>
          </p:nvSpPr>
          <p:spPr>
            <a:xfrm>
              <a:off x="1789228" y="474661"/>
              <a:ext cx="3660671" cy="114395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74842" tIns="118110" rIns="118110" bIns="118110" numCol="1" spcCol="1270" anchor="ctr" anchorCtr="0">
              <a:noAutofit/>
            </a:bodyPr>
            <a:lstStyle/>
            <a:p>
              <a:pPr lvl="0" algn="l" defTabSz="1377950">
                <a:lnSpc>
                  <a:spcPct val="90000"/>
                </a:lnSpc>
                <a:spcBef>
                  <a:spcPct val="0"/>
                </a:spcBef>
                <a:spcAft>
                  <a:spcPct val="35000"/>
                </a:spcAft>
              </a:pPr>
              <a:r>
                <a:rPr lang="en-US" sz="3100" kern="1200" dirty="0" smtClean="0"/>
                <a:t>D1. Water Resources Knowledge </a:t>
              </a:r>
              <a:r>
                <a:rPr lang="en-US" sz="3100" dirty="0"/>
                <a:t>C</a:t>
              </a:r>
              <a:r>
                <a:rPr lang="en-US" sz="3100" kern="1200" dirty="0" smtClean="0"/>
                <a:t>entre</a:t>
              </a:r>
              <a:endParaRPr lang="en-US" sz="3100" kern="1200" dirty="0"/>
            </a:p>
          </p:txBody>
        </p:sp>
      </p:grpSp>
      <p:grpSp>
        <p:nvGrpSpPr>
          <p:cNvPr id="11" name="Group 10"/>
          <p:cNvGrpSpPr/>
          <p:nvPr/>
        </p:nvGrpSpPr>
        <p:grpSpPr>
          <a:xfrm>
            <a:off x="1981199" y="2666041"/>
            <a:ext cx="4648201" cy="1143959"/>
            <a:chOff x="1789228" y="1914780"/>
            <a:chExt cx="3660671" cy="1143959"/>
          </a:xfrm>
          <a:scene3d>
            <a:camera prst="orthographicFront"/>
            <a:lightRig rig="threePt" dir="t">
              <a:rot lat="0" lon="0" rev="7500000"/>
            </a:lightRig>
          </a:scene3d>
        </p:grpSpPr>
        <p:sp>
          <p:nvSpPr>
            <p:cNvPr id="12" name="Rectangle 11"/>
            <p:cNvSpPr/>
            <p:nvPr/>
          </p:nvSpPr>
          <p:spPr>
            <a:xfrm>
              <a:off x="1789228" y="1914780"/>
              <a:ext cx="3660671" cy="1143959"/>
            </a:xfrm>
            <a:prstGeom prst="rect">
              <a:avLst/>
            </a:prstGeom>
            <a:sp3d prstMaterial="plastic">
              <a:bevelT w="127000" h="354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13" name="Rectangle 12"/>
            <p:cNvSpPr/>
            <p:nvPr/>
          </p:nvSpPr>
          <p:spPr>
            <a:xfrm>
              <a:off x="1789228" y="1914780"/>
              <a:ext cx="3660671" cy="114395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74842" tIns="118110" rIns="118110" bIns="118110" numCol="1" spcCol="1270" anchor="ctr" anchorCtr="0">
              <a:noAutofit/>
            </a:bodyPr>
            <a:lstStyle/>
            <a:p>
              <a:pPr lvl="0" algn="l" defTabSz="1377950">
                <a:lnSpc>
                  <a:spcPct val="90000"/>
                </a:lnSpc>
                <a:spcBef>
                  <a:spcPct val="0"/>
                </a:spcBef>
                <a:spcAft>
                  <a:spcPct val="35000"/>
                </a:spcAft>
              </a:pPr>
              <a:r>
                <a:rPr lang="en-US" sz="3100" kern="1200" dirty="0" smtClean="0"/>
                <a:t>D2.Professional Development</a:t>
              </a:r>
              <a:endParaRPr lang="en-US" sz="3100" kern="1200" dirty="0"/>
            </a:p>
          </p:txBody>
        </p:sp>
      </p:grpSp>
      <p:grpSp>
        <p:nvGrpSpPr>
          <p:cNvPr id="14" name="Group 13"/>
          <p:cNvGrpSpPr/>
          <p:nvPr/>
        </p:nvGrpSpPr>
        <p:grpSpPr>
          <a:xfrm>
            <a:off x="1981198" y="4114800"/>
            <a:ext cx="4648202" cy="1143959"/>
            <a:chOff x="1789228" y="3354898"/>
            <a:chExt cx="3660671" cy="1143959"/>
          </a:xfrm>
          <a:scene3d>
            <a:camera prst="orthographicFront"/>
            <a:lightRig rig="threePt" dir="t">
              <a:rot lat="0" lon="0" rev="7500000"/>
            </a:lightRig>
          </a:scene3d>
        </p:grpSpPr>
        <p:sp>
          <p:nvSpPr>
            <p:cNvPr id="15" name="Rectangle 14"/>
            <p:cNvSpPr/>
            <p:nvPr/>
          </p:nvSpPr>
          <p:spPr>
            <a:xfrm>
              <a:off x="1789228" y="3354898"/>
              <a:ext cx="3660671" cy="1143959"/>
            </a:xfrm>
            <a:prstGeom prst="rect">
              <a:avLst/>
            </a:prstGeom>
            <a:sp3d prstMaterial="plastic">
              <a:bevelT w="127000" h="354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16" name="Rectangle 15"/>
            <p:cNvSpPr/>
            <p:nvPr/>
          </p:nvSpPr>
          <p:spPr>
            <a:xfrm>
              <a:off x="1789228" y="3354898"/>
              <a:ext cx="3660671" cy="114395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74842" tIns="118110" rIns="118110" bIns="118110" numCol="1" spcCol="1270" anchor="ctr" anchorCtr="0">
              <a:noAutofit/>
            </a:bodyPr>
            <a:lstStyle/>
            <a:p>
              <a:pPr lvl="0" algn="l" defTabSz="1377950">
                <a:lnSpc>
                  <a:spcPct val="90000"/>
                </a:lnSpc>
                <a:spcBef>
                  <a:spcPct val="0"/>
                </a:spcBef>
                <a:spcAft>
                  <a:spcPct val="35000"/>
                </a:spcAft>
              </a:pPr>
              <a:r>
                <a:rPr lang="en-US" sz="3100" kern="1200" dirty="0" smtClean="0"/>
                <a:t>D3. Project Management and Technical Assistance</a:t>
              </a:r>
              <a:endParaRPr lang="en-US" sz="3100" kern="1200" dirty="0"/>
            </a:p>
          </p:txBody>
        </p:sp>
      </p:grpSp>
      <p:grpSp>
        <p:nvGrpSpPr>
          <p:cNvPr id="17" name="Group 16"/>
          <p:cNvGrpSpPr/>
          <p:nvPr/>
        </p:nvGrpSpPr>
        <p:grpSpPr>
          <a:xfrm>
            <a:off x="1981200" y="5539416"/>
            <a:ext cx="4648200" cy="1143959"/>
            <a:chOff x="1784139" y="4636658"/>
            <a:chExt cx="3660671" cy="1143959"/>
          </a:xfrm>
          <a:scene3d>
            <a:camera prst="orthographicFront"/>
            <a:lightRig rig="threePt" dir="t">
              <a:rot lat="0" lon="0" rev="7500000"/>
            </a:lightRig>
          </a:scene3d>
        </p:grpSpPr>
        <p:sp>
          <p:nvSpPr>
            <p:cNvPr id="18" name="Rectangle 17"/>
            <p:cNvSpPr/>
            <p:nvPr/>
          </p:nvSpPr>
          <p:spPr>
            <a:xfrm>
              <a:off x="1784139" y="4636658"/>
              <a:ext cx="3660671" cy="1143959"/>
            </a:xfrm>
            <a:prstGeom prst="rect">
              <a:avLst/>
            </a:prstGeom>
            <a:sp3d prstMaterial="plastic">
              <a:bevelT w="127000" h="354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19" name="Rectangle 18"/>
            <p:cNvSpPr/>
            <p:nvPr/>
          </p:nvSpPr>
          <p:spPr>
            <a:xfrm>
              <a:off x="1784139" y="4636658"/>
              <a:ext cx="3660671" cy="114395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74842" tIns="118110" rIns="118110" bIns="118110" numCol="1" spcCol="1270" anchor="ctr" anchorCtr="0">
              <a:noAutofit/>
            </a:bodyPr>
            <a:lstStyle/>
            <a:p>
              <a:pPr lvl="0" algn="l" defTabSz="1377950">
                <a:lnSpc>
                  <a:spcPct val="90000"/>
                </a:lnSpc>
                <a:spcBef>
                  <a:spcPct val="0"/>
                </a:spcBef>
                <a:spcAft>
                  <a:spcPct val="35000"/>
                </a:spcAft>
              </a:pPr>
              <a:r>
                <a:rPr lang="en-US" sz="3100" kern="1200" dirty="0" smtClean="0"/>
                <a:t>D4: Operating expenses</a:t>
              </a:r>
              <a:endParaRPr lang="en-US" sz="3100" kern="1200" dirty="0"/>
            </a:p>
          </p:txBody>
        </p:sp>
      </p:grpSp>
    </p:spTree>
    <p:extLst>
      <p:ext uri="{BB962C8B-B14F-4D97-AF65-F5344CB8AC3E}">
        <p14:creationId xmlns:p14="http://schemas.microsoft.com/office/powerpoint/2010/main" val="22475421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190831" y="260117"/>
            <a:ext cx="8077200" cy="471116"/>
          </a:xfrm>
        </p:spPr>
        <p:txBody>
          <a:bodyPr>
            <a:normAutofit fontScale="90000"/>
          </a:bodyPr>
          <a:lstStyle/>
          <a:p>
            <a:pPr lvl="0" defTabSz="1377950">
              <a:lnSpc>
                <a:spcPct val="90000"/>
              </a:lnSpc>
              <a:spcAft>
                <a:spcPct val="35000"/>
              </a:spcAft>
            </a:pPr>
            <a:r>
              <a:rPr lang="en-US" sz="2800" dirty="0"/>
              <a:t>D1. Water Resources Knowledge Centre</a:t>
            </a:r>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264" y="56124"/>
            <a:ext cx="1414744" cy="641350"/>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p:cNvSpPr txBox="1">
            <a:spLocks/>
          </p:cNvSpPr>
          <p:nvPr/>
        </p:nvSpPr>
        <p:spPr>
          <a:xfrm>
            <a:off x="228600" y="990600"/>
            <a:ext cx="7924800" cy="5638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b="1" dirty="0" smtClean="0">
                <a:solidFill>
                  <a:srgbClr val="FF0000"/>
                </a:solidFill>
              </a:rPr>
              <a:t>River basin modelling centers (</a:t>
            </a:r>
            <a:r>
              <a:rPr lang="en-US" sz="2000" b="1" dirty="0" smtClean="0"/>
              <a:t>Selective </a:t>
            </a:r>
            <a:r>
              <a:rPr lang="en-US" sz="2000" b="1" dirty="0">
                <a:solidFill>
                  <a:schemeClr val="tx2">
                    <a:lumMod val="50000"/>
                  </a:schemeClr>
                </a:solidFill>
              </a:rPr>
              <a:t>river basins to pilot </a:t>
            </a:r>
            <a:r>
              <a:rPr lang="en-US" sz="2000" b="1" dirty="0" smtClean="0">
                <a:solidFill>
                  <a:schemeClr val="tx2">
                    <a:lumMod val="50000"/>
                  </a:schemeClr>
                </a:solidFill>
              </a:rPr>
              <a:t>)</a:t>
            </a:r>
            <a:r>
              <a:rPr lang="en-US" sz="2000" b="1" dirty="0" smtClean="0">
                <a:solidFill>
                  <a:srgbClr val="FF0000"/>
                </a:solidFill>
              </a:rPr>
              <a:t>: </a:t>
            </a:r>
          </a:p>
          <a:p>
            <a:pPr marL="0" lvl="1" indent="0">
              <a:buNone/>
            </a:pPr>
            <a:r>
              <a:rPr lang="en-US" sz="2000" b="1" dirty="0">
                <a:solidFill>
                  <a:srgbClr val="FF0000"/>
                </a:solidFill>
              </a:rPr>
              <a:t>	</a:t>
            </a:r>
            <a:r>
              <a:rPr lang="en-US" sz="2000" b="1" dirty="0" smtClean="0"/>
              <a:t>- </a:t>
            </a:r>
            <a:r>
              <a:rPr lang="en-US" sz="2000" b="1" dirty="0" smtClean="0">
                <a:solidFill>
                  <a:schemeClr val="tx2">
                    <a:lumMod val="50000"/>
                  </a:schemeClr>
                </a:solidFill>
              </a:rPr>
              <a:t>Krishna</a:t>
            </a:r>
          </a:p>
          <a:p>
            <a:pPr marL="0" lvl="1" indent="0">
              <a:buNone/>
            </a:pPr>
            <a:r>
              <a:rPr lang="en-US" sz="2000" b="1" dirty="0">
                <a:solidFill>
                  <a:schemeClr val="tx2">
                    <a:lumMod val="50000"/>
                  </a:schemeClr>
                </a:solidFill>
              </a:rPr>
              <a:t>	</a:t>
            </a:r>
            <a:r>
              <a:rPr lang="en-US" sz="2000" b="1" dirty="0" smtClean="0">
                <a:solidFill>
                  <a:schemeClr val="tx2">
                    <a:lumMod val="50000"/>
                  </a:schemeClr>
                </a:solidFill>
              </a:rPr>
              <a:t>- Mahanadi</a:t>
            </a:r>
          </a:p>
          <a:p>
            <a:pPr marL="0" lvl="1" indent="0">
              <a:buNone/>
            </a:pPr>
            <a:r>
              <a:rPr lang="en-US" sz="2000" b="1" dirty="0">
                <a:solidFill>
                  <a:schemeClr val="tx2">
                    <a:lumMod val="50000"/>
                  </a:schemeClr>
                </a:solidFill>
              </a:rPr>
              <a:t>	</a:t>
            </a:r>
            <a:r>
              <a:rPr lang="en-US" sz="2000" b="1" dirty="0" smtClean="0">
                <a:solidFill>
                  <a:schemeClr val="tx2">
                    <a:lumMod val="50000"/>
                  </a:schemeClr>
                </a:solidFill>
              </a:rPr>
              <a:t>- </a:t>
            </a:r>
            <a:r>
              <a:rPr lang="en-US" sz="2000" b="1" dirty="0" err="1" smtClean="0">
                <a:solidFill>
                  <a:schemeClr val="tx2">
                    <a:lumMod val="50000"/>
                  </a:schemeClr>
                </a:solidFill>
              </a:rPr>
              <a:t>Damodar</a:t>
            </a:r>
            <a:endParaRPr lang="en-US" sz="2000" b="1" dirty="0">
              <a:solidFill>
                <a:schemeClr val="tx2">
                  <a:lumMod val="50000"/>
                </a:schemeClr>
              </a:solidFill>
            </a:endParaRPr>
          </a:p>
          <a:p>
            <a:pPr marL="0" lvl="1" indent="0">
              <a:buNone/>
            </a:pPr>
            <a:r>
              <a:rPr lang="en-US" sz="2000" b="1" dirty="0" smtClean="0">
                <a:solidFill>
                  <a:schemeClr val="tx2">
                    <a:lumMod val="50000"/>
                  </a:schemeClr>
                </a:solidFill>
              </a:rPr>
              <a:t>	- ??</a:t>
            </a:r>
          </a:p>
          <a:p>
            <a:pPr marL="0" lvl="1" indent="0">
              <a:buNone/>
            </a:pPr>
            <a:r>
              <a:rPr lang="en-US" sz="2000" b="1" dirty="0" smtClean="0">
                <a:solidFill>
                  <a:srgbClr val="FF0000"/>
                </a:solidFill>
              </a:rPr>
              <a:t>Groundwater modelling center (Selective region/issue): </a:t>
            </a:r>
          </a:p>
          <a:p>
            <a:pPr marL="0" lvl="1" indent="0">
              <a:buNone/>
            </a:pPr>
            <a:r>
              <a:rPr lang="en-US" sz="2000" b="1" dirty="0">
                <a:solidFill>
                  <a:schemeClr val="tx2">
                    <a:lumMod val="50000"/>
                  </a:schemeClr>
                </a:solidFill>
              </a:rPr>
              <a:t>	</a:t>
            </a:r>
            <a:r>
              <a:rPr lang="en-US" sz="2000" b="1" dirty="0" smtClean="0">
                <a:solidFill>
                  <a:schemeClr val="tx2">
                    <a:lumMod val="50000"/>
                  </a:schemeClr>
                </a:solidFill>
              </a:rPr>
              <a:t>- </a:t>
            </a:r>
            <a:r>
              <a:rPr lang="en-US" sz="2000" b="1" dirty="0" err="1" smtClean="0">
                <a:solidFill>
                  <a:schemeClr val="tx2">
                    <a:lumMod val="50000"/>
                  </a:schemeClr>
                </a:solidFill>
              </a:rPr>
              <a:t>Hardrock</a:t>
            </a:r>
            <a:r>
              <a:rPr lang="en-US" sz="2000" b="1" dirty="0" smtClean="0">
                <a:solidFill>
                  <a:schemeClr val="tx2">
                    <a:lumMod val="50000"/>
                  </a:schemeClr>
                </a:solidFill>
              </a:rPr>
              <a:t> – AP/Telangana</a:t>
            </a:r>
          </a:p>
          <a:p>
            <a:pPr marL="0" lvl="1" indent="0">
              <a:buNone/>
            </a:pPr>
            <a:r>
              <a:rPr lang="en-US" sz="2000" b="1" dirty="0">
                <a:solidFill>
                  <a:schemeClr val="tx2">
                    <a:lumMod val="50000"/>
                  </a:schemeClr>
                </a:solidFill>
              </a:rPr>
              <a:t>	</a:t>
            </a:r>
            <a:r>
              <a:rPr lang="en-US" sz="2000" b="1" dirty="0" smtClean="0">
                <a:solidFill>
                  <a:schemeClr val="tx2">
                    <a:lumMod val="50000"/>
                  </a:schemeClr>
                </a:solidFill>
              </a:rPr>
              <a:t>- Alluvial ??</a:t>
            </a:r>
          </a:p>
          <a:p>
            <a:pPr marL="0" lvl="1" indent="0">
              <a:buNone/>
            </a:pPr>
            <a:r>
              <a:rPr lang="en-US" sz="2000" b="1" dirty="0" smtClean="0">
                <a:solidFill>
                  <a:schemeClr val="tx2">
                    <a:lumMod val="50000"/>
                  </a:schemeClr>
                </a:solidFill>
              </a:rPr>
              <a:t> </a:t>
            </a:r>
            <a:r>
              <a:rPr lang="en-US" sz="2000" b="1" dirty="0">
                <a:solidFill>
                  <a:srgbClr val="FF0000"/>
                </a:solidFill>
              </a:rPr>
              <a:t>Centre of Excellent for Water Management</a:t>
            </a:r>
          </a:p>
          <a:p>
            <a:pPr marL="400050" lvl="2" indent="0">
              <a:buNone/>
            </a:pPr>
            <a:r>
              <a:rPr lang="en-US" sz="1600" b="1" dirty="0" smtClean="0">
                <a:solidFill>
                  <a:schemeClr val="tx2">
                    <a:lumMod val="50000"/>
                  </a:schemeClr>
                </a:solidFill>
              </a:rPr>
              <a:t>	</a:t>
            </a:r>
            <a:r>
              <a:rPr lang="en-US" sz="2000" b="1" dirty="0">
                <a:solidFill>
                  <a:schemeClr val="tx2">
                    <a:lumMod val="50000"/>
                  </a:schemeClr>
                </a:solidFill>
              </a:rPr>
              <a:t>- North East Centre of Excellent for </a:t>
            </a:r>
            <a:r>
              <a:rPr lang="en-US" sz="2000" b="1" dirty="0" smtClean="0">
                <a:solidFill>
                  <a:schemeClr val="tx2">
                    <a:lumMod val="50000"/>
                  </a:schemeClr>
                </a:solidFill>
              </a:rPr>
              <a:t>Water – Guwahati</a:t>
            </a:r>
          </a:p>
          <a:p>
            <a:pPr marL="400050" lvl="2" indent="0">
              <a:buNone/>
            </a:pPr>
            <a:r>
              <a:rPr lang="en-US" sz="2000" b="1" dirty="0">
                <a:solidFill>
                  <a:schemeClr val="tx2">
                    <a:lumMod val="50000"/>
                  </a:schemeClr>
                </a:solidFill>
              </a:rPr>
              <a:t>	</a:t>
            </a:r>
            <a:r>
              <a:rPr lang="en-US" sz="2000" b="1" dirty="0" smtClean="0">
                <a:solidFill>
                  <a:schemeClr val="tx2">
                    <a:lumMod val="50000"/>
                  </a:schemeClr>
                </a:solidFill>
              </a:rPr>
              <a:t>- ??</a:t>
            </a:r>
            <a:endParaRPr lang="en-US" sz="2000" b="1" dirty="0">
              <a:solidFill>
                <a:schemeClr val="tx2">
                  <a:lumMod val="50000"/>
                </a:schemeClr>
              </a:solidFill>
            </a:endParaRPr>
          </a:p>
          <a:p>
            <a:pPr marL="0" indent="0">
              <a:buFont typeface="Arial" pitchFamily="34" charset="0"/>
              <a:buNone/>
            </a:pPr>
            <a:r>
              <a:rPr lang="en-US" sz="2000" b="1" dirty="0" smtClean="0">
                <a:solidFill>
                  <a:srgbClr val="FF0000"/>
                </a:solidFill>
              </a:rPr>
              <a:t>Facilitate knowledge exchange:</a:t>
            </a:r>
          </a:p>
          <a:p>
            <a:pPr marL="0" lvl="1" indent="0">
              <a:buNone/>
            </a:pPr>
            <a:r>
              <a:rPr lang="en-US" sz="2000" b="1" dirty="0" smtClean="0">
                <a:solidFill>
                  <a:schemeClr val="tx2">
                    <a:lumMod val="50000"/>
                  </a:schemeClr>
                </a:solidFill>
              </a:rPr>
              <a:t>	- With internationally reputed Institutes</a:t>
            </a:r>
          </a:p>
          <a:p>
            <a:pPr marL="0" lvl="1" indent="0">
              <a:buNone/>
            </a:pPr>
            <a:r>
              <a:rPr lang="en-US" sz="2000" b="1" dirty="0" smtClean="0">
                <a:solidFill>
                  <a:schemeClr val="tx2">
                    <a:lumMod val="50000"/>
                  </a:schemeClr>
                </a:solidFill>
              </a:rPr>
              <a:t>	- States may consider reforming WALMIs/IMTI</a:t>
            </a:r>
          </a:p>
        </p:txBody>
      </p:sp>
      <p:pic>
        <p:nvPicPr>
          <p:cNvPr id="21" name="Picture 20"/>
          <p:cNvPicPr/>
          <p:nvPr/>
        </p:nvPicPr>
        <p:blipFill>
          <a:blip r:embed="rId5" cstate="print">
            <a:extLst>
              <a:ext uri="{28A0092B-C50C-407E-A947-70E740481C1C}">
                <a14:useLocalDpi xmlns:a14="http://schemas.microsoft.com/office/drawing/2010/main" val="0"/>
              </a:ext>
            </a:extLst>
          </a:blip>
          <a:stretch>
            <a:fillRect/>
          </a:stretch>
        </p:blipFill>
        <p:spPr>
          <a:xfrm>
            <a:off x="6781800" y="1447800"/>
            <a:ext cx="2198474" cy="1341438"/>
          </a:xfrm>
          <a:prstGeom prst="rect">
            <a:avLst/>
          </a:prstGeom>
        </p:spPr>
      </p:pic>
      <p:pic>
        <p:nvPicPr>
          <p:cNvPr id="22" name="Picture 21"/>
          <p:cNvPicPr>
            <a:picLocks noChangeAspect="1" noChangeArrowheads="1"/>
          </p:cNvPicPr>
          <p:nvPr/>
        </p:nvPicPr>
        <p:blipFill>
          <a:blip r:embed="rId6" cstate="print">
            <a:extLst>
              <a:ext uri="{28A0092B-C50C-407E-A947-70E740481C1C}">
                <a14:useLocalDpi xmlns:a14="http://schemas.microsoft.com/office/drawing/2010/main" val="0"/>
              </a:ext>
            </a:extLst>
          </a:blip>
          <a:srcRect t="9302" b="11628"/>
          <a:stretch>
            <a:fillRect/>
          </a:stretch>
        </p:blipFill>
        <p:spPr bwMode="auto">
          <a:xfrm>
            <a:off x="6802601" y="2971800"/>
            <a:ext cx="2180621" cy="1219200"/>
          </a:xfrm>
          <a:prstGeom prst="rect">
            <a:avLst/>
          </a:prstGeom>
          <a:noFill/>
          <a:ln w="9525">
            <a:noFill/>
            <a:miter lim="800000"/>
            <a:headEnd/>
            <a:tailEnd/>
          </a:ln>
          <a:effectLst/>
        </p:spPr>
      </p:pic>
      <p:cxnSp>
        <p:nvCxnSpPr>
          <p:cNvPr id="24" name="Straight Connector 23"/>
          <p:cNvCxnSpPr/>
          <p:nvPr/>
        </p:nvCxnSpPr>
        <p:spPr>
          <a:xfrm>
            <a:off x="-17853" y="7620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4256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8610600" cy="516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0" y="0"/>
            <a:ext cx="91440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srgbClr val="FF0000"/>
                </a:solidFill>
                <a:effectLst>
                  <a:outerShdw blurRad="38100" dist="38100" dir="2700000" algn="tl">
                    <a:srgbClr val="000000">
                      <a:alpha val="43137"/>
                    </a:srgbClr>
                  </a:outerShdw>
                </a:effectLst>
              </a:rPr>
              <a:t>World Bank Project Cycle</a:t>
            </a:r>
            <a:endParaRPr lang="en-US" sz="3000" b="1" dirty="0">
              <a:solidFill>
                <a:srgbClr val="FF0000"/>
              </a:solidFill>
              <a:effectLst>
                <a:outerShdw blurRad="38100" dist="38100" dir="2700000" algn="tl">
                  <a:srgbClr val="000000">
                    <a:alpha val="43137"/>
                  </a:srgbClr>
                </a:outerShdw>
              </a:effectLst>
            </a:endParaRPr>
          </a:p>
        </p:txBody>
      </p:sp>
      <p:cxnSp>
        <p:nvCxnSpPr>
          <p:cNvPr id="7" name="Straight Connector 6"/>
          <p:cNvCxnSpPr/>
          <p:nvPr/>
        </p:nvCxnSpPr>
        <p:spPr>
          <a:xfrm>
            <a:off x="0" y="6858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31958" y="4953000"/>
            <a:ext cx="1223495" cy="63549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b="1" dirty="0" smtClean="0">
                <a:effectLst>
                  <a:outerShdw blurRad="38100" dist="38100" dir="2700000" algn="tl">
                    <a:srgbClr val="000000">
                      <a:alpha val="43137"/>
                    </a:srgbClr>
                  </a:outerShdw>
                </a:effectLst>
              </a:rPr>
              <a:t>?????</a:t>
            </a:r>
            <a:endParaRPr lang="en-IN" sz="1600" b="1" dirty="0">
              <a:effectLst>
                <a:outerShdw blurRad="38100" dist="38100" dir="2700000" algn="tl">
                  <a:srgbClr val="000000">
                    <a:alpha val="43137"/>
                  </a:srgbClr>
                </a:outerShdw>
              </a:effectLst>
            </a:endParaRPr>
          </a:p>
        </p:txBody>
      </p:sp>
      <p:sp>
        <p:nvSpPr>
          <p:cNvPr id="9" name="Rectangle 8"/>
          <p:cNvSpPr/>
          <p:nvPr/>
        </p:nvSpPr>
        <p:spPr>
          <a:xfrm>
            <a:off x="6098788" y="4953000"/>
            <a:ext cx="2846317" cy="63549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b="1" dirty="0" smtClean="0">
                <a:effectLst>
                  <a:outerShdw blurRad="38100" dist="38100" dir="2700000" algn="tl">
                    <a:srgbClr val="000000">
                      <a:alpha val="43137"/>
                    </a:srgbClr>
                  </a:outerShdw>
                </a:effectLst>
              </a:rPr>
              <a:t>Dec 2015</a:t>
            </a:r>
          </a:p>
          <a:p>
            <a:pPr algn="ctr"/>
            <a:r>
              <a:rPr lang="en-IN" sz="1600" b="1" dirty="0" smtClean="0">
                <a:effectLst>
                  <a:outerShdw blurRad="38100" dist="38100" dir="2700000" algn="tl">
                    <a:srgbClr val="000000">
                      <a:alpha val="43137"/>
                    </a:srgbClr>
                  </a:outerShdw>
                </a:effectLst>
              </a:rPr>
              <a:t>DEA Readiness?</a:t>
            </a:r>
            <a:endParaRPr lang="en-IN" sz="1600" b="1" dirty="0">
              <a:effectLst>
                <a:outerShdw blurRad="38100" dist="38100" dir="2700000" algn="tl">
                  <a:srgbClr val="000000">
                    <a:alpha val="43137"/>
                  </a:srgbClr>
                </a:outerShdw>
              </a:effectLst>
            </a:endParaRPr>
          </a:p>
        </p:txBody>
      </p:sp>
      <p:sp>
        <p:nvSpPr>
          <p:cNvPr id="10" name="Rectangle 9"/>
          <p:cNvSpPr/>
          <p:nvPr/>
        </p:nvSpPr>
        <p:spPr>
          <a:xfrm>
            <a:off x="8123929" y="2667000"/>
            <a:ext cx="1013222" cy="55396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b="1" dirty="0" smtClean="0">
                <a:effectLst>
                  <a:outerShdw blurRad="38100" dist="38100" dir="2700000" algn="tl">
                    <a:srgbClr val="000000">
                      <a:alpha val="43137"/>
                    </a:srgbClr>
                  </a:outerShdw>
                </a:effectLst>
              </a:rPr>
              <a:t>Sep: We are here</a:t>
            </a:r>
            <a:endParaRPr lang="en-IN" sz="1600" b="1" dirty="0">
              <a:effectLst>
                <a:outerShdw blurRad="38100" dist="38100" dir="2700000" algn="tl">
                  <a:srgbClr val="000000">
                    <a:alpha val="43137"/>
                  </a:srgbClr>
                </a:outerShdw>
              </a:effectLst>
            </a:endParaRPr>
          </a:p>
        </p:txBody>
      </p:sp>
      <p:sp>
        <p:nvSpPr>
          <p:cNvPr id="18" name="Rounded Rectangle 17"/>
          <p:cNvSpPr/>
          <p:nvPr/>
        </p:nvSpPr>
        <p:spPr>
          <a:xfrm>
            <a:off x="6972300" y="3326892"/>
            <a:ext cx="1447800" cy="391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EFC</a:t>
            </a:r>
            <a:endParaRPr lang="en-US" b="1" dirty="0"/>
          </a:p>
        </p:txBody>
      </p:sp>
      <p:sp>
        <p:nvSpPr>
          <p:cNvPr id="11" name="Rounded Rectangle 10"/>
          <p:cNvSpPr/>
          <p:nvPr/>
        </p:nvSpPr>
        <p:spPr>
          <a:xfrm>
            <a:off x="4114800" y="5074908"/>
            <a:ext cx="1447800" cy="391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Cabinet</a:t>
            </a:r>
            <a:endParaRPr lang="en-US" b="1" dirty="0"/>
          </a:p>
        </p:txBody>
      </p:sp>
    </p:spTree>
    <p:extLst>
      <p:ext uri="{BB962C8B-B14F-4D97-AF65-F5344CB8AC3E}">
        <p14:creationId xmlns:p14="http://schemas.microsoft.com/office/powerpoint/2010/main" val="17401216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190831" y="260117"/>
            <a:ext cx="8077200" cy="471116"/>
          </a:xfrm>
        </p:spPr>
        <p:txBody>
          <a:bodyPr>
            <a:normAutofit fontScale="90000"/>
          </a:bodyPr>
          <a:lstStyle/>
          <a:p>
            <a:pPr lvl="0" defTabSz="1377950">
              <a:lnSpc>
                <a:spcPct val="90000"/>
              </a:lnSpc>
              <a:spcAft>
                <a:spcPct val="35000"/>
              </a:spcAft>
            </a:pPr>
            <a:r>
              <a:rPr lang="en-US" sz="2800" dirty="0"/>
              <a:t>D2.Professional Development</a:t>
            </a:r>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264" y="56124"/>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Content Placeholder 2"/>
          <p:cNvSpPr txBox="1">
            <a:spLocks/>
          </p:cNvSpPr>
          <p:nvPr/>
        </p:nvSpPr>
        <p:spPr>
          <a:xfrm>
            <a:off x="228600" y="990600"/>
            <a:ext cx="8235036" cy="39624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i="1" dirty="0" smtClean="0">
                <a:solidFill>
                  <a:srgbClr val="FF0000"/>
                </a:solidFill>
              </a:rPr>
              <a:t>Capacity building</a:t>
            </a:r>
          </a:p>
          <a:p>
            <a:pPr>
              <a:buFontTx/>
              <a:buChar char="-"/>
            </a:pPr>
            <a:r>
              <a:rPr lang="en-US" sz="2000" dirty="0" smtClean="0"/>
              <a:t>NIH will conduct generic water management courses on annual basis in collaboration with CWC, CWPRS, IMD, NRSC, CGWB. Annual Training calendar will be prepared at the start of each financial year.</a:t>
            </a:r>
          </a:p>
          <a:p>
            <a:pPr>
              <a:buFontTx/>
              <a:buChar char="-"/>
            </a:pPr>
            <a:r>
              <a:rPr lang="en-US" sz="2000" dirty="0" smtClean="0"/>
              <a:t>States with design customized training program based on their needs and issues. </a:t>
            </a:r>
          </a:p>
          <a:p>
            <a:pPr>
              <a:buFontTx/>
              <a:buChar char="-"/>
            </a:pPr>
            <a:r>
              <a:rPr lang="en-US" sz="2000" dirty="0" smtClean="0"/>
              <a:t>National/ international tours will be conducted for cross-learning</a:t>
            </a:r>
          </a:p>
          <a:p>
            <a:pPr>
              <a:buFontTx/>
              <a:buChar char="-"/>
            </a:pPr>
            <a:r>
              <a:rPr lang="en-US" sz="2000" dirty="0" smtClean="0"/>
              <a:t>Collaboration will be done with reputed academic institutions (national/ international)</a:t>
            </a:r>
          </a:p>
          <a:p>
            <a:pPr>
              <a:buFontTx/>
              <a:buChar char="-"/>
            </a:pPr>
            <a:r>
              <a:rPr lang="en-US" sz="2000" dirty="0" smtClean="0"/>
              <a:t>NHP will support specialized degree program/certificate courses.</a:t>
            </a:r>
          </a:p>
          <a:p>
            <a:pPr>
              <a:buFontTx/>
              <a:buChar char="-"/>
            </a:pPr>
            <a:r>
              <a:rPr lang="en-US" sz="2000" dirty="0" smtClean="0"/>
              <a:t>Focus will also be made on development of web-based training course.</a:t>
            </a:r>
          </a:p>
          <a:p>
            <a:pPr>
              <a:buFontTx/>
              <a:buChar char="-"/>
            </a:pPr>
            <a:endParaRPr lang="en-US" sz="2000" dirty="0" smtClean="0"/>
          </a:p>
          <a:p>
            <a:pPr marL="0" indent="0">
              <a:buFont typeface="Arial" pitchFamily="34" charset="0"/>
              <a:buNone/>
            </a:pPr>
            <a:r>
              <a:rPr lang="en-US" sz="2000" b="1" i="1" dirty="0" smtClean="0">
                <a:solidFill>
                  <a:srgbClr val="FF0000"/>
                </a:solidFill>
              </a:rPr>
              <a:t>Staff Assignment</a:t>
            </a:r>
          </a:p>
          <a:p>
            <a:pPr>
              <a:buFontTx/>
              <a:buChar char="-"/>
            </a:pPr>
            <a:r>
              <a:rPr lang="en-US" sz="2000" dirty="0" smtClean="0"/>
              <a:t>Assign the staff who is interested in  Hydrology and water management</a:t>
            </a:r>
          </a:p>
          <a:p>
            <a:pPr>
              <a:buFontTx/>
              <a:buChar char="-"/>
            </a:pPr>
            <a:r>
              <a:rPr lang="en-US" sz="2000" dirty="0" smtClean="0"/>
              <a:t>Continuity of staff should be ensured otherwise capacity building goes waste.</a:t>
            </a:r>
          </a:p>
          <a:p>
            <a:pPr marL="0" indent="0">
              <a:buFont typeface="Arial" pitchFamily="34" charset="0"/>
              <a:buNone/>
            </a:pPr>
            <a:endParaRPr lang="en-US" sz="2000" dirty="0" smtClean="0"/>
          </a:p>
          <a:p>
            <a:pPr>
              <a:buFontTx/>
              <a:buChar char="-"/>
            </a:pPr>
            <a:endParaRPr lang="en-US" sz="2000" dirty="0" smtClean="0"/>
          </a:p>
          <a:p>
            <a:pPr marL="0" indent="0">
              <a:buFont typeface="Arial" pitchFamily="34" charset="0"/>
              <a:buNone/>
            </a:pPr>
            <a:endParaRPr lang="en-US" sz="2000" i="1" dirty="0" smtClean="0">
              <a:solidFill>
                <a:srgbClr val="00009E"/>
              </a:solidFill>
            </a:endParaRPr>
          </a:p>
          <a:p>
            <a:pPr>
              <a:buFontTx/>
              <a:buChar char="-"/>
            </a:pPr>
            <a:endParaRPr lang="en-US" sz="2000" dirty="0"/>
          </a:p>
        </p:txBody>
      </p:sp>
    </p:spTree>
    <p:extLst>
      <p:ext uri="{BB962C8B-B14F-4D97-AF65-F5344CB8AC3E}">
        <p14:creationId xmlns:p14="http://schemas.microsoft.com/office/powerpoint/2010/main" val="10190655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39134" y="2992628"/>
            <a:ext cx="3594865" cy="17473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b="1" dirty="0" smtClean="0">
              <a:solidFill>
                <a:srgbClr val="FF0000"/>
              </a:solidFill>
            </a:endParaRPr>
          </a:p>
          <a:p>
            <a:pPr algn="ctr"/>
            <a:endParaRPr lang="en-IN" b="1" dirty="0">
              <a:solidFill>
                <a:srgbClr val="FF0000"/>
              </a:solidFill>
            </a:endParaRPr>
          </a:p>
          <a:p>
            <a:pPr algn="ctr"/>
            <a:endParaRPr lang="en-IN" b="1" dirty="0" smtClean="0">
              <a:solidFill>
                <a:srgbClr val="FF0000"/>
              </a:solidFill>
            </a:endParaRPr>
          </a:p>
          <a:p>
            <a:pPr algn="ctr"/>
            <a:r>
              <a:rPr lang="en-IN" b="1" dirty="0" smtClean="0">
                <a:solidFill>
                  <a:srgbClr val="FF0000"/>
                </a:solidFill>
              </a:rPr>
              <a:t>State Data Centre/ State Hydro Informatics Centre</a:t>
            </a:r>
          </a:p>
          <a:p>
            <a:pPr marL="285750" indent="-285750">
              <a:buFont typeface="Arial" panose="020B0604020202020204" pitchFamily="34" charset="0"/>
              <a:buChar char="•"/>
            </a:pPr>
            <a:r>
              <a:rPr lang="en-IN" sz="1600" dirty="0" smtClean="0"/>
              <a:t>State chapter of India-WRIS(website)</a:t>
            </a:r>
          </a:p>
          <a:p>
            <a:pPr marL="285750" indent="-285750">
              <a:buFont typeface="Arial" panose="020B0604020202020204" pitchFamily="34" charset="0"/>
              <a:buChar char="•"/>
            </a:pPr>
            <a:r>
              <a:rPr lang="en-IN" sz="1600" dirty="0" smtClean="0"/>
              <a:t>State  WR e-library</a:t>
            </a:r>
          </a:p>
          <a:p>
            <a:pPr marL="285750" indent="-285750">
              <a:buFont typeface="Arial" panose="020B0604020202020204" pitchFamily="34" charset="0"/>
              <a:buChar char="•"/>
            </a:pPr>
            <a:r>
              <a:rPr lang="en-IN" sz="1600" dirty="0" smtClean="0"/>
              <a:t>WR Planning &amp; Applications</a:t>
            </a:r>
          </a:p>
          <a:p>
            <a:pPr marL="1200150" lvl="2" indent="-285750" algn="ctr">
              <a:buFont typeface="Arial" panose="020B0604020202020204" pitchFamily="34" charset="0"/>
              <a:buChar char="•"/>
            </a:pPr>
            <a:endParaRPr lang="en-IN" b="1" dirty="0"/>
          </a:p>
          <a:p>
            <a:pPr marL="285750" indent="-285750" algn="ctr">
              <a:buFont typeface="Arial" panose="020B0604020202020204" pitchFamily="34" charset="0"/>
              <a:buChar char="•"/>
            </a:pPr>
            <a:endParaRPr lang="en-IN" b="1" dirty="0" smtClean="0"/>
          </a:p>
          <a:p>
            <a:pPr marL="285750" indent="-285750" algn="ctr">
              <a:buFont typeface="Arial" panose="020B0604020202020204" pitchFamily="34" charset="0"/>
              <a:buChar char="•"/>
            </a:pPr>
            <a:endParaRPr lang="en-IN" b="1" dirty="0"/>
          </a:p>
        </p:txBody>
      </p:sp>
      <p:sp>
        <p:nvSpPr>
          <p:cNvPr id="6" name="Rectangle 5"/>
          <p:cNvSpPr/>
          <p:nvPr/>
        </p:nvSpPr>
        <p:spPr>
          <a:xfrm>
            <a:off x="6047562" y="3187700"/>
            <a:ext cx="1728192" cy="2045846"/>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IN" sz="1600" b="1" i="1" dirty="0" smtClean="0">
                <a:solidFill>
                  <a:schemeClr val="tx2">
                    <a:lumMod val="75000"/>
                  </a:schemeClr>
                </a:solidFill>
              </a:rPr>
              <a:t>State Centre </a:t>
            </a:r>
            <a:r>
              <a:rPr lang="en-IN" sz="1600" b="1" i="1" dirty="0">
                <a:solidFill>
                  <a:schemeClr val="tx2">
                    <a:lumMod val="75000"/>
                  </a:schemeClr>
                </a:solidFill>
              </a:rPr>
              <a:t>of </a:t>
            </a:r>
            <a:r>
              <a:rPr lang="en-IN" sz="1600" b="1" i="1" dirty="0" smtClean="0">
                <a:solidFill>
                  <a:schemeClr val="tx2">
                    <a:lumMod val="75000"/>
                  </a:schemeClr>
                </a:solidFill>
              </a:rPr>
              <a:t>Excellence</a:t>
            </a:r>
            <a:endParaRPr lang="en-IN" sz="1600" b="1" i="1" dirty="0">
              <a:solidFill>
                <a:schemeClr val="tx2">
                  <a:lumMod val="75000"/>
                </a:schemeClr>
              </a:solidFill>
            </a:endParaRPr>
          </a:p>
          <a:p>
            <a:pPr algn="ctr"/>
            <a:r>
              <a:rPr lang="en-IN" sz="1400" dirty="0" smtClean="0">
                <a:solidFill>
                  <a:schemeClr val="tx2">
                    <a:lumMod val="75000"/>
                  </a:schemeClr>
                </a:solidFill>
              </a:rPr>
              <a:t>STATE RESEARCH &amp; TRAINING CENTRE or</a:t>
            </a:r>
          </a:p>
          <a:p>
            <a:pPr algn="ctr"/>
            <a:r>
              <a:rPr lang="en-IN" sz="1400" dirty="0" smtClean="0">
                <a:solidFill>
                  <a:schemeClr val="tx2">
                    <a:lumMod val="75000"/>
                  </a:schemeClr>
                </a:solidFill>
              </a:rPr>
              <a:t>WALMI or Local University</a:t>
            </a:r>
          </a:p>
        </p:txBody>
      </p:sp>
      <p:sp>
        <p:nvSpPr>
          <p:cNvPr id="7" name="Rectangle 6"/>
          <p:cNvSpPr/>
          <p:nvPr/>
        </p:nvSpPr>
        <p:spPr>
          <a:xfrm>
            <a:off x="800100" y="5753100"/>
            <a:ext cx="1223495" cy="635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smtClean="0"/>
              <a:t>Agriculture Dept.</a:t>
            </a:r>
            <a:endParaRPr lang="en-IN" sz="1600" dirty="0"/>
          </a:p>
        </p:txBody>
      </p:sp>
      <p:sp>
        <p:nvSpPr>
          <p:cNvPr id="8" name="Rectangle 7"/>
          <p:cNvSpPr/>
          <p:nvPr/>
        </p:nvSpPr>
        <p:spPr>
          <a:xfrm>
            <a:off x="2164061" y="5737143"/>
            <a:ext cx="1295400" cy="635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smtClean="0"/>
              <a:t>PHED</a:t>
            </a:r>
            <a:endParaRPr lang="en-IN" sz="1600" dirty="0"/>
          </a:p>
        </p:txBody>
      </p:sp>
      <p:sp>
        <p:nvSpPr>
          <p:cNvPr id="18" name="Right Arrow 17"/>
          <p:cNvSpPr/>
          <p:nvPr/>
        </p:nvSpPr>
        <p:spPr>
          <a:xfrm rot="10800000">
            <a:off x="5334000" y="3920014"/>
            <a:ext cx="674280" cy="484632"/>
          </a:xfrm>
          <a:prstGeom prst="rightArrow">
            <a:avLst/>
          </a:prstGeom>
          <a:solidFill>
            <a:schemeClr val="accent1"/>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cxnSp>
        <p:nvCxnSpPr>
          <p:cNvPr id="21" name="Elbow Connector 20"/>
          <p:cNvCxnSpPr>
            <a:stCxn id="4" idx="2"/>
            <a:endCxn id="7" idx="0"/>
          </p:cNvCxnSpPr>
          <p:nvPr/>
        </p:nvCxnSpPr>
        <p:spPr>
          <a:xfrm rot="5400000">
            <a:off x="1967629" y="4184162"/>
            <a:ext cx="1013158" cy="2124719"/>
          </a:xfrm>
          <a:prstGeom prst="bentConnector3">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4" idx="2"/>
            <a:endCxn id="8" idx="0"/>
          </p:cNvCxnSpPr>
          <p:nvPr/>
        </p:nvCxnSpPr>
        <p:spPr>
          <a:xfrm rot="5400000">
            <a:off x="2675564" y="4876139"/>
            <a:ext cx="997201" cy="724806"/>
          </a:xfrm>
          <a:prstGeom prst="bentConnector3">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2" descr="C:\Users\WB189165\AppData\Local\Microsoft\Windows\Temporary Internet Files\Content.Outlook\MGB3EX7I\World Bank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2209" y="64847"/>
            <a:ext cx="1238594" cy="56149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895813" y="706104"/>
            <a:ext cx="3557912" cy="105919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IN" b="1" dirty="0" smtClean="0">
              <a:solidFill>
                <a:srgbClr val="FF0000"/>
              </a:solidFill>
            </a:endParaRPr>
          </a:p>
          <a:p>
            <a:pPr algn="ctr"/>
            <a:r>
              <a:rPr lang="en-IN" b="1" dirty="0" smtClean="0">
                <a:solidFill>
                  <a:srgbClr val="FF0000"/>
                </a:solidFill>
              </a:rPr>
              <a:t>National Water Informatics Centre</a:t>
            </a:r>
          </a:p>
          <a:p>
            <a:pPr algn="ctr"/>
            <a:r>
              <a:rPr lang="en-IN" b="1" dirty="0" smtClean="0">
                <a:solidFill>
                  <a:srgbClr val="FF0000"/>
                </a:solidFill>
              </a:rPr>
              <a:t>(within CWC)</a:t>
            </a:r>
          </a:p>
          <a:p>
            <a:pPr algn="ctr"/>
            <a:endParaRPr lang="en-IN" b="1" dirty="0" smtClean="0"/>
          </a:p>
          <a:p>
            <a:pPr marL="285750" indent="-285750" algn="ctr">
              <a:buFont typeface="Arial" panose="020B0604020202020204" pitchFamily="34" charset="0"/>
              <a:buChar char="•"/>
            </a:pPr>
            <a:endParaRPr lang="en-IN" b="1" dirty="0"/>
          </a:p>
        </p:txBody>
      </p:sp>
      <p:sp>
        <p:nvSpPr>
          <p:cNvPr id="33" name="Rectangle 32"/>
          <p:cNvSpPr/>
          <p:nvPr/>
        </p:nvSpPr>
        <p:spPr>
          <a:xfrm>
            <a:off x="3611861" y="5737143"/>
            <a:ext cx="1295400" cy="635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smtClean="0"/>
              <a:t>Environment Dept.</a:t>
            </a:r>
            <a:endParaRPr lang="en-IN" sz="1600" dirty="0"/>
          </a:p>
        </p:txBody>
      </p:sp>
      <p:sp>
        <p:nvSpPr>
          <p:cNvPr id="34" name="Rectangle 33"/>
          <p:cNvSpPr/>
          <p:nvPr/>
        </p:nvSpPr>
        <p:spPr>
          <a:xfrm>
            <a:off x="5118692" y="5737143"/>
            <a:ext cx="1295400" cy="635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smtClean="0"/>
              <a:t>Disaster Management</a:t>
            </a:r>
            <a:endParaRPr lang="en-IN" sz="1600" dirty="0"/>
          </a:p>
        </p:txBody>
      </p:sp>
      <p:cxnSp>
        <p:nvCxnSpPr>
          <p:cNvPr id="42" name="Elbow Connector 41"/>
          <p:cNvCxnSpPr>
            <a:stCxn id="4" idx="2"/>
            <a:endCxn id="34" idx="0"/>
          </p:cNvCxnSpPr>
          <p:nvPr/>
        </p:nvCxnSpPr>
        <p:spPr>
          <a:xfrm rot="16200000" flipH="1">
            <a:off x="4152879" y="4123629"/>
            <a:ext cx="997201" cy="2229825"/>
          </a:xfrm>
          <a:prstGeom prst="bentConnector3">
            <a:avLst/>
          </a:prstGeom>
          <a:ln w="19050">
            <a:solidFill>
              <a:schemeClr val="tx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Elbow Connector 45"/>
          <p:cNvCxnSpPr>
            <a:stCxn id="4" idx="2"/>
            <a:endCxn id="33" idx="0"/>
          </p:cNvCxnSpPr>
          <p:nvPr/>
        </p:nvCxnSpPr>
        <p:spPr>
          <a:xfrm rot="16200000" flipH="1">
            <a:off x="3399464" y="4877045"/>
            <a:ext cx="997201" cy="722994"/>
          </a:xfrm>
          <a:prstGeom prst="bentConnector3">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73851" y="3581400"/>
            <a:ext cx="1284457" cy="67059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i="1" dirty="0" smtClean="0">
                <a:solidFill>
                  <a:schemeClr val="tx2">
                    <a:lumMod val="75000"/>
                  </a:schemeClr>
                </a:solidFill>
              </a:rPr>
              <a:t>District Data Centre</a:t>
            </a:r>
            <a:endParaRPr lang="en-IN" sz="1400" b="1" dirty="0" smtClean="0">
              <a:solidFill>
                <a:schemeClr val="tx2">
                  <a:lumMod val="75000"/>
                </a:schemeClr>
              </a:solidFill>
            </a:endParaRPr>
          </a:p>
        </p:txBody>
      </p:sp>
      <p:sp>
        <p:nvSpPr>
          <p:cNvPr id="58" name="Up-Down Arrow 57"/>
          <p:cNvSpPr/>
          <p:nvPr/>
        </p:nvSpPr>
        <p:spPr>
          <a:xfrm>
            <a:off x="3293769" y="1776476"/>
            <a:ext cx="484632" cy="1216152"/>
          </a:xfrm>
          <a:prstGeom prst="upDownArrow">
            <a:avLst/>
          </a:prstGeom>
          <a:solidFill>
            <a:schemeClr val="accent3">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Rectangle 62"/>
          <p:cNvSpPr/>
          <p:nvPr/>
        </p:nvSpPr>
        <p:spPr>
          <a:xfrm>
            <a:off x="108842" y="596900"/>
            <a:ext cx="1284457" cy="33529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i="1" dirty="0" smtClean="0">
                <a:solidFill>
                  <a:schemeClr val="tx2">
                    <a:lumMod val="75000"/>
                  </a:schemeClr>
                </a:solidFill>
              </a:rPr>
              <a:t>NRSC</a:t>
            </a:r>
            <a:endParaRPr lang="en-IN" sz="1400" b="1" dirty="0" smtClean="0">
              <a:solidFill>
                <a:schemeClr val="tx2">
                  <a:lumMod val="75000"/>
                </a:schemeClr>
              </a:solidFill>
            </a:endParaRPr>
          </a:p>
        </p:txBody>
      </p:sp>
      <p:sp>
        <p:nvSpPr>
          <p:cNvPr id="66" name="Rectangle 65"/>
          <p:cNvSpPr/>
          <p:nvPr/>
        </p:nvSpPr>
        <p:spPr>
          <a:xfrm>
            <a:off x="116657" y="1066174"/>
            <a:ext cx="1284457" cy="33529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i="1" dirty="0" smtClean="0">
                <a:solidFill>
                  <a:schemeClr val="tx2">
                    <a:lumMod val="75000"/>
                  </a:schemeClr>
                </a:solidFill>
              </a:rPr>
              <a:t>IMD</a:t>
            </a:r>
            <a:endParaRPr lang="en-IN" sz="1400" b="1" dirty="0" smtClean="0">
              <a:solidFill>
                <a:schemeClr val="tx2">
                  <a:lumMod val="75000"/>
                </a:schemeClr>
              </a:solidFill>
            </a:endParaRPr>
          </a:p>
        </p:txBody>
      </p:sp>
      <p:sp>
        <p:nvSpPr>
          <p:cNvPr id="67" name="Rectangle 66"/>
          <p:cNvSpPr/>
          <p:nvPr/>
        </p:nvSpPr>
        <p:spPr>
          <a:xfrm>
            <a:off x="95550" y="1544344"/>
            <a:ext cx="1284457" cy="33529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i="1" dirty="0" err="1" smtClean="0">
                <a:solidFill>
                  <a:schemeClr val="tx2">
                    <a:lumMod val="75000"/>
                  </a:schemeClr>
                </a:solidFill>
              </a:rPr>
              <a:t>SoI</a:t>
            </a:r>
            <a:endParaRPr lang="en-IN" sz="1400" b="1" dirty="0" smtClean="0">
              <a:solidFill>
                <a:schemeClr val="tx2">
                  <a:lumMod val="75000"/>
                </a:schemeClr>
              </a:solidFill>
            </a:endParaRPr>
          </a:p>
        </p:txBody>
      </p:sp>
      <p:cxnSp>
        <p:nvCxnSpPr>
          <p:cNvPr id="69" name="Elbow Connector 68"/>
          <p:cNvCxnSpPr>
            <a:stCxn id="63" idx="3"/>
            <a:endCxn id="26" idx="1"/>
          </p:cNvCxnSpPr>
          <p:nvPr/>
        </p:nvCxnSpPr>
        <p:spPr>
          <a:xfrm>
            <a:off x="1393299" y="764548"/>
            <a:ext cx="502514" cy="471154"/>
          </a:xfrm>
          <a:prstGeom prst="bentConnector3">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Elbow Connector 70"/>
          <p:cNvCxnSpPr>
            <a:stCxn id="66" idx="3"/>
            <a:endCxn id="26" idx="1"/>
          </p:cNvCxnSpPr>
          <p:nvPr/>
        </p:nvCxnSpPr>
        <p:spPr>
          <a:xfrm>
            <a:off x="1401114" y="1233822"/>
            <a:ext cx="494699" cy="1880"/>
          </a:xfrm>
          <a:prstGeom prst="bentConnector3">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Elbow Connector 72"/>
          <p:cNvCxnSpPr>
            <a:stCxn id="67" idx="3"/>
            <a:endCxn id="26" idx="1"/>
          </p:cNvCxnSpPr>
          <p:nvPr/>
        </p:nvCxnSpPr>
        <p:spPr>
          <a:xfrm flipV="1">
            <a:off x="1380007" y="1235702"/>
            <a:ext cx="515806" cy="476290"/>
          </a:xfrm>
          <a:prstGeom prst="bentConnector3">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6044208" y="723900"/>
            <a:ext cx="1728192" cy="1244992"/>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en-IN" sz="1600" b="1" i="1" dirty="0" smtClean="0">
                <a:solidFill>
                  <a:schemeClr val="tx2">
                    <a:lumMod val="75000"/>
                  </a:schemeClr>
                </a:solidFill>
              </a:rPr>
              <a:t>National Centre </a:t>
            </a:r>
            <a:r>
              <a:rPr lang="en-IN" sz="1600" b="1" i="1" dirty="0">
                <a:solidFill>
                  <a:schemeClr val="tx2">
                    <a:lumMod val="75000"/>
                  </a:schemeClr>
                </a:solidFill>
              </a:rPr>
              <a:t>of </a:t>
            </a:r>
            <a:r>
              <a:rPr lang="en-IN" sz="1600" b="1" i="1" dirty="0" smtClean="0">
                <a:solidFill>
                  <a:schemeClr val="tx2">
                    <a:lumMod val="75000"/>
                  </a:schemeClr>
                </a:solidFill>
              </a:rPr>
              <a:t>Excellence</a:t>
            </a:r>
          </a:p>
        </p:txBody>
      </p:sp>
      <p:sp>
        <p:nvSpPr>
          <p:cNvPr id="75" name="Up-Down Arrow 74"/>
          <p:cNvSpPr/>
          <p:nvPr/>
        </p:nvSpPr>
        <p:spPr>
          <a:xfrm>
            <a:off x="6585101" y="1971548"/>
            <a:ext cx="484632" cy="1216152"/>
          </a:xfrm>
          <a:prstGeom prst="upDownArrow">
            <a:avLst/>
          </a:prstGeom>
          <a:solidFill>
            <a:schemeClr val="accent3">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TextBox 77"/>
          <p:cNvSpPr txBox="1"/>
          <p:nvPr/>
        </p:nvSpPr>
        <p:spPr>
          <a:xfrm rot="16200000">
            <a:off x="5893593" y="3188278"/>
            <a:ext cx="549888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IN" b="1" dirty="0" smtClean="0"/>
              <a:t>Collaboration with International/National Research Organization &amp; Universities</a:t>
            </a:r>
            <a:endParaRPr lang="en-IN" b="1" dirty="0"/>
          </a:p>
        </p:txBody>
      </p:sp>
      <p:sp>
        <p:nvSpPr>
          <p:cNvPr id="79" name="Right Arrow 78"/>
          <p:cNvSpPr/>
          <p:nvPr/>
        </p:nvSpPr>
        <p:spPr>
          <a:xfrm rot="10800000">
            <a:off x="7832208" y="1346200"/>
            <a:ext cx="473591" cy="416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Right Arrow 79"/>
          <p:cNvSpPr/>
          <p:nvPr/>
        </p:nvSpPr>
        <p:spPr>
          <a:xfrm rot="10800000">
            <a:off x="7832209" y="3920014"/>
            <a:ext cx="473590" cy="416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Arrow Connector 8"/>
          <p:cNvCxnSpPr>
            <a:stCxn id="48" idx="3"/>
          </p:cNvCxnSpPr>
          <p:nvPr/>
        </p:nvCxnSpPr>
        <p:spPr>
          <a:xfrm>
            <a:off x="1358308" y="3916697"/>
            <a:ext cx="380826" cy="3317"/>
          </a:xfrm>
          <a:prstGeom prst="straightConnector1">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27069" y="1375430"/>
            <a:ext cx="1213794"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IN" dirty="0" smtClean="0"/>
              <a:t>India-WRIS</a:t>
            </a:r>
            <a:endParaRPr lang="en-IN" dirty="0"/>
          </a:p>
        </p:txBody>
      </p:sp>
      <p:sp>
        <p:nvSpPr>
          <p:cNvPr id="15" name="TextBox 14"/>
          <p:cNvSpPr txBox="1"/>
          <p:nvPr/>
        </p:nvSpPr>
        <p:spPr>
          <a:xfrm rot="16200000">
            <a:off x="2609583" y="2319856"/>
            <a:ext cx="1111971" cy="276999"/>
          </a:xfrm>
          <a:prstGeom prst="rect">
            <a:avLst/>
          </a:prstGeom>
          <a:noFill/>
        </p:spPr>
        <p:txBody>
          <a:bodyPr wrap="none" rtlCol="0">
            <a:spAutoFit/>
          </a:bodyPr>
          <a:lstStyle/>
          <a:p>
            <a:r>
              <a:rPr lang="en-IN" sz="1200" b="1" dirty="0" smtClean="0">
                <a:solidFill>
                  <a:srgbClr val="FF0000"/>
                </a:solidFill>
              </a:rPr>
              <a:t>Data Exchange</a:t>
            </a:r>
            <a:endParaRPr lang="en-IN" sz="1200" b="1" dirty="0">
              <a:solidFill>
                <a:srgbClr val="FF0000"/>
              </a:solidFill>
            </a:endParaRPr>
          </a:p>
        </p:txBody>
      </p:sp>
      <p:sp>
        <p:nvSpPr>
          <p:cNvPr id="39" name="TextBox 38"/>
          <p:cNvSpPr txBox="1"/>
          <p:nvPr/>
        </p:nvSpPr>
        <p:spPr>
          <a:xfrm rot="16200000">
            <a:off x="5869077" y="2376273"/>
            <a:ext cx="1110386" cy="461665"/>
          </a:xfrm>
          <a:prstGeom prst="rect">
            <a:avLst/>
          </a:prstGeom>
          <a:noFill/>
        </p:spPr>
        <p:txBody>
          <a:bodyPr wrap="square" rtlCol="0">
            <a:spAutoFit/>
          </a:bodyPr>
          <a:lstStyle/>
          <a:p>
            <a:pPr algn="ctr"/>
            <a:r>
              <a:rPr lang="en-IN" sz="1200" b="1" dirty="0" smtClean="0">
                <a:solidFill>
                  <a:srgbClr val="FF0000"/>
                </a:solidFill>
              </a:rPr>
              <a:t>Technical Collaboration</a:t>
            </a:r>
            <a:endParaRPr lang="en-IN" sz="1200" b="1" dirty="0">
              <a:solidFill>
                <a:srgbClr val="FF0000"/>
              </a:solidFill>
            </a:endParaRPr>
          </a:p>
        </p:txBody>
      </p:sp>
      <p:sp>
        <p:nvSpPr>
          <p:cNvPr id="40" name="TextBox 39"/>
          <p:cNvSpPr txBox="1"/>
          <p:nvPr/>
        </p:nvSpPr>
        <p:spPr>
          <a:xfrm rot="16200000">
            <a:off x="1092477" y="1113291"/>
            <a:ext cx="1111971" cy="276999"/>
          </a:xfrm>
          <a:prstGeom prst="rect">
            <a:avLst/>
          </a:prstGeom>
          <a:noFill/>
        </p:spPr>
        <p:txBody>
          <a:bodyPr wrap="none" rtlCol="0">
            <a:spAutoFit/>
          </a:bodyPr>
          <a:lstStyle/>
          <a:p>
            <a:r>
              <a:rPr lang="en-IN" sz="1200" b="1" dirty="0" smtClean="0">
                <a:solidFill>
                  <a:srgbClr val="FF0000"/>
                </a:solidFill>
              </a:rPr>
              <a:t>Data Exchange</a:t>
            </a:r>
            <a:endParaRPr lang="en-IN" sz="1200" b="1" dirty="0">
              <a:solidFill>
                <a:srgbClr val="FF0000"/>
              </a:solidFill>
            </a:endParaRPr>
          </a:p>
        </p:txBody>
      </p:sp>
      <p:sp>
        <p:nvSpPr>
          <p:cNvPr id="41" name="TextBox 40"/>
          <p:cNvSpPr txBox="1"/>
          <p:nvPr/>
        </p:nvSpPr>
        <p:spPr>
          <a:xfrm rot="16200000">
            <a:off x="1068086" y="3778197"/>
            <a:ext cx="982448" cy="276999"/>
          </a:xfrm>
          <a:prstGeom prst="rect">
            <a:avLst/>
          </a:prstGeom>
          <a:noFill/>
        </p:spPr>
        <p:txBody>
          <a:bodyPr wrap="none" rtlCol="0">
            <a:spAutoFit/>
          </a:bodyPr>
          <a:lstStyle/>
          <a:p>
            <a:r>
              <a:rPr lang="en-IN" sz="1200" b="1" dirty="0" smtClean="0">
                <a:solidFill>
                  <a:srgbClr val="FF0000"/>
                </a:solidFill>
              </a:rPr>
              <a:t>Data sharing</a:t>
            </a:r>
            <a:endParaRPr lang="en-IN" sz="1200" b="1" dirty="0">
              <a:solidFill>
                <a:srgbClr val="FF0000"/>
              </a:solidFill>
            </a:endParaRPr>
          </a:p>
        </p:txBody>
      </p:sp>
      <p:sp>
        <p:nvSpPr>
          <p:cNvPr id="43" name="TextBox 42"/>
          <p:cNvSpPr txBox="1"/>
          <p:nvPr/>
        </p:nvSpPr>
        <p:spPr>
          <a:xfrm rot="16200000">
            <a:off x="5211199" y="3953916"/>
            <a:ext cx="1110386" cy="461665"/>
          </a:xfrm>
          <a:prstGeom prst="rect">
            <a:avLst/>
          </a:prstGeom>
          <a:noFill/>
        </p:spPr>
        <p:txBody>
          <a:bodyPr wrap="square" rtlCol="0">
            <a:spAutoFit/>
          </a:bodyPr>
          <a:lstStyle/>
          <a:p>
            <a:pPr algn="ctr"/>
            <a:r>
              <a:rPr lang="en-IN" sz="1200" b="1" dirty="0" smtClean="0">
                <a:solidFill>
                  <a:srgbClr val="FF0000"/>
                </a:solidFill>
              </a:rPr>
              <a:t>Training and R&amp;D</a:t>
            </a:r>
            <a:endParaRPr lang="en-IN" sz="1200" b="1" dirty="0">
              <a:solidFill>
                <a:srgbClr val="FF0000"/>
              </a:solidFill>
            </a:endParaRPr>
          </a:p>
        </p:txBody>
      </p:sp>
      <p:sp>
        <p:nvSpPr>
          <p:cNvPr id="45" name="TextBox 44"/>
          <p:cNvSpPr txBox="1"/>
          <p:nvPr/>
        </p:nvSpPr>
        <p:spPr>
          <a:xfrm>
            <a:off x="2164061" y="4969522"/>
            <a:ext cx="1107226" cy="276999"/>
          </a:xfrm>
          <a:prstGeom prst="rect">
            <a:avLst/>
          </a:prstGeom>
          <a:noFill/>
        </p:spPr>
        <p:txBody>
          <a:bodyPr wrap="none" rtlCol="0">
            <a:spAutoFit/>
          </a:bodyPr>
          <a:lstStyle/>
          <a:p>
            <a:r>
              <a:rPr lang="en-IN" sz="1200" b="1" dirty="0" smtClean="0">
                <a:solidFill>
                  <a:srgbClr val="FF0000"/>
                </a:solidFill>
              </a:rPr>
              <a:t>Data exchange</a:t>
            </a:r>
            <a:endParaRPr lang="en-IN" sz="1200" b="1" dirty="0">
              <a:solidFill>
                <a:srgbClr val="FF0000"/>
              </a:solidFill>
            </a:endParaRPr>
          </a:p>
        </p:txBody>
      </p:sp>
      <p:sp>
        <p:nvSpPr>
          <p:cNvPr id="47" name="TextBox 46"/>
          <p:cNvSpPr txBox="1"/>
          <p:nvPr/>
        </p:nvSpPr>
        <p:spPr>
          <a:xfrm>
            <a:off x="3915825" y="4983422"/>
            <a:ext cx="1107226" cy="276999"/>
          </a:xfrm>
          <a:prstGeom prst="rect">
            <a:avLst/>
          </a:prstGeom>
          <a:noFill/>
          <a:ln>
            <a:noFill/>
          </a:ln>
        </p:spPr>
        <p:txBody>
          <a:bodyPr wrap="none" rtlCol="0">
            <a:spAutoFit/>
          </a:bodyPr>
          <a:lstStyle/>
          <a:p>
            <a:r>
              <a:rPr lang="en-IN" sz="1200" b="1" dirty="0" smtClean="0">
                <a:solidFill>
                  <a:srgbClr val="FF0000"/>
                </a:solidFill>
              </a:rPr>
              <a:t>Data exchange</a:t>
            </a:r>
            <a:endParaRPr lang="en-IN" sz="1200" b="1" dirty="0">
              <a:solidFill>
                <a:srgbClr val="FF0000"/>
              </a:solidFill>
            </a:endParaRPr>
          </a:p>
        </p:txBody>
      </p:sp>
      <p:sp>
        <p:nvSpPr>
          <p:cNvPr id="49" name="TextBox 48"/>
          <p:cNvSpPr txBox="1"/>
          <p:nvPr/>
        </p:nvSpPr>
        <p:spPr>
          <a:xfrm rot="16200000">
            <a:off x="7542342" y="1305089"/>
            <a:ext cx="1110386" cy="461665"/>
          </a:xfrm>
          <a:prstGeom prst="rect">
            <a:avLst/>
          </a:prstGeom>
          <a:noFill/>
        </p:spPr>
        <p:txBody>
          <a:bodyPr wrap="square" rtlCol="0">
            <a:spAutoFit/>
          </a:bodyPr>
          <a:lstStyle/>
          <a:p>
            <a:pPr algn="ctr"/>
            <a:r>
              <a:rPr lang="en-IN" sz="1200" b="1" dirty="0" smtClean="0">
                <a:solidFill>
                  <a:srgbClr val="FF0000"/>
                </a:solidFill>
              </a:rPr>
              <a:t>Technical Collaboration</a:t>
            </a:r>
            <a:endParaRPr lang="en-IN" sz="1200" b="1" dirty="0">
              <a:solidFill>
                <a:srgbClr val="FF0000"/>
              </a:solidFill>
            </a:endParaRPr>
          </a:p>
        </p:txBody>
      </p:sp>
      <p:sp>
        <p:nvSpPr>
          <p:cNvPr id="50" name="TextBox 49"/>
          <p:cNvSpPr txBox="1"/>
          <p:nvPr/>
        </p:nvSpPr>
        <p:spPr>
          <a:xfrm rot="16200000">
            <a:off x="7542343" y="3897377"/>
            <a:ext cx="1110386" cy="461665"/>
          </a:xfrm>
          <a:prstGeom prst="rect">
            <a:avLst/>
          </a:prstGeom>
          <a:noFill/>
        </p:spPr>
        <p:txBody>
          <a:bodyPr wrap="square" rtlCol="0">
            <a:spAutoFit/>
          </a:bodyPr>
          <a:lstStyle/>
          <a:p>
            <a:pPr algn="ctr"/>
            <a:r>
              <a:rPr lang="en-IN" sz="1200" b="1" dirty="0" smtClean="0">
                <a:solidFill>
                  <a:srgbClr val="FF0000"/>
                </a:solidFill>
              </a:rPr>
              <a:t>Technical Collaboration</a:t>
            </a:r>
            <a:endParaRPr lang="en-IN" sz="1200" b="1" dirty="0">
              <a:solidFill>
                <a:srgbClr val="FF0000"/>
              </a:solidFill>
            </a:endParaRPr>
          </a:p>
        </p:txBody>
      </p:sp>
      <p:sp>
        <p:nvSpPr>
          <p:cNvPr id="2" name="TextBox 1"/>
          <p:cNvSpPr txBox="1"/>
          <p:nvPr/>
        </p:nvSpPr>
        <p:spPr>
          <a:xfrm>
            <a:off x="2792690" y="145539"/>
            <a:ext cx="4901150" cy="461665"/>
          </a:xfrm>
          <a:prstGeom prst="rect">
            <a:avLst/>
          </a:prstGeom>
          <a:noFill/>
        </p:spPr>
        <p:txBody>
          <a:bodyPr wrap="none" rtlCol="0">
            <a:spAutoFit/>
          </a:bodyPr>
          <a:lstStyle/>
          <a:p>
            <a:r>
              <a:rPr lang="en-IN" sz="2400" b="1" u="sng" dirty="0" smtClean="0">
                <a:solidFill>
                  <a:srgbClr val="C00000"/>
                </a:solidFill>
                <a:effectLst>
                  <a:outerShdw blurRad="38100" dist="38100" dir="2700000" algn="tl">
                    <a:srgbClr val="000000">
                      <a:alpha val="43137"/>
                    </a:srgbClr>
                  </a:outerShdw>
                </a:effectLst>
              </a:rPr>
              <a:t>PROPOSED INSTITUTIONAL CONCEPT</a:t>
            </a:r>
            <a:endParaRPr lang="en-IN" sz="2400" b="1" u="sng" dirty="0">
              <a:solidFill>
                <a:srgbClr val="C00000"/>
              </a:solidFill>
              <a:effectLst>
                <a:outerShdw blurRad="38100" dist="38100" dir="2700000" algn="tl">
                  <a:srgbClr val="000000">
                    <a:alpha val="43137"/>
                  </a:srgbClr>
                </a:outerShdw>
              </a:effectLst>
            </a:endParaRPr>
          </a:p>
        </p:txBody>
      </p:sp>
      <p:sp>
        <p:nvSpPr>
          <p:cNvPr id="51" name="Right Arrow 50"/>
          <p:cNvSpPr/>
          <p:nvPr/>
        </p:nvSpPr>
        <p:spPr>
          <a:xfrm rot="10800000">
            <a:off x="5489733" y="1133114"/>
            <a:ext cx="564939" cy="484632"/>
          </a:xfrm>
          <a:prstGeom prst="rightArrow">
            <a:avLst/>
          </a:prstGeom>
          <a:solidFill>
            <a:schemeClr val="accent1"/>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44" name="TextBox 43"/>
          <p:cNvSpPr txBox="1"/>
          <p:nvPr/>
        </p:nvSpPr>
        <p:spPr>
          <a:xfrm rot="16200000">
            <a:off x="5268647" y="1169274"/>
            <a:ext cx="1110386" cy="461665"/>
          </a:xfrm>
          <a:prstGeom prst="rect">
            <a:avLst/>
          </a:prstGeom>
          <a:noFill/>
        </p:spPr>
        <p:txBody>
          <a:bodyPr wrap="square" rtlCol="0">
            <a:spAutoFit/>
          </a:bodyPr>
          <a:lstStyle/>
          <a:p>
            <a:pPr algn="ctr"/>
            <a:r>
              <a:rPr lang="en-IN" sz="1200" b="1" dirty="0" smtClean="0">
                <a:solidFill>
                  <a:srgbClr val="FF0000"/>
                </a:solidFill>
              </a:rPr>
              <a:t>Training and R&amp;D</a:t>
            </a:r>
            <a:endParaRPr lang="en-IN" sz="1200" b="1" dirty="0">
              <a:solidFill>
                <a:srgbClr val="FF0000"/>
              </a:solidFill>
            </a:endParaRPr>
          </a:p>
        </p:txBody>
      </p:sp>
    </p:spTree>
    <p:extLst>
      <p:ext uri="{BB962C8B-B14F-4D97-AF65-F5344CB8AC3E}">
        <p14:creationId xmlns:p14="http://schemas.microsoft.com/office/powerpoint/2010/main" val="2210016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90949" y="2731787"/>
            <a:ext cx="3796039" cy="584775"/>
          </a:xfrm>
          <a:prstGeom prst="rect">
            <a:avLst/>
          </a:prstGeom>
          <a:solidFill>
            <a:schemeClr val="accent4">
              <a:lumMod val="60000"/>
              <a:lumOff val="40000"/>
            </a:schemeClr>
          </a:solidFill>
          <a:ln w="9525">
            <a:solidFill>
              <a:srgbClr val="002060"/>
            </a:solidFill>
          </a:ln>
        </p:spPr>
        <p:txBody>
          <a:bodyPr wrap="none" rtlCol="0">
            <a:spAutoFit/>
          </a:bodyPr>
          <a:lstStyle/>
          <a:p>
            <a:r>
              <a:rPr lang="en-IN" sz="1600" b="1" dirty="0" smtClean="0"/>
              <a:t>Central Project Management Unit (CPMU) </a:t>
            </a:r>
          </a:p>
          <a:p>
            <a:pPr algn="ctr"/>
            <a:r>
              <a:rPr lang="en-IN" sz="1600" b="1" dirty="0" smtClean="0"/>
              <a:t>Headed by Joint Secretary</a:t>
            </a:r>
          </a:p>
        </p:txBody>
      </p:sp>
      <p:sp>
        <p:nvSpPr>
          <p:cNvPr id="9" name="TextBox 8"/>
          <p:cNvSpPr txBox="1"/>
          <p:nvPr/>
        </p:nvSpPr>
        <p:spPr>
          <a:xfrm>
            <a:off x="2562609" y="601623"/>
            <a:ext cx="4143452" cy="584775"/>
          </a:xfrm>
          <a:prstGeom prst="rect">
            <a:avLst/>
          </a:prstGeom>
          <a:solidFill>
            <a:schemeClr val="accent2">
              <a:lumMod val="60000"/>
              <a:lumOff val="40000"/>
            </a:schemeClr>
          </a:solidFill>
          <a:ln w="9525">
            <a:solidFill>
              <a:schemeClr val="tx1"/>
            </a:solidFill>
          </a:ln>
        </p:spPr>
        <p:txBody>
          <a:bodyPr wrap="square" rtlCol="0">
            <a:spAutoFit/>
          </a:bodyPr>
          <a:lstStyle/>
          <a:p>
            <a:pPr algn="ctr"/>
            <a:r>
              <a:rPr lang="en-IN" sz="1600" dirty="0" smtClean="0"/>
              <a:t>National Level Steering Committee (NLSC)  Chaired by Secretary</a:t>
            </a:r>
            <a:endParaRPr lang="en-IN" sz="1600" dirty="0"/>
          </a:p>
        </p:txBody>
      </p:sp>
      <p:sp>
        <p:nvSpPr>
          <p:cNvPr id="10" name="TextBox 9"/>
          <p:cNvSpPr txBox="1"/>
          <p:nvPr/>
        </p:nvSpPr>
        <p:spPr>
          <a:xfrm>
            <a:off x="2461203" y="1497501"/>
            <a:ext cx="2027707" cy="830997"/>
          </a:xfrm>
          <a:prstGeom prst="rect">
            <a:avLst/>
          </a:prstGeom>
          <a:solidFill>
            <a:schemeClr val="accent2">
              <a:lumMod val="60000"/>
              <a:lumOff val="40000"/>
            </a:schemeClr>
          </a:solidFill>
          <a:ln w="9525">
            <a:solidFill>
              <a:schemeClr val="tx1"/>
            </a:solidFill>
          </a:ln>
        </p:spPr>
        <p:txBody>
          <a:bodyPr wrap="square" rtlCol="0">
            <a:spAutoFit/>
          </a:bodyPr>
          <a:lstStyle/>
          <a:p>
            <a:pPr algn="ctr"/>
            <a:r>
              <a:rPr lang="en-IN" sz="1600" dirty="0" smtClean="0"/>
              <a:t>NHP </a:t>
            </a:r>
            <a:r>
              <a:rPr lang="en-IN" sz="1600" dirty="0"/>
              <a:t>Financial </a:t>
            </a:r>
            <a:r>
              <a:rPr lang="en-IN" sz="1600" dirty="0" smtClean="0"/>
              <a:t>Review Committee  </a:t>
            </a:r>
          </a:p>
          <a:p>
            <a:pPr algn="ctr"/>
            <a:r>
              <a:rPr lang="en-IN" sz="1600" dirty="0" smtClean="0"/>
              <a:t>Chair: Addl. Secretary</a:t>
            </a:r>
            <a:endParaRPr lang="en-IN" sz="1600" dirty="0"/>
          </a:p>
        </p:txBody>
      </p:sp>
      <p:sp>
        <p:nvSpPr>
          <p:cNvPr id="11" name="TextBox 10"/>
          <p:cNvSpPr txBox="1"/>
          <p:nvPr/>
        </p:nvSpPr>
        <p:spPr>
          <a:xfrm>
            <a:off x="4706848" y="1497500"/>
            <a:ext cx="2019088" cy="830997"/>
          </a:xfrm>
          <a:prstGeom prst="rect">
            <a:avLst/>
          </a:prstGeom>
          <a:solidFill>
            <a:schemeClr val="accent2">
              <a:lumMod val="60000"/>
              <a:lumOff val="40000"/>
            </a:schemeClr>
          </a:solidFill>
          <a:ln w="9525">
            <a:solidFill>
              <a:schemeClr val="tx1"/>
            </a:solidFill>
          </a:ln>
        </p:spPr>
        <p:txBody>
          <a:bodyPr wrap="square" rtlCol="0">
            <a:spAutoFit/>
          </a:bodyPr>
          <a:lstStyle/>
          <a:p>
            <a:pPr algn="ctr"/>
            <a:r>
              <a:rPr lang="en-IN" sz="1600" dirty="0" smtClean="0"/>
              <a:t>NHP Technical Review Committee</a:t>
            </a:r>
          </a:p>
          <a:p>
            <a:pPr algn="ctr"/>
            <a:r>
              <a:rPr lang="en-IN" sz="1600" dirty="0"/>
              <a:t>Chair: </a:t>
            </a:r>
            <a:r>
              <a:rPr lang="en-IN" sz="1600" dirty="0" smtClean="0"/>
              <a:t>CWC, Chairman</a:t>
            </a:r>
            <a:endParaRPr lang="en-IN" sz="1600" dirty="0"/>
          </a:p>
        </p:txBody>
      </p:sp>
      <p:sp>
        <p:nvSpPr>
          <p:cNvPr id="14" name="TextBox 13"/>
          <p:cNvSpPr txBox="1"/>
          <p:nvPr/>
        </p:nvSpPr>
        <p:spPr>
          <a:xfrm>
            <a:off x="159095" y="3722929"/>
            <a:ext cx="1979759" cy="892552"/>
          </a:xfrm>
          <a:prstGeom prst="rect">
            <a:avLst/>
          </a:prstGeom>
          <a:solidFill>
            <a:schemeClr val="accent3">
              <a:lumMod val="60000"/>
              <a:lumOff val="40000"/>
            </a:schemeClr>
          </a:solidFill>
          <a:ln w="9525">
            <a:solidFill>
              <a:schemeClr val="tx1"/>
            </a:solidFill>
          </a:ln>
        </p:spPr>
        <p:txBody>
          <a:bodyPr wrap="square" rtlCol="0">
            <a:spAutoFit/>
          </a:bodyPr>
          <a:lstStyle/>
          <a:p>
            <a:pPr algn="ctr"/>
            <a:r>
              <a:rPr lang="en-IN" sz="1300" b="1" dirty="0" smtClean="0"/>
              <a:t>Component A: </a:t>
            </a:r>
          </a:p>
          <a:p>
            <a:pPr algn="ctr"/>
            <a:r>
              <a:rPr lang="en-US" sz="1300" i="1" dirty="0" smtClean="0"/>
              <a:t>Water Resources Data Acquisition Systems (WRDAS)</a:t>
            </a:r>
            <a:endParaRPr lang="en-IN" sz="1300" b="1" dirty="0"/>
          </a:p>
        </p:txBody>
      </p:sp>
      <p:sp>
        <p:nvSpPr>
          <p:cNvPr id="17" name="TextBox 16"/>
          <p:cNvSpPr txBox="1"/>
          <p:nvPr/>
        </p:nvSpPr>
        <p:spPr>
          <a:xfrm>
            <a:off x="185761" y="4979829"/>
            <a:ext cx="1595623" cy="492443"/>
          </a:xfrm>
          <a:prstGeom prst="rect">
            <a:avLst/>
          </a:prstGeom>
          <a:solidFill>
            <a:schemeClr val="accent4">
              <a:lumMod val="40000"/>
              <a:lumOff val="60000"/>
            </a:schemeClr>
          </a:solidFill>
          <a:ln w="9525">
            <a:solidFill>
              <a:schemeClr val="tx1"/>
            </a:solidFill>
          </a:ln>
        </p:spPr>
        <p:txBody>
          <a:bodyPr wrap="square" rtlCol="0">
            <a:spAutoFit/>
          </a:bodyPr>
          <a:lstStyle/>
          <a:p>
            <a:pPr algn="ctr"/>
            <a:r>
              <a:rPr lang="en-IN" sz="1300" dirty="0" smtClean="0"/>
              <a:t> (A) WRDAS: </a:t>
            </a:r>
            <a:r>
              <a:rPr lang="en-IN" sz="1300" b="1" i="1" dirty="0" smtClean="0"/>
              <a:t>CWC, WPRS &amp; IMD</a:t>
            </a:r>
            <a:endParaRPr lang="en-IN" sz="1300" b="1" i="1" dirty="0"/>
          </a:p>
        </p:txBody>
      </p:sp>
      <p:sp>
        <p:nvSpPr>
          <p:cNvPr id="36" name="TextBox 35"/>
          <p:cNvSpPr txBox="1"/>
          <p:nvPr/>
        </p:nvSpPr>
        <p:spPr>
          <a:xfrm>
            <a:off x="2355688" y="3722929"/>
            <a:ext cx="2160240" cy="692497"/>
          </a:xfrm>
          <a:prstGeom prst="rect">
            <a:avLst/>
          </a:prstGeom>
          <a:solidFill>
            <a:schemeClr val="accent3">
              <a:lumMod val="60000"/>
              <a:lumOff val="40000"/>
            </a:schemeClr>
          </a:solidFill>
          <a:ln w="9525">
            <a:solidFill>
              <a:schemeClr val="tx1"/>
            </a:solidFill>
          </a:ln>
        </p:spPr>
        <p:txBody>
          <a:bodyPr wrap="square" rtlCol="0">
            <a:spAutoFit/>
          </a:bodyPr>
          <a:lstStyle/>
          <a:p>
            <a:pPr algn="ctr"/>
            <a:r>
              <a:rPr lang="en-IN" sz="1300" b="1" dirty="0" smtClean="0"/>
              <a:t>Component B: </a:t>
            </a:r>
          </a:p>
          <a:p>
            <a:pPr algn="ctr"/>
            <a:r>
              <a:rPr lang="en-US" sz="1300" i="1" dirty="0" smtClean="0"/>
              <a:t>Water Resources Information System (WRIS</a:t>
            </a:r>
            <a:r>
              <a:rPr lang="en-US" sz="1300" i="1" dirty="0"/>
              <a:t>)</a:t>
            </a:r>
            <a:endParaRPr lang="en-IN" sz="1300" b="1" dirty="0"/>
          </a:p>
        </p:txBody>
      </p:sp>
      <p:sp>
        <p:nvSpPr>
          <p:cNvPr id="43" name="TextBox 42"/>
          <p:cNvSpPr txBox="1"/>
          <p:nvPr/>
        </p:nvSpPr>
        <p:spPr>
          <a:xfrm>
            <a:off x="6879720" y="3722929"/>
            <a:ext cx="1953366" cy="692497"/>
          </a:xfrm>
          <a:prstGeom prst="rect">
            <a:avLst/>
          </a:prstGeom>
          <a:solidFill>
            <a:schemeClr val="accent3">
              <a:lumMod val="60000"/>
              <a:lumOff val="40000"/>
            </a:schemeClr>
          </a:solidFill>
          <a:ln w="9525">
            <a:solidFill>
              <a:schemeClr val="tx1"/>
            </a:solidFill>
          </a:ln>
        </p:spPr>
        <p:txBody>
          <a:bodyPr wrap="square" rtlCol="0">
            <a:spAutoFit/>
          </a:bodyPr>
          <a:lstStyle/>
          <a:p>
            <a:pPr algn="ctr"/>
            <a:r>
              <a:rPr lang="en-IN" sz="1300" b="1" dirty="0" smtClean="0"/>
              <a:t>Component D: </a:t>
            </a:r>
          </a:p>
          <a:p>
            <a:pPr algn="ctr"/>
            <a:r>
              <a:rPr lang="en-US" sz="1300" i="1" dirty="0" smtClean="0"/>
              <a:t> </a:t>
            </a:r>
            <a:r>
              <a:rPr lang="en-US" sz="1300" i="1" dirty="0"/>
              <a:t>Institutions </a:t>
            </a:r>
            <a:r>
              <a:rPr lang="en-US" sz="1300" i="1" dirty="0" smtClean="0"/>
              <a:t>Capacity Enhancement (ICE)</a:t>
            </a:r>
            <a:endParaRPr lang="en-IN" sz="1300" b="1" dirty="0"/>
          </a:p>
        </p:txBody>
      </p:sp>
      <p:sp>
        <p:nvSpPr>
          <p:cNvPr id="27" name="TextBox 26"/>
          <p:cNvSpPr txBox="1"/>
          <p:nvPr/>
        </p:nvSpPr>
        <p:spPr>
          <a:xfrm>
            <a:off x="186717" y="2301225"/>
            <a:ext cx="1656183" cy="1077218"/>
          </a:xfrm>
          <a:prstGeom prst="rect">
            <a:avLst/>
          </a:prstGeom>
          <a:solidFill>
            <a:schemeClr val="tx2">
              <a:lumMod val="40000"/>
              <a:lumOff val="60000"/>
            </a:schemeClr>
          </a:solidFill>
          <a:ln w="9525">
            <a:solidFill>
              <a:schemeClr val="tx1"/>
            </a:solidFill>
          </a:ln>
        </p:spPr>
        <p:txBody>
          <a:bodyPr wrap="square" rtlCol="0">
            <a:spAutoFit/>
          </a:bodyPr>
          <a:lstStyle/>
          <a:p>
            <a:pPr algn="ctr"/>
            <a:r>
              <a:rPr lang="en-IN" sz="1600" dirty="0" smtClean="0"/>
              <a:t>NHP</a:t>
            </a:r>
          </a:p>
          <a:p>
            <a:pPr algn="ctr"/>
            <a:r>
              <a:rPr lang="en-IN" sz="1600" dirty="0" smtClean="0"/>
              <a:t>International </a:t>
            </a:r>
          </a:p>
          <a:p>
            <a:pPr algn="ctr"/>
            <a:r>
              <a:rPr lang="en-IN" sz="1600" dirty="0" smtClean="0"/>
              <a:t> Advisor Committee</a:t>
            </a:r>
          </a:p>
        </p:txBody>
      </p:sp>
      <p:sp>
        <p:nvSpPr>
          <p:cNvPr id="47" name="TextBox 46"/>
          <p:cNvSpPr txBox="1"/>
          <p:nvPr/>
        </p:nvSpPr>
        <p:spPr>
          <a:xfrm>
            <a:off x="185761" y="5740107"/>
            <a:ext cx="1595623" cy="492443"/>
          </a:xfrm>
          <a:prstGeom prst="rect">
            <a:avLst/>
          </a:prstGeom>
          <a:solidFill>
            <a:schemeClr val="accent4">
              <a:lumMod val="40000"/>
              <a:lumOff val="60000"/>
            </a:schemeClr>
          </a:solidFill>
          <a:ln w="9525">
            <a:solidFill>
              <a:schemeClr val="tx1"/>
            </a:solidFill>
          </a:ln>
        </p:spPr>
        <p:txBody>
          <a:bodyPr wrap="square" rtlCol="0">
            <a:spAutoFit/>
          </a:bodyPr>
          <a:lstStyle/>
          <a:p>
            <a:pPr algn="ctr"/>
            <a:r>
              <a:rPr lang="en-IN" sz="1300" dirty="0" smtClean="0"/>
              <a:t>(B) Centralized Database: </a:t>
            </a:r>
            <a:r>
              <a:rPr lang="en-IN" sz="1300" b="1" i="1" dirty="0" smtClean="0"/>
              <a:t>CWC</a:t>
            </a:r>
            <a:endParaRPr lang="en-IN" sz="1300" b="1" i="1" dirty="0"/>
          </a:p>
        </p:txBody>
      </p:sp>
      <p:sp>
        <p:nvSpPr>
          <p:cNvPr id="48" name="TextBox 47"/>
          <p:cNvSpPr txBox="1"/>
          <p:nvPr/>
        </p:nvSpPr>
        <p:spPr>
          <a:xfrm>
            <a:off x="185761" y="6315020"/>
            <a:ext cx="1595623" cy="492443"/>
          </a:xfrm>
          <a:prstGeom prst="rect">
            <a:avLst/>
          </a:prstGeom>
          <a:solidFill>
            <a:schemeClr val="accent4">
              <a:lumMod val="40000"/>
              <a:lumOff val="60000"/>
            </a:schemeClr>
          </a:solidFill>
          <a:ln w="9525">
            <a:solidFill>
              <a:schemeClr val="tx1"/>
            </a:solidFill>
          </a:ln>
        </p:spPr>
        <p:txBody>
          <a:bodyPr wrap="square" rtlCol="0">
            <a:spAutoFit/>
          </a:bodyPr>
          <a:lstStyle/>
          <a:p>
            <a:pPr algn="ctr"/>
            <a:r>
              <a:rPr lang="en-IN" sz="1300" dirty="0" smtClean="0"/>
              <a:t>(C) Data Collation: </a:t>
            </a:r>
          </a:p>
          <a:p>
            <a:pPr algn="ctr"/>
            <a:r>
              <a:rPr lang="en-IN" sz="1300" b="1" i="1" dirty="0" smtClean="0"/>
              <a:t>CWC &amp; CGWB</a:t>
            </a:r>
            <a:endParaRPr lang="en-IN" sz="1300" b="1" i="1" dirty="0"/>
          </a:p>
        </p:txBody>
      </p:sp>
      <p:cxnSp>
        <p:nvCxnSpPr>
          <p:cNvPr id="24" name="Elbow Connector 23"/>
          <p:cNvCxnSpPr>
            <a:stCxn id="14" idx="3"/>
            <a:endCxn id="17" idx="3"/>
          </p:cNvCxnSpPr>
          <p:nvPr/>
        </p:nvCxnSpPr>
        <p:spPr>
          <a:xfrm flipH="1">
            <a:off x="1781384" y="4169205"/>
            <a:ext cx="357470" cy="1056846"/>
          </a:xfrm>
          <a:prstGeom prst="bentConnector3">
            <a:avLst>
              <a:gd name="adj1" fmla="val -63949"/>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4" idx="3"/>
            <a:endCxn id="47" idx="3"/>
          </p:cNvCxnSpPr>
          <p:nvPr/>
        </p:nvCxnSpPr>
        <p:spPr>
          <a:xfrm flipH="1">
            <a:off x="1781384" y="4169205"/>
            <a:ext cx="357470" cy="1817124"/>
          </a:xfrm>
          <a:prstGeom prst="bentConnector3">
            <a:avLst>
              <a:gd name="adj1" fmla="val -63949"/>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14" idx="3"/>
            <a:endCxn id="48" idx="3"/>
          </p:cNvCxnSpPr>
          <p:nvPr/>
        </p:nvCxnSpPr>
        <p:spPr>
          <a:xfrm flipH="1">
            <a:off x="1781384" y="4169205"/>
            <a:ext cx="357470" cy="2392037"/>
          </a:xfrm>
          <a:prstGeom prst="bentConnector3">
            <a:avLst>
              <a:gd name="adj1" fmla="val -63949"/>
            </a:avLst>
          </a:prstGeom>
          <a:ln>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363084" y="5129222"/>
            <a:ext cx="1595623" cy="492443"/>
          </a:xfrm>
          <a:prstGeom prst="rect">
            <a:avLst/>
          </a:prstGeom>
          <a:solidFill>
            <a:schemeClr val="accent4">
              <a:lumMod val="40000"/>
              <a:lumOff val="60000"/>
            </a:schemeClr>
          </a:solidFill>
          <a:ln w="9525">
            <a:solidFill>
              <a:schemeClr val="tx1"/>
            </a:solidFill>
          </a:ln>
        </p:spPr>
        <p:txBody>
          <a:bodyPr wrap="square" rtlCol="0">
            <a:spAutoFit/>
          </a:bodyPr>
          <a:lstStyle/>
          <a:p>
            <a:pPr algn="ctr"/>
            <a:r>
              <a:rPr lang="en-IN" sz="1300" dirty="0" smtClean="0"/>
              <a:t>(A) Maps &amp; DEM: </a:t>
            </a:r>
          </a:p>
          <a:p>
            <a:pPr algn="ctr"/>
            <a:r>
              <a:rPr lang="en-IN" sz="1300" b="1" i="1" dirty="0" smtClean="0"/>
              <a:t>SOI</a:t>
            </a:r>
          </a:p>
        </p:txBody>
      </p:sp>
      <p:sp>
        <p:nvSpPr>
          <p:cNvPr id="54" name="TextBox 53"/>
          <p:cNvSpPr txBox="1"/>
          <p:nvPr/>
        </p:nvSpPr>
        <p:spPr>
          <a:xfrm>
            <a:off x="2363083" y="5702227"/>
            <a:ext cx="1595623" cy="492443"/>
          </a:xfrm>
          <a:prstGeom prst="rect">
            <a:avLst/>
          </a:prstGeom>
          <a:solidFill>
            <a:schemeClr val="accent4">
              <a:lumMod val="40000"/>
              <a:lumOff val="60000"/>
            </a:schemeClr>
          </a:solidFill>
          <a:ln w="9525">
            <a:solidFill>
              <a:schemeClr val="tx1"/>
            </a:solidFill>
          </a:ln>
        </p:spPr>
        <p:txBody>
          <a:bodyPr wrap="square" rtlCol="0">
            <a:spAutoFit/>
          </a:bodyPr>
          <a:lstStyle/>
          <a:p>
            <a:pPr algn="ctr"/>
            <a:r>
              <a:rPr lang="en-IN" sz="1300" dirty="0" smtClean="0"/>
              <a:t>(B) Remote Sensing Applications</a:t>
            </a:r>
            <a:r>
              <a:rPr lang="en-IN" sz="1300" b="1" i="1" dirty="0" smtClean="0"/>
              <a:t>: NRSC</a:t>
            </a:r>
          </a:p>
        </p:txBody>
      </p:sp>
      <p:sp>
        <p:nvSpPr>
          <p:cNvPr id="55" name="TextBox 54"/>
          <p:cNvSpPr txBox="1"/>
          <p:nvPr/>
        </p:nvSpPr>
        <p:spPr>
          <a:xfrm>
            <a:off x="2368003" y="6275408"/>
            <a:ext cx="1595623" cy="492443"/>
          </a:xfrm>
          <a:prstGeom prst="rect">
            <a:avLst/>
          </a:prstGeom>
          <a:solidFill>
            <a:schemeClr val="accent4">
              <a:lumMod val="40000"/>
              <a:lumOff val="60000"/>
            </a:schemeClr>
          </a:solidFill>
          <a:ln w="9525">
            <a:solidFill>
              <a:schemeClr val="tx1"/>
            </a:solidFill>
          </a:ln>
        </p:spPr>
        <p:txBody>
          <a:bodyPr wrap="square" rtlCol="0">
            <a:spAutoFit/>
          </a:bodyPr>
          <a:lstStyle/>
          <a:p>
            <a:pPr algn="ctr"/>
            <a:r>
              <a:rPr lang="en-IN" sz="1300" dirty="0" smtClean="0"/>
              <a:t>(C) India-WRIS</a:t>
            </a:r>
            <a:r>
              <a:rPr lang="en-IN" sz="1300" b="1" i="1" dirty="0" smtClean="0"/>
              <a:t>: </a:t>
            </a:r>
          </a:p>
          <a:p>
            <a:pPr algn="ctr"/>
            <a:r>
              <a:rPr lang="en-IN" sz="1300" b="1" i="1" dirty="0" smtClean="0"/>
              <a:t>CWC</a:t>
            </a:r>
          </a:p>
        </p:txBody>
      </p:sp>
      <p:cxnSp>
        <p:nvCxnSpPr>
          <p:cNvPr id="50" name="Elbow Connector 49"/>
          <p:cNvCxnSpPr>
            <a:stCxn id="36" idx="3"/>
            <a:endCxn id="53" idx="3"/>
          </p:cNvCxnSpPr>
          <p:nvPr/>
        </p:nvCxnSpPr>
        <p:spPr>
          <a:xfrm flipH="1">
            <a:off x="3958707" y="4069178"/>
            <a:ext cx="557221" cy="1306266"/>
          </a:xfrm>
          <a:prstGeom prst="bentConnector3">
            <a:avLst>
              <a:gd name="adj1" fmla="val -1814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36" idx="3"/>
            <a:endCxn id="54" idx="3"/>
          </p:cNvCxnSpPr>
          <p:nvPr/>
        </p:nvCxnSpPr>
        <p:spPr>
          <a:xfrm flipH="1">
            <a:off x="3958706" y="4069178"/>
            <a:ext cx="557222" cy="1879271"/>
          </a:xfrm>
          <a:prstGeom prst="bentConnector3">
            <a:avLst>
              <a:gd name="adj1" fmla="val -1643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36" idx="3"/>
            <a:endCxn id="55" idx="3"/>
          </p:cNvCxnSpPr>
          <p:nvPr/>
        </p:nvCxnSpPr>
        <p:spPr>
          <a:xfrm flipH="1">
            <a:off x="3963626" y="4069178"/>
            <a:ext cx="552302" cy="2452452"/>
          </a:xfrm>
          <a:prstGeom prst="bentConnector3">
            <a:avLst>
              <a:gd name="adj1" fmla="val -17357"/>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106776" y="4689022"/>
            <a:ext cx="1729384" cy="292388"/>
          </a:xfrm>
          <a:prstGeom prst="rect">
            <a:avLst/>
          </a:prstGeom>
        </p:spPr>
        <p:txBody>
          <a:bodyPr wrap="none">
            <a:spAutoFit/>
          </a:bodyPr>
          <a:lstStyle/>
          <a:p>
            <a:r>
              <a:rPr lang="en-IN" sz="1300" b="1" dirty="0">
                <a:solidFill>
                  <a:srgbClr val="FF0000"/>
                </a:solidFill>
              </a:rPr>
              <a:t>Coordinating </a:t>
            </a:r>
            <a:r>
              <a:rPr lang="en-IN" sz="1300" b="1" dirty="0" smtClean="0">
                <a:solidFill>
                  <a:srgbClr val="FF0000"/>
                </a:solidFill>
              </a:rPr>
              <a:t>Agencies</a:t>
            </a:r>
            <a:endParaRPr lang="en-IN" sz="1300" b="1" dirty="0">
              <a:solidFill>
                <a:srgbClr val="FF0000"/>
              </a:solidFill>
            </a:endParaRPr>
          </a:p>
        </p:txBody>
      </p:sp>
      <p:sp>
        <p:nvSpPr>
          <p:cNvPr id="68" name="Rectangle 67"/>
          <p:cNvSpPr/>
          <p:nvPr/>
        </p:nvSpPr>
        <p:spPr>
          <a:xfrm>
            <a:off x="2258442" y="4731838"/>
            <a:ext cx="1729384" cy="292388"/>
          </a:xfrm>
          <a:prstGeom prst="rect">
            <a:avLst/>
          </a:prstGeom>
        </p:spPr>
        <p:txBody>
          <a:bodyPr wrap="none">
            <a:spAutoFit/>
          </a:bodyPr>
          <a:lstStyle/>
          <a:p>
            <a:r>
              <a:rPr lang="en-IN" sz="1300" b="1" dirty="0">
                <a:solidFill>
                  <a:srgbClr val="FF0000"/>
                </a:solidFill>
              </a:rPr>
              <a:t>Coordinating </a:t>
            </a:r>
            <a:r>
              <a:rPr lang="en-IN" sz="1300" b="1" dirty="0" smtClean="0">
                <a:solidFill>
                  <a:srgbClr val="FF0000"/>
                </a:solidFill>
              </a:rPr>
              <a:t>Agencies</a:t>
            </a:r>
            <a:endParaRPr lang="en-IN" sz="1300" b="1" dirty="0">
              <a:solidFill>
                <a:srgbClr val="FF0000"/>
              </a:solidFill>
            </a:endParaRPr>
          </a:p>
        </p:txBody>
      </p:sp>
      <p:sp>
        <p:nvSpPr>
          <p:cNvPr id="69" name="TextBox 68"/>
          <p:cNvSpPr txBox="1"/>
          <p:nvPr/>
        </p:nvSpPr>
        <p:spPr>
          <a:xfrm>
            <a:off x="4684580" y="3722929"/>
            <a:ext cx="2053788" cy="692497"/>
          </a:xfrm>
          <a:prstGeom prst="rect">
            <a:avLst/>
          </a:prstGeom>
          <a:solidFill>
            <a:schemeClr val="accent3">
              <a:lumMod val="60000"/>
              <a:lumOff val="40000"/>
            </a:schemeClr>
          </a:solidFill>
          <a:ln w="9525">
            <a:solidFill>
              <a:schemeClr val="tx1"/>
            </a:solidFill>
          </a:ln>
        </p:spPr>
        <p:txBody>
          <a:bodyPr wrap="square" rtlCol="0">
            <a:spAutoFit/>
          </a:bodyPr>
          <a:lstStyle/>
          <a:p>
            <a:pPr algn="ctr"/>
            <a:r>
              <a:rPr lang="en-IN" sz="1300" b="1" dirty="0" smtClean="0"/>
              <a:t>Component C: </a:t>
            </a:r>
          </a:p>
          <a:p>
            <a:pPr algn="ctr"/>
            <a:r>
              <a:rPr lang="en-US" sz="1300" i="1" dirty="0"/>
              <a:t>Water Resources Operation </a:t>
            </a:r>
            <a:r>
              <a:rPr lang="en-US" sz="1300" i="1" dirty="0" smtClean="0"/>
              <a:t>&amp; Planning (WROP)</a:t>
            </a:r>
            <a:endParaRPr lang="en-IN" sz="1300" b="1" dirty="0"/>
          </a:p>
        </p:txBody>
      </p:sp>
      <p:sp>
        <p:nvSpPr>
          <p:cNvPr id="70" name="TextBox 69"/>
          <p:cNvSpPr txBox="1"/>
          <p:nvPr/>
        </p:nvSpPr>
        <p:spPr>
          <a:xfrm>
            <a:off x="4748865" y="5229692"/>
            <a:ext cx="1595623" cy="492443"/>
          </a:xfrm>
          <a:prstGeom prst="rect">
            <a:avLst/>
          </a:prstGeom>
          <a:solidFill>
            <a:schemeClr val="accent4">
              <a:lumMod val="40000"/>
              <a:lumOff val="60000"/>
            </a:schemeClr>
          </a:solidFill>
          <a:ln w="9525">
            <a:solidFill>
              <a:schemeClr val="tx1"/>
            </a:solidFill>
          </a:ln>
        </p:spPr>
        <p:txBody>
          <a:bodyPr wrap="square" rtlCol="0">
            <a:spAutoFit/>
          </a:bodyPr>
          <a:lstStyle/>
          <a:p>
            <a:pPr algn="ctr"/>
            <a:r>
              <a:rPr lang="en-IN" sz="1300" dirty="0" smtClean="0"/>
              <a:t>(A) Surface Water: </a:t>
            </a:r>
          </a:p>
          <a:p>
            <a:pPr algn="ctr"/>
            <a:r>
              <a:rPr lang="en-IN" sz="1300" b="1" i="1" dirty="0" smtClean="0"/>
              <a:t>CWC</a:t>
            </a:r>
            <a:endParaRPr lang="en-IN" sz="1300" b="1" i="1" dirty="0"/>
          </a:p>
        </p:txBody>
      </p:sp>
      <p:sp>
        <p:nvSpPr>
          <p:cNvPr id="71" name="TextBox 70"/>
          <p:cNvSpPr txBox="1"/>
          <p:nvPr/>
        </p:nvSpPr>
        <p:spPr>
          <a:xfrm>
            <a:off x="4748865" y="5774125"/>
            <a:ext cx="1595623" cy="492443"/>
          </a:xfrm>
          <a:prstGeom prst="rect">
            <a:avLst/>
          </a:prstGeom>
          <a:solidFill>
            <a:schemeClr val="accent4">
              <a:lumMod val="40000"/>
              <a:lumOff val="60000"/>
            </a:schemeClr>
          </a:solidFill>
          <a:ln w="9525">
            <a:solidFill>
              <a:schemeClr val="tx1"/>
            </a:solidFill>
          </a:ln>
        </p:spPr>
        <p:txBody>
          <a:bodyPr wrap="square" rtlCol="0">
            <a:spAutoFit/>
          </a:bodyPr>
          <a:lstStyle/>
          <a:p>
            <a:pPr algn="ctr"/>
            <a:r>
              <a:rPr lang="en-IN" sz="1300" dirty="0" smtClean="0"/>
              <a:t>(B) Ground Water: </a:t>
            </a:r>
            <a:r>
              <a:rPr lang="en-IN" sz="1300" b="1" i="1" dirty="0" smtClean="0"/>
              <a:t>CGWB</a:t>
            </a:r>
            <a:endParaRPr lang="en-IN" sz="1300" b="1" i="1" dirty="0"/>
          </a:p>
        </p:txBody>
      </p:sp>
      <p:sp>
        <p:nvSpPr>
          <p:cNvPr id="72" name="TextBox 71"/>
          <p:cNvSpPr txBox="1"/>
          <p:nvPr/>
        </p:nvSpPr>
        <p:spPr>
          <a:xfrm>
            <a:off x="4748865" y="6321335"/>
            <a:ext cx="1595623" cy="492443"/>
          </a:xfrm>
          <a:prstGeom prst="rect">
            <a:avLst/>
          </a:prstGeom>
          <a:solidFill>
            <a:schemeClr val="accent4">
              <a:lumMod val="40000"/>
              <a:lumOff val="60000"/>
            </a:schemeClr>
          </a:solidFill>
          <a:ln w="9525">
            <a:solidFill>
              <a:schemeClr val="tx1"/>
            </a:solidFill>
          </a:ln>
        </p:spPr>
        <p:txBody>
          <a:bodyPr wrap="square" rtlCol="0">
            <a:spAutoFit/>
          </a:bodyPr>
          <a:lstStyle/>
          <a:p>
            <a:pPr algn="ctr"/>
            <a:r>
              <a:rPr lang="en-IN" sz="1300" dirty="0" smtClean="0"/>
              <a:t>(C) PDS &amp; R&amp;D: </a:t>
            </a:r>
          </a:p>
          <a:p>
            <a:pPr algn="ctr"/>
            <a:r>
              <a:rPr lang="en-IN" sz="1300" b="1" i="1" dirty="0" smtClean="0"/>
              <a:t>NIH</a:t>
            </a:r>
            <a:endParaRPr lang="en-IN" sz="1300" b="1" i="1" dirty="0"/>
          </a:p>
        </p:txBody>
      </p:sp>
      <p:sp>
        <p:nvSpPr>
          <p:cNvPr id="73" name="Rectangle 72"/>
          <p:cNvSpPr/>
          <p:nvPr/>
        </p:nvSpPr>
        <p:spPr>
          <a:xfrm>
            <a:off x="4686298" y="4765270"/>
            <a:ext cx="1729384" cy="292388"/>
          </a:xfrm>
          <a:prstGeom prst="rect">
            <a:avLst/>
          </a:prstGeom>
        </p:spPr>
        <p:txBody>
          <a:bodyPr wrap="none">
            <a:spAutoFit/>
          </a:bodyPr>
          <a:lstStyle/>
          <a:p>
            <a:r>
              <a:rPr lang="en-IN" sz="1300" b="1" dirty="0">
                <a:solidFill>
                  <a:srgbClr val="FF0000"/>
                </a:solidFill>
              </a:rPr>
              <a:t>Coordinating </a:t>
            </a:r>
            <a:r>
              <a:rPr lang="en-IN" sz="1300" b="1" dirty="0" smtClean="0">
                <a:solidFill>
                  <a:srgbClr val="FF0000"/>
                </a:solidFill>
              </a:rPr>
              <a:t>Agencies</a:t>
            </a:r>
            <a:endParaRPr lang="en-IN" sz="1300" b="1" dirty="0">
              <a:solidFill>
                <a:srgbClr val="FF0000"/>
              </a:solidFill>
            </a:endParaRPr>
          </a:p>
        </p:txBody>
      </p:sp>
      <p:cxnSp>
        <p:nvCxnSpPr>
          <p:cNvPr id="75" name="Elbow Connector 74"/>
          <p:cNvCxnSpPr>
            <a:stCxn id="69" idx="3"/>
            <a:endCxn id="70" idx="3"/>
          </p:cNvCxnSpPr>
          <p:nvPr/>
        </p:nvCxnSpPr>
        <p:spPr>
          <a:xfrm flipH="1">
            <a:off x="6344488" y="4069178"/>
            <a:ext cx="393880" cy="1406736"/>
          </a:xfrm>
          <a:prstGeom prst="bentConnector3">
            <a:avLst>
              <a:gd name="adj1" fmla="val -58038"/>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Elbow Connector 76"/>
          <p:cNvCxnSpPr>
            <a:stCxn id="69" idx="3"/>
            <a:endCxn id="71" idx="3"/>
          </p:cNvCxnSpPr>
          <p:nvPr/>
        </p:nvCxnSpPr>
        <p:spPr>
          <a:xfrm flipH="1">
            <a:off x="6344488" y="4069178"/>
            <a:ext cx="393880" cy="1951169"/>
          </a:xfrm>
          <a:prstGeom prst="bentConnector3">
            <a:avLst>
              <a:gd name="adj1" fmla="val -58038"/>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Elbow Connector 78"/>
          <p:cNvCxnSpPr>
            <a:stCxn id="69" idx="3"/>
            <a:endCxn id="72" idx="3"/>
          </p:cNvCxnSpPr>
          <p:nvPr/>
        </p:nvCxnSpPr>
        <p:spPr>
          <a:xfrm flipH="1">
            <a:off x="6344488" y="4069178"/>
            <a:ext cx="393880" cy="2498379"/>
          </a:xfrm>
          <a:prstGeom prst="bentConnector3">
            <a:avLst>
              <a:gd name="adj1" fmla="val -58038"/>
            </a:avLst>
          </a:prstGeom>
          <a:ln>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6971783" y="5226278"/>
            <a:ext cx="1637321" cy="492443"/>
          </a:xfrm>
          <a:prstGeom prst="rect">
            <a:avLst/>
          </a:prstGeom>
          <a:solidFill>
            <a:schemeClr val="accent4">
              <a:lumMod val="40000"/>
              <a:lumOff val="60000"/>
            </a:schemeClr>
          </a:solidFill>
          <a:ln w="9525">
            <a:solidFill>
              <a:schemeClr val="tx1"/>
            </a:solidFill>
          </a:ln>
        </p:spPr>
        <p:txBody>
          <a:bodyPr wrap="square" rtlCol="0">
            <a:spAutoFit/>
          </a:bodyPr>
          <a:lstStyle/>
          <a:p>
            <a:pPr algn="ctr"/>
            <a:r>
              <a:rPr lang="en-IN" sz="1300" dirty="0" smtClean="0"/>
              <a:t>(A)  In country Training: </a:t>
            </a:r>
            <a:r>
              <a:rPr lang="en-IN" sz="1300" b="1" i="1" dirty="0" smtClean="0"/>
              <a:t>NIH</a:t>
            </a:r>
            <a:endParaRPr lang="en-IN" sz="1300" b="1" i="1" dirty="0"/>
          </a:p>
        </p:txBody>
      </p:sp>
      <p:sp>
        <p:nvSpPr>
          <p:cNvPr id="100" name="TextBox 99"/>
          <p:cNvSpPr txBox="1"/>
          <p:nvPr/>
        </p:nvSpPr>
        <p:spPr>
          <a:xfrm>
            <a:off x="6971783" y="5770711"/>
            <a:ext cx="1637321" cy="492443"/>
          </a:xfrm>
          <a:prstGeom prst="rect">
            <a:avLst/>
          </a:prstGeom>
          <a:solidFill>
            <a:schemeClr val="accent4">
              <a:lumMod val="40000"/>
              <a:lumOff val="60000"/>
            </a:schemeClr>
          </a:solidFill>
          <a:ln w="9525">
            <a:solidFill>
              <a:schemeClr val="tx1"/>
            </a:solidFill>
          </a:ln>
        </p:spPr>
        <p:txBody>
          <a:bodyPr wrap="square" rtlCol="0">
            <a:spAutoFit/>
          </a:bodyPr>
          <a:lstStyle/>
          <a:p>
            <a:pPr algn="ctr"/>
            <a:r>
              <a:rPr lang="en-IN" sz="1300" dirty="0" smtClean="0"/>
              <a:t> (B) International Training: </a:t>
            </a:r>
            <a:r>
              <a:rPr lang="en-IN" sz="1300" b="1" i="1" dirty="0" smtClean="0"/>
              <a:t>CPMU</a:t>
            </a:r>
            <a:endParaRPr lang="en-IN" sz="1300" b="1" i="1" dirty="0"/>
          </a:p>
        </p:txBody>
      </p:sp>
      <p:sp>
        <p:nvSpPr>
          <p:cNvPr id="101" name="TextBox 100"/>
          <p:cNvSpPr txBox="1"/>
          <p:nvPr/>
        </p:nvSpPr>
        <p:spPr>
          <a:xfrm>
            <a:off x="6971783" y="6317921"/>
            <a:ext cx="1637321" cy="492443"/>
          </a:xfrm>
          <a:prstGeom prst="rect">
            <a:avLst/>
          </a:prstGeom>
          <a:solidFill>
            <a:schemeClr val="accent4">
              <a:lumMod val="40000"/>
              <a:lumOff val="60000"/>
            </a:schemeClr>
          </a:solidFill>
          <a:ln w="9525">
            <a:solidFill>
              <a:schemeClr val="tx1"/>
            </a:solidFill>
          </a:ln>
        </p:spPr>
        <p:txBody>
          <a:bodyPr wrap="square" rtlCol="0">
            <a:spAutoFit/>
          </a:bodyPr>
          <a:lstStyle/>
          <a:p>
            <a:pPr algn="ctr"/>
            <a:r>
              <a:rPr lang="en-IN" sz="1300" dirty="0" smtClean="0"/>
              <a:t>(C) Institutional Development:  </a:t>
            </a:r>
            <a:r>
              <a:rPr lang="en-IN" sz="1300" b="1" i="1" dirty="0" smtClean="0"/>
              <a:t>CPMU</a:t>
            </a:r>
            <a:endParaRPr lang="en-IN" sz="1300" b="1" i="1" dirty="0"/>
          </a:p>
        </p:txBody>
      </p:sp>
      <p:sp>
        <p:nvSpPr>
          <p:cNvPr id="102" name="Rectangle 101"/>
          <p:cNvSpPr/>
          <p:nvPr/>
        </p:nvSpPr>
        <p:spPr>
          <a:xfrm>
            <a:off x="6879720" y="4761856"/>
            <a:ext cx="1729384" cy="292388"/>
          </a:xfrm>
          <a:prstGeom prst="rect">
            <a:avLst/>
          </a:prstGeom>
        </p:spPr>
        <p:txBody>
          <a:bodyPr wrap="none">
            <a:spAutoFit/>
          </a:bodyPr>
          <a:lstStyle/>
          <a:p>
            <a:r>
              <a:rPr lang="en-IN" sz="1300" b="1" dirty="0">
                <a:solidFill>
                  <a:srgbClr val="FF0000"/>
                </a:solidFill>
              </a:rPr>
              <a:t>Coordinating </a:t>
            </a:r>
            <a:r>
              <a:rPr lang="en-IN" sz="1300" b="1" dirty="0" smtClean="0">
                <a:solidFill>
                  <a:srgbClr val="FF0000"/>
                </a:solidFill>
              </a:rPr>
              <a:t>Agencies</a:t>
            </a:r>
            <a:endParaRPr lang="en-IN" sz="1300" b="1" dirty="0">
              <a:solidFill>
                <a:srgbClr val="FF0000"/>
              </a:solidFill>
            </a:endParaRPr>
          </a:p>
        </p:txBody>
      </p:sp>
      <p:cxnSp>
        <p:nvCxnSpPr>
          <p:cNvPr id="104" name="Elbow Connector 103"/>
          <p:cNvCxnSpPr>
            <a:stCxn id="43" idx="3"/>
            <a:endCxn id="99" idx="3"/>
          </p:cNvCxnSpPr>
          <p:nvPr/>
        </p:nvCxnSpPr>
        <p:spPr>
          <a:xfrm flipH="1">
            <a:off x="8609104" y="4069178"/>
            <a:ext cx="223982" cy="1403322"/>
          </a:xfrm>
          <a:prstGeom prst="bentConnector3">
            <a:avLst>
              <a:gd name="adj1" fmla="val -10206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6" name="Elbow Connector 105"/>
          <p:cNvCxnSpPr>
            <a:stCxn id="43" idx="3"/>
            <a:endCxn id="100" idx="3"/>
          </p:cNvCxnSpPr>
          <p:nvPr/>
        </p:nvCxnSpPr>
        <p:spPr>
          <a:xfrm flipH="1">
            <a:off x="8609104" y="4069178"/>
            <a:ext cx="223982" cy="1947755"/>
          </a:xfrm>
          <a:prstGeom prst="bentConnector3">
            <a:avLst>
              <a:gd name="adj1" fmla="val -10206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8" name="Elbow Connector 107"/>
          <p:cNvCxnSpPr>
            <a:stCxn id="43" idx="3"/>
            <a:endCxn id="101" idx="3"/>
          </p:cNvCxnSpPr>
          <p:nvPr/>
        </p:nvCxnSpPr>
        <p:spPr>
          <a:xfrm flipH="1">
            <a:off x="8609104" y="4069178"/>
            <a:ext cx="223982" cy="2494965"/>
          </a:xfrm>
          <a:prstGeom prst="bentConnector3">
            <a:avLst>
              <a:gd name="adj1" fmla="val -102062"/>
            </a:avLst>
          </a:prstGeom>
          <a:ln>
            <a:tailEnd type="arrow"/>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2275372" y="-26716"/>
            <a:ext cx="4665123" cy="584775"/>
          </a:xfrm>
          <a:prstGeom prst="rect">
            <a:avLst/>
          </a:prstGeom>
          <a:noFill/>
        </p:spPr>
        <p:txBody>
          <a:bodyPr wrap="none" rtlCol="0">
            <a:spAutoFit/>
          </a:bodyPr>
          <a:lstStyle/>
          <a:p>
            <a:pPr algn="ctr"/>
            <a:r>
              <a:rPr lang="en-IN" sz="1600" b="1" dirty="0" smtClean="0">
                <a:solidFill>
                  <a:srgbClr val="FF0000"/>
                </a:solidFill>
              </a:rPr>
              <a:t>NATIONAL HYDROLOGY PROJECT (NHP) </a:t>
            </a:r>
          </a:p>
          <a:p>
            <a:pPr algn="ctr"/>
            <a:r>
              <a:rPr lang="en-IN" sz="1600" b="1" dirty="0" smtClean="0">
                <a:solidFill>
                  <a:srgbClr val="FF0000"/>
                </a:solidFill>
              </a:rPr>
              <a:t>INSTITUTIONAL IMPLEMENTATION ARRANGEMENTS </a:t>
            </a:r>
            <a:endParaRPr lang="en-IN" sz="1600" b="1" dirty="0">
              <a:solidFill>
                <a:srgbClr val="FF0000"/>
              </a:solidFill>
            </a:endParaRPr>
          </a:p>
        </p:txBody>
      </p:sp>
      <p:cxnSp>
        <p:nvCxnSpPr>
          <p:cNvPr id="3" name="Elbow Connector 2"/>
          <p:cNvCxnSpPr>
            <a:stCxn id="9" idx="2"/>
            <a:endCxn id="10" idx="0"/>
          </p:cNvCxnSpPr>
          <p:nvPr/>
        </p:nvCxnSpPr>
        <p:spPr>
          <a:xfrm rot="5400000">
            <a:off x="3899145" y="762310"/>
            <a:ext cx="311103" cy="1159278"/>
          </a:xfrm>
          <a:prstGeom prst="bentConnector3">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5" name="Elbow Connector 4"/>
          <p:cNvCxnSpPr>
            <a:stCxn id="9" idx="2"/>
            <a:endCxn id="11" idx="0"/>
          </p:cNvCxnSpPr>
          <p:nvPr/>
        </p:nvCxnSpPr>
        <p:spPr>
          <a:xfrm rot="16200000" flipH="1">
            <a:off x="5019812" y="800920"/>
            <a:ext cx="311102" cy="1082057"/>
          </a:xfrm>
          <a:prstGeom prst="bentConnector3">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11" idx="2"/>
            <a:endCxn id="7" idx="0"/>
          </p:cNvCxnSpPr>
          <p:nvPr/>
        </p:nvCxnSpPr>
        <p:spPr>
          <a:xfrm rot="5400000">
            <a:off x="4951036" y="1966431"/>
            <a:ext cx="403290" cy="1127423"/>
          </a:xfrm>
          <a:prstGeom prst="bentConnector3">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10" idx="2"/>
            <a:endCxn id="7" idx="0"/>
          </p:cNvCxnSpPr>
          <p:nvPr/>
        </p:nvCxnSpPr>
        <p:spPr>
          <a:xfrm rot="16200000" flipH="1">
            <a:off x="3830369" y="1973186"/>
            <a:ext cx="403289" cy="1113912"/>
          </a:xfrm>
          <a:prstGeom prst="bentConnector3">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7" idx="2"/>
            <a:endCxn id="14" idx="0"/>
          </p:cNvCxnSpPr>
          <p:nvPr/>
        </p:nvCxnSpPr>
        <p:spPr>
          <a:xfrm rot="5400000">
            <a:off x="2665789" y="1799748"/>
            <a:ext cx="406367" cy="3439994"/>
          </a:xfrm>
          <a:prstGeom prst="bentConnector3">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7" idx="2"/>
            <a:endCxn id="36" idx="0"/>
          </p:cNvCxnSpPr>
          <p:nvPr/>
        </p:nvCxnSpPr>
        <p:spPr>
          <a:xfrm rot="5400000">
            <a:off x="3809206" y="2943165"/>
            <a:ext cx="406367" cy="1153161"/>
          </a:xfrm>
          <a:prstGeom prst="bentConnector3">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7" idx="2"/>
            <a:endCxn id="69" idx="0"/>
          </p:cNvCxnSpPr>
          <p:nvPr/>
        </p:nvCxnSpPr>
        <p:spPr>
          <a:xfrm rot="16200000" flipH="1">
            <a:off x="4947038" y="2958492"/>
            <a:ext cx="406367" cy="1122505"/>
          </a:xfrm>
          <a:prstGeom prst="bentConnector3">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7" idx="2"/>
            <a:endCxn id="43" idx="0"/>
          </p:cNvCxnSpPr>
          <p:nvPr/>
        </p:nvCxnSpPr>
        <p:spPr>
          <a:xfrm rot="16200000" flipH="1">
            <a:off x="6019503" y="1886028"/>
            <a:ext cx="406367" cy="3267434"/>
          </a:xfrm>
          <a:prstGeom prst="bentConnector3">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842900" y="3081593"/>
            <a:ext cx="848049"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7236296" y="2301225"/>
            <a:ext cx="1800199" cy="1077218"/>
          </a:xfrm>
          <a:prstGeom prst="rect">
            <a:avLst/>
          </a:prstGeom>
          <a:solidFill>
            <a:schemeClr val="tx2">
              <a:lumMod val="40000"/>
              <a:lumOff val="60000"/>
            </a:schemeClr>
          </a:solidFill>
          <a:ln w="9525">
            <a:solidFill>
              <a:schemeClr val="tx1"/>
            </a:solidFill>
          </a:ln>
        </p:spPr>
        <p:txBody>
          <a:bodyPr wrap="square" rtlCol="0">
            <a:spAutoFit/>
          </a:bodyPr>
          <a:lstStyle/>
          <a:p>
            <a:pPr algn="ctr"/>
            <a:r>
              <a:rPr lang="en-IN" sz="1600" dirty="0" smtClean="0"/>
              <a:t>NHP</a:t>
            </a:r>
          </a:p>
          <a:p>
            <a:pPr algn="ctr"/>
            <a:r>
              <a:rPr lang="en-IN" sz="1600" dirty="0" smtClean="0"/>
              <a:t>Technical &amp; Management Consultant (TAMC)</a:t>
            </a:r>
          </a:p>
        </p:txBody>
      </p:sp>
      <p:cxnSp>
        <p:nvCxnSpPr>
          <p:cNvPr id="49" name="Straight Arrow Connector 48"/>
          <p:cNvCxnSpPr/>
          <p:nvPr/>
        </p:nvCxnSpPr>
        <p:spPr>
          <a:xfrm flipH="1">
            <a:off x="6486988" y="3129851"/>
            <a:ext cx="749308"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fld id="{C6729657-F1DF-451B-84C5-266C2AE050FA}" type="datetime1">
              <a:rPr lang="en-IN" smtClean="0"/>
              <a:t>08-10-2015</a:t>
            </a:fld>
            <a:endParaRPr lang="en-IN" dirty="0"/>
          </a:p>
        </p:txBody>
      </p:sp>
      <p:sp>
        <p:nvSpPr>
          <p:cNvPr id="4" name="Slide Number Placeholder 3"/>
          <p:cNvSpPr>
            <a:spLocks noGrp="1"/>
          </p:cNvSpPr>
          <p:nvPr>
            <p:ph type="sldNum" sz="quarter" idx="12"/>
          </p:nvPr>
        </p:nvSpPr>
        <p:spPr/>
        <p:txBody>
          <a:bodyPr/>
          <a:lstStyle/>
          <a:p>
            <a:fld id="{18306541-3CBD-4719-9FF6-33946E44F32B}" type="slidenum">
              <a:rPr lang="en-IN" smtClean="0"/>
              <a:t>62</a:t>
            </a:fld>
            <a:endParaRPr lang="en-IN" dirty="0"/>
          </a:p>
        </p:txBody>
      </p:sp>
    </p:spTree>
    <p:extLst>
      <p:ext uri="{BB962C8B-B14F-4D97-AF65-F5344CB8AC3E}">
        <p14:creationId xmlns:p14="http://schemas.microsoft.com/office/powerpoint/2010/main" val="10224059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Down Arrow 40"/>
          <p:cNvSpPr/>
          <p:nvPr/>
        </p:nvSpPr>
        <p:spPr>
          <a:xfrm rot="5400000">
            <a:off x="4583427" y="2190315"/>
            <a:ext cx="181737" cy="26096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 name="TextBox 6"/>
          <p:cNvSpPr txBox="1"/>
          <p:nvPr/>
        </p:nvSpPr>
        <p:spPr>
          <a:xfrm>
            <a:off x="3428593" y="2279852"/>
            <a:ext cx="2233304" cy="369332"/>
          </a:xfrm>
          <a:prstGeom prst="rect">
            <a:avLst/>
          </a:prstGeom>
          <a:solidFill>
            <a:schemeClr val="accent4">
              <a:lumMod val="60000"/>
              <a:lumOff val="40000"/>
            </a:schemeClr>
          </a:solidFill>
          <a:ln w="9525">
            <a:solidFill>
              <a:srgbClr val="002060"/>
            </a:solidFill>
          </a:ln>
        </p:spPr>
        <p:txBody>
          <a:bodyPr wrap="none" rtlCol="0">
            <a:spAutoFit/>
          </a:bodyPr>
          <a:lstStyle/>
          <a:p>
            <a:r>
              <a:rPr lang="en-IN" sz="900" b="1" dirty="0"/>
              <a:t>Central Project Management Unit (CPMU) </a:t>
            </a:r>
          </a:p>
          <a:p>
            <a:pPr algn="ctr"/>
            <a:r>
              <a:rPr lang="en-IN" sz="900" dirty="0"/>
              <a:t>Headed by Joint Secretary (Admin</a:t>
            </a:r>
            <a:r>
              <a:rPr lang="en-IN" sz="900" dirty="0">
                <a:solidFill>
                  <a:schemeClr val="tx2">
                    <a:lumMod val="50000"/>
                  </a:schemeClr>
                </a:solidFill>
              </a:rPr>
              <a:t>)</a:t>
            </a:r>
          </a:p>
        </p:txBody>
      </p:sp>
      <p:sp>
        <p:nvSpPr>
          <p:cNvPr id="9" name="TextBox 8"/>
          <p:cNvSpPr txBox="1"/>
          <p:nvPr/>
        </p:nvSpPr>
        <p:spPr>
          <a:xfrm>
            <a:off x="3369455" y="512676"/>
            <a:ext cx="3416792" cy="430887"/>
          </a:xfrm>
          <a:prstGeom prst="rect">
            <a:avLst/>
          </a:prstGeom>
          <a:solidFill>
            <a:schemeClr val="accent2">
              <a:lumMod val="60000"/>
              <a:lumOff val="40000"/>
            </a:schemeClr>
          </a:solidFill>
          <a:ln w="9525">
            <a:solidFill>
              <a:schemeClr val="tx1"/>
            </a:solidFill>
          </a:ln>
        </p:spPr>
        <p:txBody>
          <a:bodyPr wrap="square" rtlCol="0">
            <a:spAutoFit/>
          </a:bodyPr>
          <a:lstStyle/>
          <a:p>
            <a:pPr algn="ctr"/>
            <a:r>
              <a:rPr lang="en-IN" sz="1100" b="1" dirty="0"/>
              <a:t>National Level Steering Committee (NLSC) </a:t>
            </a:r>
          </a:p>
          <a:p>
            <a:pPr algn="ctr"/>
            <a:r>
              <a:rPr lang="en-IN" sz="1100" dirty="0"/>
              <a:t>Chaired by Secretary, </a:t>
            </a:r>
            <a:r>
              <a:rPr lang="en-IN" sz="1100" dirty="0" err="1"/>
              <a:t>MoWR,RD</a:t>
            </a:r>
            <a:r>
              <a:rPr lang="en-IN" sz="1100" dirty="0"/>
              <a:t> &amp; GR </a:t>
            </a:r>
          </a:p>
        </p:txBody>
      </p:sp>
      <p:sp>
        <p:nvSpPr>
          <p:cNvPr id="10" name="TextBox 9"/>
          <p:cNvSpPr txBox="1"/>
          <p:nvPr/>
        </p:nvSpPr>
        <p:spPr>
          <a:xfrm>
            <a:off x="2178057" y="1202227"/>
            <a:ext cx="2123913" cy="496290"/>
          </a:xfrm>
          <a:prstGeom prst="rect">
            <a:avLst/>
          </a:prstGeom>
          <a:solidFill>
            <a:schemeClr val="tx2">
              <a:lumMod val="40000"/>
              <a:lumOff val="60000"/>
            </a:schemeClr>
          </a:solidFill>
          <a:ln w="9525">
            <a:solidFill>
              <a:schemeClr val="tx1"/>
            </a:solidFill>
          </a:ln>
        </p:spPr>
        <p:txBody>
          <a:bodyPr wrap="square" rtlCol="0">
            <a:spAutoFit/>
          </a:bodyPr>
          <a:lstStyle/>
          <a:p>
            <a:pPr algn="ctr"/>
            <a:r>
              <a:rPr lang="en-IN" sz="900" b="1" dirty="0"/>
              <a:t>NHP Financial Review Committee </a:t>
            </a:r>
          </a:p>
          <a:p>
            <a:pPr algn="ctr"/>
            <a:r>
              <a:rPr lang="en-IN" sz="900" dirty="0"/>
              <a:t>(NHP-FRC)</a:t>
            </a:r>
          </a:p>
          <a:p>
            <a:pPr algn="ctr"/>
            <a:r>
              <a:rPr lang="en-IN" sz="825" dirty="0"/>
              <a:t>Chaired by </a:t>
            </a:r>
            <a:r>
              <a:rPr lang="en-IN" sz="825" dirty="0" err="1"/>
              <a:t>Addl</a:t>
            </a:r>
            <a:r>
              <a:rPr lang="en-IN" sz="825" dirty="0"/>
              <a:t> Secretary, MOWR, RD &amp; GR  </a:t>
            </a:r>
          </a:p>
        </p:txBody>
      </p:sp>
      <p:sp>
        <p:nvSpPr>
          <p:cNvPr id="11" name="TextBox 10"/>
          <p:cNvSpPr txBox="1"/>
          <p:nvPr/>
        </p:nvSpPr>
        <p:spPr>
          <a:xfrm>
            <a:off x="4737270" y="1201988"/>
            <a:ext cx="2048977" cy="496290"/>
          </a:xfrm>
          <a:prstGeom prst="rect">
            <a:avLst/>
          </a:prstGeom>
          <a:solidFill>
            <a:schemeClr val="tx2">
              <a:lumMod val="40000"/>
              <a:lumOff val="60000"/>
            </a:schemeClr>
          </a:solidFill>
          <a:ln w="9525">
            <a:solidFill>
              <a:schemeClr val="tx1"/>
            </a:solidFill>
          </a:ln>
        </p:spPr>
        <p:txBody>
          <a:bodyPr wrap="square" rtlCol="0">
            <a:spAutoFit/>
          </a:bodyPr>
          <a:lstStyle/>
          <a:p>
            <a:pPr algn="ctr"/>
            <a:r>
              <a:rPr lang="en-IN" sz="900" b="1" dirty="0"/>
              <a:t>NHP Technical Review Committee </a:t>
            </a:r>
          </a:p>
          <a:p>
            <a:pPr algn="ctr"/>
            <a:r>
              <a:rPr lang="en-IN" sz="900" dirty="0"/>
              <a:t>(NHP-TRC) </a:t>
            </a:r>
          </a:p>
          <a:p>
            <a:pPr algn="ctr"/>
            <a:r>
              <a:rPr lang="en-IN" sz="825" dirty="0"/>
              <a:t>Chaired by Chairman, CWC</a:t>
            </a:r>
          </a:p>
        </p:txBody>
      </p:sp>
      <p:sp>
        <p:nvSpPr>
          <p:cNvPr id="27" name="TextBox 26"/>
          <p:cNvSpPr txBox="1"/>
          <p:nvPr/>
        </p:nvSpPr>
        <p:spPr>
          <a:xfrm>
            <a:off x="2187208" y="2170786"/>
            <a:ext cx="845205" cy="600164"/>
          </a:xfrm>
          <a:prstGeom prst="rect">
            <a:avLst/>
          </a:prstGeom>
          <a:solidFill>
            <a:schemeClr val="bg2">
              <a:lumMod val="75000"/>
            </a:schemeClr>
          </a:solidFill>
          <a:ln w="9525">
            <a:solidFill>
              <a:schemeClr val="tx1"/>
            </a:solidFill>
          </a:ln>
        </p:spPr>
        <p:txBody>
          <a:bodyPr wrap="square" rtlCol="0">
            <a:spAutoFit/>
          </a:bodyPr>
          <a:lstStyle/>
          <a:p>
            <a:pPr algn="ctr"/>
            <a:r>
              <a:rPr lang="en-IN" sz="825" dirty="0"/>
              <a:t>NHP</a:t>
            </a:r>
          </a:p>
          <a:p>
            <a:pPr algn="ctr"/>
            <a:r>
              <a:rPr lang="en-IN" sz="825" dirty="0"/>
              <a:t>International </a:t>
            </a:r>
          </a:p>
          <a:p>
            <a:pPr algn="ctr"/>
            <a:r>
              <a:rPr lang="en-IN" sz="825" dirty="0"/>
              <a:t> Advisor Committee</a:t>
            </a:r>
          </a:p>
        </p:txBody>
      </p:sp>
      <p:sp>
        <p:nvSpPr>
          <p:cNvPr id="31" name="TextBox 30"/>
          <p:cNvSpPr txBox="1"/>
          <p:nvPr/>
        </p:nvSpPr>
        <p:spPr>
          <a:xfrm>
            <a:off x="3695257" y="3266581"/>
            <a:ext cx="1066573" cy="553998"/>
          </a:xfrm>
          <a:prstGeom prst="rect">
            <a:avLst/>
          </a:prstGeom>
          <a:solidFill>
            <a:schemeClr val="accent6">
              <a:lumMod val="40000"/>
              <a:lumOff val="60000"/>
            </a:schemeClr>
          </a:solidFill>
          <a:ln w="9525">
            <a:solidFill>
              <a:schemeClr val="tx1"/>
            </a:solidFill>
          </a:ln>
        </p:spPr>
        <p:txBody>
          <a:bodyPr wrap="square" rtlCol="0">
            <a:spAutoFit/>
          </a:bodyPr>
          <a:lstStyle/>
          <a:p>
            <a:pPr algn="ctr"/>
            <a:r>
              <a:rPr lang="en-IN" sz="750" b="1" i="1" dirty="0">
                <a:solidFill>
                  <a:schemeClr val="tx2">
                    <a:lumMod val="75000"/>
                  </a:schemeClr>
                </a:solidFill>
              </a:rPr>
              <a:t>River Basin Organization</a:t>
            </a:r>
          </a:p>
          <a:p>
            <a:pPr algn="ctr"/>
            <a:r>
              <a:rPr lang="en-IN" sz="750" i="1" dirty="0">
                <a:solidFill>
                  <a:schemeClr val="tx2">
                    <a:lumMod val="75000"/>
                  </a:schemeClr>
                </a:solidFill>
              </a:rPr>
              <a:t>BBMB &amp; DVC</a:t>
            </a:r>
          </a:p>
          <a:p>
            <a:pPr algn="ctr"/>
            <a:endParaRPr lang="en-IN" sz="750" i="1" dirty="0">
              <a:solidFill>
                <a:schemeClr val="tx2">
                  <a:lumMod val="75000"/>
                </a:schemeClr>
              </a:solidFill>
            </a:endParaRPr>
          </a:p>
        </p:txBody>
      </p:sp>
      <p:sp>
        <p:nvSpPr>
          <p:cNvPr id="49" name="TextBox 48"/>
          <p:cNvSpPr txBox="1"/>
          <p:nvPr/>
        </p:nvSpPr>
        <p:spPr>
          <a:xfrm>
            <a:off x="4643248" y="3915054"/>
            <a:ext cx="1310558" cy="438582"/>
          </a:xfrm>
          <a:prstGeom prst="rect">
            <a:avLst/>
          </a:prstGeom>
          <a:solidFill>
            <a:schemeClr val="accent3">
              <a:lumMod val="60000"/>
              <a:lumOff val="40000"/>
            </a:schemeClr>
          </a:solidFill>
          <a:ln w="9525">
            <a:solidFill>
              <a:schemeClr val="tx1"/>
            </a:solidFill>
          </a:ln>
        </p:spPr>
        <p:txBody>
          <a:bodyPr wrap="square" rtlCol="0">
            <a:spAutoFit/>
          </a:bodyPr>
          <a:lstStyle/>
          <a:p>
            <a:pPr algn="ctr"/>
            <a:r>
              <a:rPr lang="en-IN" sz="750" b="1" dirty="0"/>
              <a:t>State Level Project Steering Committee (SLPSC)</a:t>
            </a:r>
          </a:p>
          <a:p>
            <a:pPr algn="ctr"/>
            <a:r>
              <a:rPr lang="en-IN" sz="750" dirty="0"/>
              <a:t>Chaired by Secretary, WRD</a:t>
            </a:r>
          </a:p>
        </p:txBody>
      </p:sp>
      <p:sp>
        <p:nvSpPr>
          <p:cNvPr id="209" name="TextBox 208"/>
          <p:cNvSpPr txBox="1"/>
          <p:nvPr/>
        </p:nvSpPr>
        <p:spPr>
          <a:xfrm>
            <a:off x="3062508" y="8909"/>
            <a:ext cx="2725426" cy="369332"/>
          </a:xfrm>
          <a:prstGeom prst="rect">
            <a:avLst/>
          </a:prstGeom>
          <a:noFill/>
        </p:spPr>
        <p:txBody>
          <a:bodyPr wrap="none" rtlCol="0">
            <a:spAutoFit/>
          </a:bodyPr>
          <a:lstStyle/>
          <a:p>
            <a:pPr algn="ctr"/>
            <a:r>
              <a:rPr lang="en-IN" sz="900" b="1" dirty="0">
                <a:effectLst>
                  <a:outerShdw blurRad="38100" dist="38100" dir="2700000" algn="tl">
                    <a:srgbClr val="000000">
                      <a:alpha val="43137"/>
                    </a:srgbClr>
                  </a:outerShdw>
                </a:effectLst>
              </a:rPr>
              <a:t>NATIONAL HYDROLOGY PROJECT (NHP) </a:t>
            </a:r>
          </a:p>
          <a:p>
            <a:pPr algn="ctr"/>
            <a:r>
              <a:rPr lang="en-IN" sz="900" b="1" dirty="0">
                <a:effectLst>
                  <a:outerShdw blurRad="38100" dist="38100" dir="2700000" algn="tl">
                    <a:srgbClr val="000000">
                      <a:alpha val="43137"/>
                    </a:srgbClr>
                  </a:outerShdw>
                </a:effectLst>
              </a:rPr>
              <a:t>INSTITUTIONAL IMPLEMENTATION ARRANGEMENTS </a:t>
            </a:r>
          </a:p>
        </p:txBody>
      </p:sp>
      <p:sp>
        <p:nvSpPr>
          <p:cNvPr id="106" name="TextBox 105"/>
          <p:cNvSpPr txBox="1"/>
          <p:nvPr/>
        </p:nvSpPr>
        <p:spPr>
          <a:xfrm>
            <a:off x="5998186" y="2164436"/>
            <a:ext cx="845205" cy="727122"/>
          </a:xfrm>
          <a:prstGeom prst="rect">
            <a:avLst/>
          </a:prstGeom>
          <a:solidFill>
            <a:srgbClr val="FFC000"/>
          </a:solidFill>
          <a:ln w="9525">
            <a:solidFill>
              <a:schemeClr val="tx1"/>
            </a:solidFill>
          </a:ln>
        </p:spPr>
        <p:txBody>
          <a:bodyPr wrap="square" rtlCol="0">
            <a:spAutoFit/>
          </a:bodyPr>
          <a:lstStyle/>
          <a:p>
            <a:pPr algn="ctr"/>
            <a:r>
              <a:rPr lang="en-IN" sz="825" dirty="0"/>
              <a:t>NHP</a:t>
            </a:r>
          </a:p>
          <a:p>
            <a:pPr algn="ctr"/>
            <a:r>
              <a:rPr lang="en-IN" sz="825" dirty="0"/>
              <a:t>Technical and Management Consultant (TAMC)</a:t>
            </a:r>
          </a:p>
        </p:txBody>
      </p:sp>
      <p:sp>
        <p:nvSpPr>
          <p:cNvPr id="114" name="TextBox 113"/>
          <p:cNvSpPr txBox="1"/>
          <p:nvPr/>
        </p:nvSpPr>
        <p:spPr>
          <a:xfrm>
            <a:off x="2783689" y="5180861"/>
            <a:ext cx="1277108" cy="669414"/>
          </a:xfrm>
          <a:prstGeom prst="rect">
            <a:avLst/>
          </a:prstGeom>
          <a:solidFill>
            <a:schemeClr val="accent6">
              <a:lumMod val="40000"/>
              <a:lumOff val="60000"/>
            </a:schemeClr>
          </a:solidFill>
          <a:ln w="9525">
            <a:solidFill>
              <a:schemeClr val="tx1"/>
            </a:solidFill>
          </a:ln>
        </p:spPr>
        <p:txBody>
          <a:bodyPr wrap="square" rtlCol="0">
            <a:spAutoFit/>
          </a:bodyPr>
          <a:lstStyle/>
          <a:p>
            <a:pPr algn="ctr"/>
            <a:r>
              <a:rPr lang="en-IN" sz="750" b="1" dirty="0">
                <a:solidFill>
                  <a:schemeClr val="tx2">
                    <a:lumMod val="75000"/>
                  </a:schemeClr>
                </a:solidFill>
              </a:rPr>
              <a:t>Nodal Officers of Central Agencies (PIUs)</a:t>
            </a:r>
          </a:p>
          <a:p>
            <a:pPr algn="ctr"/>
            <a:r>
              <a:rPr lang="en-IN" sz="750" dirty="0">
                <a:solidFill>
                  <a:schemeClr val="tx2">
                    <a:lumMod val="75000"/>
                  </a:schemeClr>
                </a:solidFill>
              </a:rPr>
              <a:t>CWC, CGWB, NIH, CWPRS, CPCB, SOI, IMD,NRSA, BBMB, DVC</a:t>
            </a:r>
          </a:p>
        </p:txBody>
      </p:sp>
      <p:sp>
        <p:nvSpPr>
          <p:cNvPr id="125" name="TextBox 124"/>
          <p:cNvSpPr txBox="1"/>
          <p:nvPr/>
        </p:nvSpPr>
        <p:spPr>
          <a:xfrm>
            <a:off x="4643844" y="5236685"/>
            <a:ext cx="1310558" cy="553998"/>
          </a:xfrm>
          <a:prstGeom prst="rect">
            <a:avLst/>
          </a:prstGeom>
          <a:solidFill>
            <a:schemeClr val="accent3">
              <a:lumMod val="60000"/>
              <a:lumOff val="40000"/>
            </a:schemeClr>
          </a:solidFill>
          <a:ln w="9525">
            <a:solidFill>
              <a:schemeClr val="tx1"/>
            </a:solidFill>
          </a:ln>
        </p:spPr>
        <p:txBody>
          <a:bodyPr wrap="square" rtlCol="0">
            <a:spAutoFit/>
          </a:bodyPr>
          <a:lstStyle/>
          <a:p>
            <a:pPr algn="ctr"/>
            <a:r>
              <a:rPr lang="en-IN" sz="750" b="1" dirty="0"/>
              <a:t>State Project Management Unit (SPMU)</a:t>
            </a:r>
          </a:p>
          <a:p>
            <a:pPr algn="ctr"/>
            <a:r>
              <a:rPr lang="en-IN" sz="750" dirty="0"/>
              <a:t>Headed by SE/Project Director</a:t>
            </a:r>
          </a:p>
        </p:txBody>
      </p:sp>
      <p:sp>
        <p:nvSpPr>
          <p:cNvPr id="136" name="TextBox 135"/>
          <p:cNvSpPr txBox="1"/>
          <p:nvPr/>
        </p:nvSpPr>
        <p:spPr>
          <a:xfrm>
            <a:off x="6288266" y="5294394"/>
            <a:ext cx="837806" cy="438582"/>
          </a:xfrm>
          <a:prstGeom prst="rect">
            <a:avLst/>
          </a:prstGeom>
          <a:solidFill>
            <a:srgbClr val="FFC000"/>
          </a:solidFill>
          <a:ln w="9525">
            <a:solidFill>
              <a:schemeClr val="tx1"/>
            </a:solidFill>
          </a:ln>
        </p:spPr>
        <p:txBody>
          <a:bodyPr wrap="square" rtlCol="0">
            <a:spAutoFit/>
          </a:bodyPr>
          <a:lstStyle/>
          <a:p>
            <a:pPr algn="ctr"/>
            <a:r>
              <a:rPr lang="en-IN" sz="750" dirty="0"/>
              <a:t>State Level Support Consultants</a:t>
            </a:r>
          </a:p>
        </p:txBody>
      </p:sp>
      <p:sp>
        <p:nvSpPr>
          <p:cNvPr id="138" name="TextBox 137"/>
          <p:cNvSpPr txBox="1"/>
          <p:nvPr/>
        </p:nvSpPr>
        <p:spPr>
          <a:xfrm>
            <a:off x="4643248" y="4587090"/>
            <a:ext cx="1310558" cy="438582"/>
          </a:xfrm>
          <a:prstGeom prst="rect">
            <a:avLst/>
          </a:prstGeom>
          <a:solidFill>
            <a:schemeClr val="accent3">
              <a:lumMod val="60000"/>
              <a:lumOff val="40000"/>
            </a:schemeClr>
          </a:solidFill>
          <a:ln w="9525">
            <a:solidFill>
              <a:schemeClr val="tx1"/>
            </a:solidFill>
          </a:ln>
        </p:spPr>
        <p:txBody>
          <a:bodyPr wrap="square" rtlCol="0">
            <a:spAutoFit/>
          </a:bodyPr>
          <a:lstStyle/>
          <a:p>
            <a:pPr algn="ctr"/>
            <a:r>
              <a:rPr lang="en-IN" sz="750" dirty="0"/>
              <a:t>NHP-State Project Review Committee (NHP-SPRC)</a:t>
            </a:r>
          </a:p>
          <a:p>
            <a:pPr algn="ctr"/>
            <a:r>
              <a:rPr lang="en-IN" sz="750" dirty="0"/>
              <a:t>Chaired by CE/Director </a:t>
            </a:r>
          </a:p>
        </p:txBody>
      </p:sp>
      <p:cxnSp>
        <p:nvCxnSpPr>
          <p:cNvPr id="57" name="Elbow Connector 56"/>
          <p:cNvCxnSpPr>
            <a:stCxn id="9" idx="2"/>
            <a:endCxn id="10" idx="0"/>
          </p:cNvCxnSpPr>
          <p:nvPr/>
        </p:nvCxnSpPr>
        <p:spPr>
          <a:xfrm rot="5400000">
            <a:off x="4029601" y="153977"/>
            <a:ext cx="258664" cy="1837837"/>
          </a:xfrm>
          <a:prstGeom prst="bentConnector3">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9" idx="2"/>
            <a:endCxn id="11" idx="0"/>
          </p:cNvCxnSpPr>
          <p:nvPr/>
        </p:nvCxnSpPr>
        <p:spPr>
          <a:xfrm rot="16200000" flipH="1">
            <a:off x="5290593" y="730821"/>
            <a:ext cx="258425" cy="683908"/>
          </a:xfrm>
          <a:prstGeom prst="bentConnector3">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Elbow Connector 73"/>
          <p:cNvCxnSpPr>
            <a:stCxn id="10" idx="2"/>
            <a:endCxn id="7" idx="0"/>
          </p:cNvCxnSpPr>
          <p:nvPr/>
        </p:nvCxnSpPr>
        <p:spPr>
          <a:xfrm rot="16200000" flipH="1">
            <a:off x="3601962" y="1336568"/>
            <a:ext cx="581335" cy="1305231"/>
          </a:xfrm>
          <a:prstGeom prst="bentConnector3">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6" name="Elbow Connector 75"/>
          <p:cNvCxnSpPr>
            <a:stCxn id="11" idx="2"/>
            <a:endCxn id="7" idx="0"/>
          </p:cNvCxnSpPr>
          <p:nvPr/>
        </p:nvCxnSpPr>
        <p:spPr>
          <a:xfrm rot="5400000">
            <a:off x="4862715" y="1380808"/>
            <a:ext cx="581574" cy="1216514"/>
          </a:xfrm>
          <a:prstGeom prst="bentConnector3">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5" name="Elbow Connector 84"/>
          <p:cNvCxnSpPr>
            <a:stCxn id="7" idx="2"/>
            <a:endCxn id="49" idx="0"/>
          </p:cNvCxnSpPr>
          <p:nvPr/>
        </p:nvCxnSpPr>
        <p:spPr>
          <a:xfrm rot="16200000" flipH="1">
            <a:off x="4288951" y="2905478"/>
            <a:ext cx="1265870" cy="753282"/>
          </a:xfrm>
          <a:prstGeom prst="bentConnector3">
            <a:avLst>
              <a:gd name="adj1" fmla="val 50000"/>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86" name="Down Arrow 85"/>
          <p:cNvSpPr/>
          <p:nvPr/>
        </p:nvSpPr>
        <p:spPr>
          <a:xfrm rot="16200000">
            <a:off x="3147923" y="2275486"/>
            <a:ext cx="181737" cy="3669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63" name="Down Arrow 162"/>
          <p:cNvSpPr/>
          <p:nvPr/>
        </p:nvSpPr>
        <p:spPr>
          <a:xfrm rot="5400000">
            <a:off x="5704815" y="2269524"/>
            <a:ext cx="181737" cy="3669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cxnSp>
        <p:nvCxnSpPr>
          <p:cNvPr id="88" name="Straight Arrow Connector 87"/>
          <p:cNvCxnSpPr>
            <a:stCxn id="49" idx="2"/>
            <a:endCxn id="138" idx="0"/>
          </p:cNvCxnSpPr>
          <p:nvPr/>
        </p:nvCxnSpPr>
        <p:spPr>
          <a:xfrm>
            <a:off x="5298527" y="4353636"/>
            <a:ext cx="0" cy="233454"/>
          </a:xfrm>
          <a:prstGeom prst="straightConnector1">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38" idx="2"/>
            <a:endCxn id="125" idx="0"/>
          </p:cNvCxnSpPr>
          <p:nvPr/>
        </p:nvCxnSpPr>
        <p:spPr>
          <a:xfrm>
            <a:off x="5298527" y="5025672"/>
            <a:ext cx="596" cy="211013"/>
          </a:xfrm>
          <a:prstGeom prst="straightConnector1">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114" idx="3"/>
            <a:endCxn id="125" idx="1"/>
          </p:cNvCxnSpPr>
          <p:nvPr/>
        </p:nvCxnSpPr>
        <p:spPr>
          <a:xfrm flipV="1">
            <a:off x="4060797" y="5513684"/>
            <a:ext cx="583047" cy="1884"/>
          </a:xfrm>
          <a:prstGeom prst="straightConnector1">
            <a:avLst/>
          </a:prstGeom>
          <a:ln w="12700">
            <a:solidFill>
              <a:schemeClr val="tx1">
                <a:lumMod val="95000"/>
                <a:lumOff val="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087725" y="3266581"/>
            <a:ext cx="1281731" cy="553998"/>
          </a:xfrm>
          <a:prstGeom prst="rect">
            <a:avLst/>
          </a:prstGeom>
          <a:solidFill>
            <a:schemeClr val="accent6">
              <a:lumMod val="40000"/>
              <a:lumOff val="60000"/>
            </a:schemeClr>
          </a:solidFill>
          <a:ln w="9525">
            <a:solidFill>
              <a:schemeClr val="tx1"/>
            </a:solidFill>
          </a:ln>
        </p:spPr>
        <p:txBody>
          <a:bodyPr wrap="square" rtlCol="0">
            <a:spAutoFit/>
          </a:bodyPr>
          <a:lstStyle/>
          <a:p>
            <a:pPr algn="ctr"/>
            <a:r>
              <a:rPr lang="en-IN" sz="750" b="1" i="1" dirty="0">
                <a:solidFill>
                  <a:schemeClr val="tx2">
                    <a:lumMod val="75000"/>
                  </a:schemeClr>
                </a:solidFill>
              </a:rPr>
              <a:t>Coordinators of Central Agencies</a:t>
            </a:r>
          </a:p>
          <a:p>
            <a:pPr algn="ctr"/>
            <a:r>
              <a:rPr lang="en-IN" sz="750" i="1" dirty="0">
                <a:solidFill>
                  <a:schemeClr val="tx2">
                    <a:lumMod val="75000"/>
                  </a:schemeClr>
                </a:solidFill>
              </a:rPr>
              <a:t>CWC, CGWB, NIH, CWPRS, CPCB, SOI, IMD,NRSA, </a:t>
            </a:r>
          </a:p>
        </p:txBody>
      </p:sp>
      <p:cxnSp>
        <p:nvCxnSpPr>
          <p:cNvPr id="5" name="Elbow Connector 4"/>
          <p:cNvCxnSpPr>
            <a:stCxn id="7" idx="2"/>
            <a:endCxn id="30" idx="0"/>
          </p:cNvCxnSpPr>
          <p:nvPr/>
        </p:nvCxnSpPr>
        <p:spPr>
          <a:xfrm rot="5400000">
            <a:off x="3328220" y="2049555"/>
            <a:ext cx="617397" cy="1816654"/>
          </a:xfrm>
          <a:prstGeom prst="bentConnector3">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Elbow Connector 7"/>
          <p:cNvCxnSpPr>
            <a:stCxn id="31" idx="2"/>
            <a:endCxn id="114" idx="0"/>
          </p:cNvCxnSpPr>
          <p:nvPr/>
        </p:nvCxnSpPr>
        <p:spPr>
          <a:xfrm rot="5400000">
            <a:off x="3145253" y="4097570"/>
            <a:ext cx="1360282" cy="806301"/>
          </a:xfrm>
          <a:prstGeom prst="bentConnector3">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30" idx="2"/>
            <a:endCxn id="114" idx="0"/>
          </p:cNvCxnSpPr>
          <p:nvPr/>
        </p:nvCxnSpPr>
        <p:spPr>
          <a:xfrm rot="16200000" flipH="1">
            <a:off x="2395276" y="4153894"/>
            <a:ext cx="1360282" cy="693652"/>
          </a:xfrm>
          <a:prstGeom prst="bentConnector3">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002631" y="3333573"/>
            <a:ext cx="1123441" cy="784830"/>
          </a:xfrm>
          <a:prstGeom prst="rect">
            <a:avLst/>
          </a:prstGeom>
          <a:solidFill>
            <a:srgbClr val="FFC000"/>
          </a:solidFill>
          <a:ln w="9525">
            <a:solidFill>
              <a:schemeClr val="tx1"/>
            </a:solidFill>
          </a:ln>
        </p:spPr>
        <p:txBody>
          <a:bodyPr wrap="square" rtlCol="0">
            <a:spAutoFit/>
          </a:bodyPr>
          <a:lstStyle/>
          <a:p>
            <a:r>
              <a:rPr lang="en-IN" sz="750" b="1" dirty="0"/>
              <a:t>Technical Consultant:</a:t>
            </a:r>
          </a:p>
          <a:p>
            <a:pPr marL="171450" indent="-171450">
              <a:buAutoNum type="arabicPeriod"/>
            </a:pPr>
            <a:r>
              <a:rPr lang="en-IN" sz="750" b="1" dirty="0"/>
              <a:t>CWC</a:t>
            </a:r>
            <a:r>
              <a:rPr lang="en-IN" sz="750" dirty="0"/>
              <a:t> – River Basin Modelling</a:t>
            </a:r>
          </a:p>
          <a:p>
            <a:pPr marL="171450" indent="-171450">
              <a:buAutoNum type="arabicPeriod"/>
            </a:pPr>
            <a:r>
              <a:rPr lang="en-IN" sz="750" b="1" dirty="0"/>
              <a:t>CWPRS </a:t>
            </a:r>
            <a:r>
              <a:rPr lang="en-IN" sz="750" dirty="0"/>
              <a:t>– Hydro-met Consultant</a:t>
            </a:r>
          </a:p>
          <a:p>
            <a:pPr marL="171450" indent="-171450">
              <a:buAutoNum type="arabicPeriod"/>
            </a:pPr>
            <a:r>
              <a:rPr lang="en-IN" sz="750" b="1" dirty="0"/>
              <a:t>SOI</a:t>
            </a:r>
            <a:r>
              <a:rPr lang="en-IN" sz="750" dirty="0"/>
              <a:t> – Lidar Survey</a:t>
            </a:r>
          </a:p>
        </p:txBody>
      </p:sp>
      <p:sp>
        <p:nvSpPr>
          <p:cNvPr id="40" name="Down Arrow 39"/>
          <p:cNvSpPr/>
          <p:nvPr/>
        </p:nvSpPr>
        <p:spPr>
          <a:xfrm rot="5400000">
            <a:off x="6037375" y="5344003"/>
            <a:ext cx="181736" cy="320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cxnSp>
        <p:nvCxnSpPr>
          <p:cNvPr id="17" name="Elbow Connector 16"/>
          <p:cNvCxnSpPr>
            <a:stCxn id="7" idx="2"/>
            <a:endCxn id="31" idx="0"/>
          </p:cNvCxnSpPr>
          <p:nvPr/>
        </p:nvCxnSpPr>
        <p:spPr>
          <a:xfrm rot="5400000">
            <a:off x="4078197" y="2799532"/>
            <a:ext cx="617397" cy="316701"/>
          </a:xfrm>
          <a:prstGeom prst="bentConnector3">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fld id="{202077D1-5DF9-40E9-A67E-199782E4FB12}" type="datetime1">
              <a:rPr lang="en-IN" smtClean="0"/>
              <a:t>08-10-2015</a:t>
            </a:fld>
            <a:endParaRPr lang="en-IN"/>
          </a:p>
        </p:txBody>
      </p:sp>
      <p:sp>
        <p:nvSpPr>
          <p:cNvPr id="3" name="Slide Number Placeholder 2"/>
          <p:cNvSpPr>
            <a:spLocks noGrp="1"/>
          </p:cNvSpPr>
          <p:nvPr>
            <p:ph type="sldNum" sz="quarter" idx="12"/>
          </p:nvPr>
        </p:nvSpPr>
        <p:spPr/>
        <p:txBody>
          <a:bodyPr/>
          <a:lstStyle/>
          <a:p>
            <a:fld id="{18306541-3CBD-4719-9FF6-33946E44F32B}" type="slidenum">
              <a:rPr lang="en-IN" smtClean="0"/>
              <a:t>63</a:t>
            </a:fld>
            <a:endParaRPr lang="en-IN"/>
          </a:p>
        </p:txBody>
      </p:sp>
    </p:spTree>
    <p:extLst>
      <p:ext uri="{BB962C8B-B14F-4D97-AF65-F5344CB8AC3E}">
        <p14:creationId xmlns:p14="http://schemas.microsoft.com/office/powerpoint/2010/main" val="41626883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2565811" y="260648"/>
            <a:ext cx="3749553" cy="830997"/>
          </a:xfrm>
          <a:prstGeom prst="rect">
            <a:avLst/>
          </a:prstGeom>
          <a:solidFill>
            <a:schemeClr val="accent2">
              <a:lumMod val="40000"/>
              <a:lumOff val="60000"/>
            </a:schemeClr>
          </a:solidFill>
          <a:ln w="9525">
            <a:solidFill>
              <a:schemeClr val="tx1"/>
            </a:solidFill>
          </a:ln>
        </p:spPr>
        <p:txBody>
          <a:bodyPr wrap="none" rtlCol="0">
            <a:spAutoFit/>
          </a:bodyPr>
          <a:lstStyle/>
          <a:p>
            <a:r>
              <a:rPr lang="en-IN" sz="1600" b="1" dirty="0" smtClean="0"/>
              <a:t>Central Project Management Unit (CPMU)</a:t>
            </a:r>
          </a:p>
          <a:p>
            <a:pPr algn="ctr"/>
            <a:r>
              <a:rPr lang="en-IN" sz="1600" b="1" dirty="0" err="1" smtClean="0"/>
              <a:t>MoWR</a:t>
            </a:r>
            <a:r>
              <a:rPr lang="en-IN" sz="1600" b="1" dirty="0" smtClean="0"/>
              <a:t>, RD &amp; GR</a:t>
            </a:r>
          </a:p>
          <a:p>
            <a:pPr algn="ctr"/>
            <a:r>
              <a:rPr lang="en-IN" sz="1600" dirty="0" smtClean="0"/>
              <a:t>Joint Secretary</a:t>
            </a:r>
          </a:p>
        </p:txBody>
      </p:sp>
      <p:sp>
        <p:nvSpPr>
          <p:cNvPr id="41" name="TextBox 40"/>
          <p:cNvSpPr txBox="1"/>
          <p:nvPr/>
        </p:nvSpPr>
        <p:spPr>
          <a:xfrm>
            <a:off x="6807400" y="3645024"/>
            <a:ext cx="2257671" cy="2246769"/>
          </a:xfrm>
          <a:prstGeom prst="rect">
            <a:avLst/>
          </a:prstGeom>
          <a:solidFill>
            <a:schemeClr val="accent1">
              <a:lumMod val="40000"/>
              <a:lumOff val="60000"/>
            </a:schemeClr>
          </a:solidFill>
          <a:ln w="9525">
            <a:solidFill>
              <a:schemeClr val="tx1"/>
            </a:solidFill>
          </a:ln>
        </p:spPr>
        <p:txBody>
          <a:bodyPr wrap="square" rtlCol="0">
            <a:spAutoFit/>
          </a:bodyPr>
          <a:lstStyle>
            <a:defPPr>
              <a:defRPr lang="en-US"/>
            </a:defPPr>
            <a:lvl1pPr marL="228600" indent="-228600">
              <a:buAutoNum type="arabicPeriod"/>
              <a:defRPr sz="1000" b="1">
                <a:solidFill>
                  <a:schemeClr val="tx2"/>
                </a:solidFill>
              </a:defRPr>
            </a:lvl1pPr>
          </a:lstStyle>
          <a:p>
            <a:r>
              <a:rPr lang="en-IN" dirty="0">
                <a:solidFill>
                  <a:schemeClr val="tx1"/>
                </a:solidFill>
              </a:rPr>
              <a:t>Team Leader</a:t>
            </a:r>
          </a:p>
          <a:p>
            <a:r>
              <a:rPr lang="en-US" dirty="0" smtClean="0">
                <a:solidFill>
                  <a:schemeClr val="tx1"/>
                </a:solidFill>
              </a:rPr>
              <a:t>Instrumentation Expert </a:t>
            </a:r>
          </a:p>
          <a:p>
            <a:r>
              <a:rPr lang="en-US" dirty="0" smtClean="0">
                <a:solidFill>
                  <a:schemeClr val="tx1"/>
                </a:solidFill>
              </a:rPr>
              <a:t>Telemetry Expert</a:t>
            </a:r>
          </a:p>
          <a:p>
            <a:r>
              <a:rPr lang="en-US" dirty="0" smtClean="0">
                <a:solidFill>
                  <a:schemeClr val="tx1"/>
                </a:solidFill>
              </a:rPr>
              <a:t>SCADA Expert</a:t>
            </a:r>
            <a:endParaRPr lang="en-US" dirty="0">
              <a:solidFill>
                <a:schemeClr val="tx1"/>
              </a:solidFill>
            </a:endParaRPr>
          </a:p>
          <a:p>
            <a:r>
              <a:rPr lang="en-US" dirty="0" smtClean="0">
                <a:solidFill>
                  <a:schemeClr val="tx1"/>
                </a:solidFill>
              </a:rPr>
              <a:t>Hydrologist</a:t>
            </a:r>
            <a:endParaRPr lang="en-US" dirty="0">
              <a:solidFill>
                <a:schemeClr val="tx1"/>
              </a:solidFill>
            </a:endParaRPr>
          </a:p>
          <a:p>
            <a:r>
              <a:rPr lang="en-US" dirty="0" smtClean="0">
                <a:solidFill>
                  <a:schemeClr val="tx1"/>
                </a:solidFill>
              </a:rPr>
              <a:t>Flood Management Expert</a:t>
            </a:r>
          </a:p>
          <a:p>
            <a:r>
              <a:rPr lang="en-US" dirty="0" smtClean="0">
                <a:solidFill>
                  <a:schemeClr val="tx1"/>
                </a:solidFill>
              </a:rPr>
              <a:t>Hydro Informatics Expert</a:t>
            </a:r>
          </a:p>
          <a:p>
            <a:r>
              <a:rPr lang="en-US" dirty="0" smtClean="0">
                <a:solidFill>
                  <a:schemeClr val="tx1"/>
                </a:solidFill>
              </a:rPr>
              <a:t>Hydro-geologist</a:t>
            </a:r>
            <a:endParaRPr lang="en-IN" dirty="0">
              <a:solidFill>
                <a:schemeClr val="tx1"/>
              </a:solidFill>
            </a:endParaRPr>
          </a:p>
          <a:p>
            <a:r>
              <a:rPr lang="en-US" dirty="0" smtClean="0">
                <a:solidFill>
                  <a:schemeClr val="tx1"/>
                </a:solidFill>
              </a:rPr>
              <a:t>Training </a:t>
            </a:r>
            <a:r>
              <a:rPr lang="en-US" dirty="0">
                <a:solidFill>
                  <a:schemeClr val="tx1"/>
                </a:solidFill>
              </a:rPr>
              <a:t>Expert</a:t>
            </a:r>
          </a:p>
          <a:p>
            <a:r>
              <a:rPr lang="en-US" dirty="0" smtClean="0">
                <a:solidFill>
                  <a:schemeClr val="tx1"/>
                </a:solidFill>
              </a:rPr>
              <a:t>Finance Specialist </a:t>
            </a:r>
          </a:p>
          <a:p>
            <a:r>
              <a:rPr lang="en-US" dirty="0" smtClean="0">
                <a:solidFill>
                  <a:schemeClr val="tx1"/>
                </a:solidFill>
              </a:rPr>
              <a:t>Procurement Specialist</a:t>
            </a:r>
          </a:p>
          <a:p>
            <a:r>
              <a:rPr lang="en-US" dirty="0" smtClean="0">
                <a:solidFill>
                  <a:schemeClr val="tx1"/>
                </a:solidFill>
              </a:rPr>
              <a:t>Team Assistants </a:t>
            </a:r>
          </a:p>
          <a:p>
            <a:r>
              <a:rPr lang="en-IN" dirty="0" smtClean="0">
                <a:solidFill>
                  <a:schemeClr val="tx1"/>
                </a:solidFill>
              </a:rPr>
              <a:t>M</a:t>
            </a:r>
            <a:r>
              <a:rPr lang="en-IN" dirty="0">
                <a:solidFill>
                  <a:schemeClr val="tx1"/>
                </a:solidFill>
              </a:rPr>
              <a:t>&amp; E Expert </a:t>
            </a:r>
          </a:p>
          <a:p>
            <a:r>
              <a:rPr lang="en-IN" dirty="0">
                <a:solidFill>
                  <a:schemeClr val="tx1"/>
                </a:solidFill>
              </a:rPr>
              <a:t>MIS Expert </a:t>
            </a:r>
          </a:p>
        </p:txBody>
      </p:sp>
      <p:sp>
        <p:nvSpPr>
          <p:cNvPr id="2" name="Rectangle 1"/>
          <p:cNvSpPr/>
          <p:nvPr/>
        </p:nvSpPr>
        <p:spPr>
          <a:xfrm>
            <a:off x="3621571" y="1510771"/>
            <a:ext cx="1634294" cy="338554"/>
          </a:xfrm>
          <a:prstGeom prst="rect">
            <a:avLst/>
          </a:prstGeom>
          <a:solidFill>
            <a:schemeClr val="accent2">
              <a:lumMod val="40000"/>
              <a:lumOff val="60000"/>
            </a:schemeClr>
          </a:solidFill>
          <a:ln w="9525">
            <a:solidFill>
              <a:schemeClr val="tx1"/>
            </a:solidFill>
          </a:ln>
        </p:spPr>
        <p:txBody>
          <a:bodyPr wrap="none" rtlCol="0">
            <a:spAutoFit/>
          </a:bodyPr>
          <a:lstStyle/>
          <a:p>
            <a:r>
              <a:rPr lang="en-IN" sz="1600" b="1" dirty="0" smtClean="0">
                <a:solidFill>
                  <a:schemeClr val="tx2">
                    <a:lumMod val="50000"/>
                  </a:schemeClr>
                </a:solidFill>
              </a:rPr>
              <a:t>Director-</a:t>
            </a:r>
            <a:r>
              <a:rPr lang="en-IN" sz="1600" b="1" dirty="0" err="1" smtClean="0">
                <a:solidFill>
                  <a:schemeClr val="tx2">
                    <a:lumMod val="50000"/>
                  </a:schemeClr>
                </a:solidFill>
              </a:rPr>
              <a:t>MoWR</a:t>
            </a:r>
            <a:r>
              <a:rPr lang="en-IN" sz="1600" b="1" dirty="0" smtClean="0">
                <a:solidFill>
                  <a:schemeClr val="tx2">
                    <a:lumMod val="50000"/>
                  </a:schemeClr>
                </a:solidFill>
              </a:rPr>
              <a:t>*</a:t>
            </a:r>
            <a:endParaRPr lang="en-IN" sz="1600" b="1" dirty="0">
              <a:solidFill>
                <a:schemeClr val="tx2">
                  <a:lumMod val="50000"/>
                </a:schemeClr>
              </a:solidFill>
            </a:endParaRPr>
          </a:p>
        </p:txBody>
      </p:sp>
      <p:sp>
        <p:nvSpPr>
          <p:cNvPr id="9" name="Rectangle 8"/>
          <p:cNvSpPr/>
          <p:nvPr/>
        </p:nvSpPr>
        <p:spPr>
          <a:xfrm>
            <a:off x="453108" y="2249803"/>
            <a:ext cx="806888" cy="461665"/>
          </a:xfrm>
          <a:prstGeom prst="rect">
            <a:avLst/>
          </a:prstGeom>
          <a:solidFill>
            <a:schemeClr val="accent6">
              <a:lumMod val="60000"/>
              <a:lumOff val="40000"/>
            </a:schemeClr>
          </a:solidFill>
          <a:ln w="9525">
            <a:solidFill>
              <a:schemeClr val="tx1"/>
            </a:solidFill>
          </a:ln>
        </p:spPr>
        <p:txBody>
          <a:bodyPr wrap="none" rtlCol="0">
            <a:spAutoFit/>
          </a:bodyPr>
          <a:lstStyle/>
          <a:p>
            <a:r>
              <a:rPr lang="en-IN" sz="1200" b="1" dirty="0" smtClean="0">
                <a:solidFill>
                  <a:schemeClr val="tx2">
                    <a:lumMod val="50000"/>
                  </a:schemeClr>
                </a:solidFill>
              </a:rPr>
              <a:t>Technical </a:t>
            </a:r>
          </a:p>
          <a:p>
            <a:r>
              <a:rPr lang="en-IN" sz="1200" b="1" dirty="0" smtClean="0">
                <a:solidFill>
                  <a:schemeClr val="tx2">
                    <a:lumMod val="50000"/>
                  </a:schemeClr>
                </a:solidFill>
              </a:rPr>
              <a:t>Section</a:t>
            </a:r>
            <a:endParaRPr lang="en-IN" sz="1200" b="1" dirty="0">
              <a:solidFill>
                <a:schemeClr val="tx2">
                  <a:lumMod val="50000"/>
                </a:schemeClr>
              </a:solidFill>
            </a:endParaRPr>
          </a:p>
        </p:txBody>
      </p:sp>
      <p:sp>
        <p:nvSpPr>
          <p:cNvPr id="10" name="Rectangle 9"/>
          <p:cNvSpPr/>
          <p:nvPr/>
        </p:nvSpPr>
        <p:spPr>
          <a:xfrm>
            <a:off x="1567252" y="2242244"/>
            <a:ext cx="1157753" cy="461665"/>
          </a:xfrm>
          <a:prstGeom prst="rect">
            <a:avLst/>
          </a:prstGeom>
          <a:solidFill>
            <a:schemeClr val="accent6">
              <a:lumMod val="60000"/>
              <a:lumOff val="40000"/>
            </a:schemeClr>
          </a:solidFill>
          <a:ln w="9525">
            <a:solidFill>
              <a:schemeClr val="tx1"/>
            </a:solidFill>
          </a:ln>
        </p:spPr>
        <p:txBody>
          <a:bodyPr wrap="none" rtlCol="0">
            <a:spAutoFit/>
          </a:bodyPr>
          <a:lstStyle/>
          <a:p>
            <a:r>
              <a:rPr lang="en-IN" sz="1200" b="1" dirty="0" smtClean="0">
                <a:solidFill>
                  <a:schemeClr val="tx2">
                    <a:lumMod val="50000"/>
                  </a:schemeClr>
                </a:solidFill>
              </a:rPr>
              <a:t>Administrative </a:t>
            </a:r>
          </a:p>
          <a:p>
            <a:r>
              <a:rPr lang="en-IN" sz="1200" b="1" dirty="0" smtClean="0">
                <a:solidFill>
                  <a:schemeClr val="tx2">
                    <a:lumMod val="50000"/>
                  </a:schemeClr>
                </a:solidFill>
              </a:rPr>
              <a:t>Section</a:t>
            </a:r>
            <a:endParaRPr lang="en-IN" sz="1200" b="1" dirty="0">
              <a:solidFill>
                <a:schemeClr val="tx2">
                  <a:lumMod val="50000"/>
                </a:schemeClr>
              </a:solidFill>
            </a:endParaRPr>
          </a:p>
        </p:txBody>
      </p:sp>
      <p:sp>
        <p:nvSpPr>
          <p:cNvPr id="11" name="Rectangle 10"/>
          <p:cNvSpPr/>
          <p:nvPr/>
        </p:nvSpPr>
        <p:spPr>
          <a:xfrm>
            <a:off x="3111277" y="2241173"/>
            <a:ext cx="712054" cy="461665"/>
          </a:xfrm>
          <a:prstGeom prst="rect">
            <a:avLst/>
          </a:prstGeom>
          <a:solidFill>
            <a:schemeClr val="accent6">
              <a:lumMod val="60000"/>
              <a:lumOff val="40000"/>
            </a:schemeClr>
          </a:solidFill>
          <a:ln w="9525">
            <a:solidFill>
              <a:schemeClr val="tx1"/>
            </a:solidFill>
          </a:ln>
        </p:spPr>
        <p:txBody>
          <a:bodyPr wrap="none" rtlCol="0">
            <a:spAutoFit/>
          </a:bodyPr>
          <a:lstStyle/>
          <a:p>
            <a:r>
              <a:rPr lang="en-IN" sz="1200" b="1" dirty="0" smtClean="0">
                <a:solidFill>
                  <a:schemeClr val="tx2">
                    <a:lumMod val="50000"/>
                  </a:schemeClr>
                </a:solidFill>
              </a:rPr>
              <a:t>Finance </a:t>
            </a:r>
          </a:p>
          <a:p>
            <a:r>
              <a:rPr lang="en-IN" sz="1200" b="1" dirty="0" smtClean="0">
                <a:solidFill>
                  <a:schemeClr val="tx2">
                    <a:lumMod val="50000"/>
                  </a:schemeClr>
                </a:solidFill>
              </a:rPr>
              <a:t>Section</a:t>
            </a:r>
            <a:endParaRPr lang="en-IN" sz="1200" b="1" dirty="0">
              <a:solidFill>
                <a:schemeClr val="tx2">
                  <a:lumMod val="50000"/>
                </a:schemeClr>
              </a:solidFill>
            </a:endParaRPr>
          </a:p>
        </p:txBody>
      </p:sp>
      <p:sp>
        <p:nvSpPr>
          <p:cNvPr id="12" name="Rectangle 11"/>
          <p:cNvSpPr/>
          <p:nvPr/>
        </p:nvSpPr>
        <p:spPr>
          <a:xfrm>
            <a:off x="4332618" y="2242245"/>
            <a:ext cx="1051698" cy="461665"/>
          </a:xfrm>
          <a:prstGeom prst="rect">
            <a:avLst/>
          </a:prstGeom>
          <a:solidFill>
            <a:schemeClr val="accent6">
              <a:lumMod val="60000"/>
              <a:lumOff val="40000"/>
            </a:schemeClr>
          </a:solidFill>
          <a:ln w="9525">
            <a:solidFill>
              <a:schemeClr val="tx1"/>
            </a:solidFill>
          </a:ln>
        </p:spPr>
        <p:txBody>
          <a:bodyPr wrap="none" rtlCol="0">
            <a:spAutoFit/>
          </a:bodyPr>
          <a:lstStyle/>
          <a:p>
            <a:r>
              <a:rPr lang="en-IN" sz="1200" b="1" dirty="0" smtClean="0">
                <a:solidFill>
                  <a:schemeClr val="tx2">
                    <a:lumMod val="50000"/>
                  </a:schemeClr>
                </a:solidFill>
              </a:rPr>
              <a:t>Procurement </a:t>
            </a:r>
          </a:p>
          <a:p>
            <a:r>
              <a:rPr lang="en-IN" sz="1200" b="1" dirty="0" smtClean="0">
                <a:solidFill>
                  <a:schemeClr val="tx2">
                    <a:lumMod val="50000"/>
                  </a:schemeClr>
                </a:solidFill>
              </a:rPr>
              <a:t>Section</a:t>
            </a:r>
            <a:endParaRPr lang="en-IN" sz="1200" b="1" dirty="0">
              <a:solidFill>
                <a:schemeClr val="tx2">
                  <a:lumMod val="50000"/>
                </a:schemeClr>
              </a:solidFill>
            </a:endParaRPr>
          </a:p>
        </p:txBody>
      </p:sp>
      <p:sp>
        <p:nvSpPr>
          <p:cNvPr id="14" name="Rectangle 13"/>
          <p:cNvSpPr/>
          <p:nvPr/>
        </p:nvSpPr>
        <p:spPr>
          <a:xfrm>
            <a:off x="7117114" y="2247005"/>
            <a:ext cx="1646632" cy="646331"/>
          </a:xfrm>
          <a:prstGeom prst="rect">
            <a:avLst/>
          </a:prstGeom>
          <a:solidFill>
            <a:schemeClr val="tx2">
              <a:lumMod val="40000"/>
              <a:lumOff val="60000"/>
            </a:schemeClr>
          </a:solidFill>
          <a:ln w="9525">
            <a:solidFill>
              <a:schemeClr val="tx1"/>
            </a:solidFill>
          </a:ln>
        </p:spPr>
        <p:txBody>
          <a:bodyPr wrap="square" rtlCol="0">
            <a:spAutoFit/>
          </a:bodyPr>
          <a:lstStyle/>
          <a:p>
            <a:pPr algn="ctr"/>
            <a:r>
              <a:rPr lang="en-IN" sz="1200" b="1" dirty="0" smtClean="0">
                <a:solidFill>
                  <a:schemeClr val="tx2">
                    <a:lumMod val="50000"/>
                  </a:schemeClr>
                </a:solidFill>
              </a:rPr>
              <a:t>Project Technical &amp; Management Consultant (TAMC)</a:t>
            </a:r>
            <a:endParaRPr lang="en-IN" sz="1200" b="1" dirty="0">
              <a:solidFill>
                <a:schemeClr val="tx2">
                  <a:lumMod val="50000"/>
                </a:schemeClr>
              </a:solidFill>
            </a:endParaRPr>
          </a:p>
        </p:txBody>
      </p:sp>
      <p:cxnSp>
        <p:nvCxnSpPr>
          <p:cNvPr id="4" name="Elbow Connector 3"/>
          <p:cNvCxnSpPr>
            <a:stCxn id="2" idx="2"/>
            <a:endCxn id="9" idx="0"/>
          </p:cNvCxnSpPr>
          <p:nvPr/>
        </p:nvCxnSpPr>
        <p:spPr>
          <a:xfrm rot="5400000">
            <a:off x="2447396" y="258481"/>
            <a:ext cx="400478" cy="3582166"/>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Elbow Connector 5"/>
          <p:cNvCxnSpPr>
            <a:stCxn id="2" idx="2"/>
            <a:endCxn id="10" idx="0"/>
          </p:cNvCxnSpPr>
          <p:nvPr/>
        </p:nvCxnSpPr>
        <p:spPr>
          <a:xfrm rot="5400000">
            <a:off x="3095965" y="899490"/>
            <a:ext cx="392919" cy="2292589"/>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Elbow Connector 7"/>
          <p:cNvCxnSpPr>
            <a:stCxn id="2" idx="2"/>
            <a:endCxn id="11" idx="0"/>
          </p:cNvCxnSpPr>
          <p:nvPr/>
        </p:nvCxnSpPr>
        <p:spPr>
          <a:xfrm rot="5400000">
            <a:off x="3757087" y="1559542"/>
            <a:ext cx="391848" cy="97141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2" idx="2"/>
            <a:endCxn id="12" idx="0"/>
          </p:cNvCxnSpPr>
          <p:nvPr/>
        </p:nvCxnSpPr>
        <p:spPr>
          <a:xfrm rot="16200000" flipH="1">
            <a:off x="4452132" y="1835910"/>
            <a:ext cx="392920" cy="419749"/>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2" idx="2"/>
            <a:endCxn id="14" idx="0"/>
          </p:cNvCxnSpPr>
          <p:nvPr/>
        </p:nvCxnSpPr>
        <p:spPr>
          <a:xfrm rot="16200000" flipH="1">
            <a:off x="5990734" y="297309"/>
            <a:ext cx="397680" cy="350171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38" idx="2"/>
            <a:endCxn id="2" idx="0"/>
          </p:cNvCxnSpPr>
          <p:nvPr/>
        </p:nvCxnSpPr>
        <p:spPr>
          <a:xfrm flipH="1">
            <a:off x="4438718" y="1091645"/>
            <a:ext cx="1870" cy="4191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82290" y="3112670"/>
            <a:ext cx="1548524" cy="1477328"/>
          </a:xfrm>
          <a:prstGeom prst="rect">
            <a:avLst/>
          </a:prstGeom>
          <a:solidFill>
            <a:schemeClr val="accent3">
              <a:lumMod val="60000"/>
              <a:lumOff val="40000"/>
            </a:schemeClr>
          </a:solidFill>
          <a:ln w="9525">
            <a:solidFill>
              <a:schemeClr val="tx1"/>
            </a:solidFill>
          </a:ln>
        </p:spPr>
        <p:txBody>
          <a:bodyPr wrap="square" rtlCol="0">
            <a:spAutoFit/>
          </a:bodyPr>
          <a:lstStyle/>
          <a:p>
            <a:pPr marL="228600" indent="-228600">
              <a:buAutoNum type="arabicPeriod"/>
            </a:pPr>
            <a:r>
              <a:rPr lang="en-IN" sz="1000" b="1" dirty="0" smtClean="0"/>
              <a:t>Hydrologist </a:t>
            </a:r>
            <a:r>
              <a:rPr lang="en-IN" sz="1000" b="1" dirty="0"/>
              <a:t>(Director – CWC)</a:t>
            </a:r>
          </a:p>
          <a:p>
            <a:pPr marL="228600" indent="-228600">
              <a:buAutoNum type="arabicPeriod"/>
            </a:pPr>
            <a:r>
              <a:rPr lang="en-IN" sz="1000" b="1" dirty="0" smtClean="0"/>
              <a:t>Hydro-geologist </a:t>
            </a:r>
            <a:r>
              <a:rPr lang="en-IN" sz="1000" b="1" dirty="0"/>
              <a:t>(Sr. Hydro-Geologist – CGWB)</a:t>
            </a:r>
          </a:p>
          <a:p>
            <a:pPr marL="228600" indent="-228600">
              <a:buAutoNum type="arabicPeriod"/>
            </a:pPr>
            <a:r>
              <a:rPr lang="en-IN" sz="1000" b="1" dirty="0" smtClean="0"/>
              <a:t>Instrumentation </a:t>
            </a:r>
            <a:r>
              <a:rPr lang="en-IN" sz="1000" b="1" dirty="0"/>
              <a:t>Expert (CWPRS)</a:t>
            </a:r>
          </a:p>
          <a:p>
            <a:pPr marL="228600" indent="-228600">
              <a:buAutoNum type="arabicPeriod"/>
            </a:pPr>
            <a:r>
              <a:rPr lang="en-IN" sz="1000" b="1" dirty="0" smtClean="0"/>
              <a:t>Research </a:t>
            </a:r>
            <a:r>
              <a:rPr lang="en-IN" sz="1000" b="1" dirty="0"/>
              <a:t>&amp; Training Expert (NIH)</a:t>
            </a:r>
          </a:p>
        </p:txBody>
      </p:sp>
      <p:sp>
        <p:nvSpPr>
          <p:cNvPr id="31" name="Rectangle 30"/>
          <p:cNvSpPr/>
          <p:nvPr/>
        </p:nvSpPr>
        <p:spPr>
          <a:xfrm>
            <a:off x="1496451" y="4860161"/>
            <a:ext cx="1299354" cy="1631216"/>
          </a:xfrm>
          <a:prstGeom prst="rect">
            <a:avLst/>
          </a:prstGeom>
          <a:solidFill>
            <a:schemeClr val="accent3">
              <a:lumMod val="60000"/>
              <a:lumOff val="40000"/>
            </a:schemeClr>
          </a:solidFill>
          <a:ln w="9525">
            <a:solidFill>
              <a:schemeClr val="tx1"/>
            </a:solidFill>
          </a:ln>
        </p:spPr>
        <p:txBody>
          <a:bodyPr wrap="square" rtlCol="0">
            <a:spAutoFit/>
          </a:bodyPr>
          <a:lstStyle/>
          <a:p>
            <a:pPr marL="228600" indent="-228600">
              <a:buAutoNum type="arabicPeriod"/>
            </a:pPr>
            <a:r>
              <a:rPr lang="en-IN" sz="1000" b="1" dirty="0" smtClean="0"/>
              <a:t>Under Secretary /Section Officer</a:t>
            </a:r>
          </a:p>
          <a:p>
            <a:pPr marL="228600" indent="-228600">
              <a:buAutoNum type="arabicPeriod"/>
            </a:pPr>
            <a:r>
              <a:rPr lang="en-IN" sz="1000" b="1" dirty="0" smtClean="0"/>
              <a:t>Upper Division Clerk</a:t>
            </a:r>
          </a:p>
          <a:p>
            <a:pPr marL="228600" indent="-228600">
              <a:buAutoNum type="arabicPeriod"/>
            </a:pPr>
            <a:r>
              <a:rPr lang="en-IN" sz="1000" b="1" dirty="0" smtClean="0"/>
              <a:t>Lower Division Clerk</a:t>
            </a:r>
          </a:p>
          <a:p>
            <a:pPr marL="228600" indent="-228600">
              <a:buAutoNum type="arabicPeriod"/>
            </a:pPr>
            <a:r>
              <a:rPr lang="en-IN" sz="1000" b="1" dirty="0" smtClean="0"/>
              <a:t>Computer Operator/ Data Entry </a:t>
            </a:r>
            <a:endParaRPr lang="en-IN" sz="1000" b="1" dirty="0"/>
          </a:p>
          <a:p>
            <a:pPr marL="228600" indent="-228600">
              <a:buAutoNum type="arabicPeriod"/>
            </a:pPr>
            <a:r>
              <a:rPr lang="en-IN" sz="1000" b="1" dirty="0" smtClean="0"/>
              <a:t>Office Assistant</a:t>
            </a:r>
          </a:p>
        </p:txBody>
      </p:sp>
      <p:cxnSp>
        <p:nvCxnSpPr>
          <p:cNvPr id="27" name="Straight Arrow Connector 26"/>
          <p:cNvCxnSpPr>
            <a:stCxn id="10" idx="2"/>
          </p:cNvCxnSpPr>
          <p:nvPr/>
        </p:nvCxnSpPr>
        <p:spPr>
          <a:xfrm>
            <a:off x="2146129" y="2703909"/>
            <a:ext cx="1" cy="21562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9" idx="2"/>
            <a:endCxn id="29" idx="0"/>
          </p:cNvCxnSpPr>
          <p:nvPr/>
        </p:nvCxnSpPr>
        <p:spPr>
          <a:xfrm>
            <a:off x="856552" y="2711468"/>
            <a:ext cx="0" cy="4012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2817627" y="3112670"/>
            <a:ext cx="1299354" cy="707886"/>
          </a:xfrm>
          <a:prstGeom prst="rect">
            <a:avLst/>
          </a:prstGeom>
          <a:solidFill>
            <a:schemeClr val="accent3">
              <a:lumMod val="60000"/>
              <a:lumOff val="40000"/>
            </a:schemeClr>
          </a:solidFill>
          <a:ln w="9525">
            <a:solidFill>
              <a:schemeClr val="tx1"/>
            </a:solidFill>
          </a:ln>
        </p:spPr>
        <p:txBody>
          <a:bodyPr wrap="square" rtlCol="0">
            <a:spAutoFit/>
          </a:bodyPr>
          <a:lstStyle/>
          <a:p>
            <a:pPr marL="228600" indent="-228600">
              <a:buAutoNum type="arabicPeriod"/>
            </a:pPr>
            <a:r>
              <a:rPr lang="en-IN" sz="1000" b="1" dirty="0" smtClean="0"/>
              <a:t>Finance Officer/ Accounts Officer</a:t>
            </a:r>
          </a:p>
          <a:p>
            <a:pPr marL="228600" indent="-228600">
              <a:buAutoNum type="arabicPeriod"/>
            </a:pPr>
            <a:r>
              <a:rPr lang="en-IN" sz="1000" b="1" dirty="0" smtClean="0"/>
              <a:t>Assistant Accounts Officer</a:t>
            </a:r>
          </a:p>
        </p:txBody>
      </p:sp>
      <p:cxnSp>
        <p:nvCxnSpPr>
          <p:cNvPr id="33" name="Straight Arrow Connector 32"/>
          <p:cNvCxnSpPr>
            <a:stCxn id="11" idx="2"/>
            <a:endCxn id="44" idx="0"/>
          </p:cNvCxnSpPr>
          <p:nvPr/>
        </p:nvCxnSpPr>
        <p:spPr>
          <a:xfrm>
            <a:off x="3467304" y="2702838"/>
            <a:ext cx="0" cy="4098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088079" y="4860161"/>
            <a:ext cx="1540860" cy="246221"/>
          </a:xfrm>
          <a:prstGeom prst="rect">
            <a:avLst/>
          </a:prstGeom>
          <a:solidFill>
            <a:schemeClr val="accent3">
              <a:lumMod val="60000"/>
              <a:lumOff val="40000"/>
            </a:schemeClr>
          </a:solidFill>
          <a:ln w="9525">
            <a:solidFill>
              <a:schemeClr val="tx1"/>
            </a:solidFill>
          </a:ln>
        </p:spPr>
        <p:txBody>
          <a:bodyPr wrap="square" rtlCol="0">
            <a:spAutoFit/>
          </a:bodyPr>
          <a:lstStyle/>
          <a:p>
            <a:pPr marL="228600" indent="-228600">
              <a:buAutoNum type="arabicPeriod"/>
            </a:pPr>
            <a:r>
              <a:rPr lang="en-IN" sz="1000" b="1" dirty="0" smtClean="0"/>
              <a:t>Procurement Expert</a:t>
            </a:r>
          </a:p>
        </p:txBody>
      </p:sp>
      <p:cxnSp>
        <p:nvCxnSpPr>
          <p:cNvPr id="35" name="Straight Arrow Connector 34"/>
          <p:cNvCxnSpPr>
            <a:stCxn id="12" idx="2"/>
            <a:endCxn id="45" idx="0"/>
          </p:cNvCxnSpPr>
          <p:nvPr/>
        </p:nvCxnSpPr>
        <p:spPr>
          <a:xfrm>
            <a:off x="4858467" y="2703910"/>
            <a:ext cx="42" cy="21562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4" idx="2"/>
            <a:endCxn id="41" idx="0"/>
          </p:cNvCxnSpPr>
          <p:nvPr/>
        </p:nvCxnSpPr>
        <p:spPr>
          <a:xfrm flipH="1">
            <a:off x="7936236" y="2893336"/>
            <a:ext cx="4194" cy="7516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612088" y="2247005"/>
            <a:ext cx="655949" cy="461665"/>
          </a:xfrm>
          <a:prstGeom prst="rect">
            <a:avLst/>
          </a:prstGeom>
          <a:solidFill>
            <a:schemeClr val="accent6">
              <a:lumMod val="60000"/>
              <a:lumOff val="40000"/>
            </a:schemeClr>
          </a:solidFill>
          <a:ln w="9525">
            <a:solidFill>
              <a:schemeClr val="tx1"/>
            </a:solidFill>
          </a:ln>
        </p:spPr>
        <p:txBody>
          <a:bodyPr wrap="none" rtlCol="0">
            <a:spAutoFit/>
          </a:bodyPr>
          <a:lstStyle/>
          <a:p>
            <a:r>
              <a:rPr lang="en-IN" sz="1200" b="1" dirty="0" smtClean="0">
                <a:solidFill>
                  <a:schemeClr val="tx2">
                    <a:lumMod val="50000"/>
                  </a:schemeClr>
                </a:solidFill>
              </a:rPr>
              <a:t>M &amp; E </a:t>
            </a:r>
          </a:p>
          <a:p>
            <a:r>
              <a:rPr lang="en-IN" sz="1200" b="1" dirty="0" smtClean="0">
                <a:solidFill>
                  <a:schemeClr val="tx2">
                    <a:lumMod val="50000"/>
                  </a:schemeClr>
                </a:solidFill>
              </a:rPr>
              <a:t>Section</a:t>
            </a:r>
            <a:endParaRPr lang="en-IN" sz="1200" b="1" dirty="0">
              <a:solidFill>
                <a:schemeClr val="tx2">
                  <a:lumMod val="50000"/>
                </a:schemeClr>
              </a:solidFill>
            </a:endParaRPr>
          </a:p>
        </p:txBody>
      </p:sp>
      <p:sp>
        <p:nvSpPr>
          <p:cNvPr id="34" name="Rectangle 33"/>
          <p:cNvSpPr/>
          <p:nvPr/>
        </p:nvSpPr>
        <p:spPr>
          <a:xfrm>
            <a:off x="5220309" y="3112670"/>
            <a:ext cx="1439507" cy="707886"/>
          </a:xfrm>
          <a:prstGeom prst="rect">
            <a:avLst/>
          </a:prstGeom>
          <a:solidFill>
            <a:schemeClr val="accent3">
              <a:lumMod val="60000"/>
              <a:lumOff val="40000"/>
            </a:schemeClr>
          </a:solidFill>
          <a:ln w="9525">
            <a:solidFill>
              <a:schemeClr val="tx1"/>
            </a:solidFill>
          </a:ln>
        </p:spPr>
        <p:txBody>
          <a:bodyPr wrap="square" rtlCol="0">
            <a:spAutoFit/>
          </a:bodyPr>
          <a:lstStyle/>
          <a:p>
            <a:pPr marL="228600" indent="-228600">
              <a:buAutoNum type="arabicPeriod"/>
            </a:pPr>
            <a:r>
              <a:rPr lang="en-IN" sz="1000" b="1" dirty="0" smtClean="0"/>
              <a:t>Sr. M &amp; E (</a:t>
            </a:r>
            <a:r>
              <a:rPr lang="en-IN" sz="1000" b="1" dirty="0" err="1" smtClean="0"/>
              <a:t>Dy</a:t>
            </a:r>
            <a:r>
              <a:rPr lang="en-IN" sz="1000" b="1" dirty="0" smtClean="0"/>
              <a:t> Director)</a:t>
            </a:r>
          </a:p>
          <a:p>
            <a:pPr marL="228600" indent="-228600">
              <a:buAutoNum type="arabicPeriod"/>
            </a:pPr>
            <a:r>
              <a:rPr lang="en-IN" sz="1000" b="1" dirty="0" smtClean="0"/>
              <a:t>M&amp; E Expert </a:t>
            </a:r>
          </a:p>
          <a:p>
            <a:pPr marL="228600" indent="-228600">
              <a:buAutoNum type="arabicPeriod"/>
            </a:pPr>
            <a:r>
              <a:rPr lang="en-IN" sz="1000" b="1" dirty="0" smtClean="0"/>
              <a:t>MIS Expert</a:t>
            </a:r>
          </a:p>
        </p:txBody>
      </p:sp>
      <p:cxnSp>
        <p:nvCxnSpPr>
          <p:cNvPr id="36" name="Straight Arrow Connector 35"/>
          <p:cNvCxnSpPr>
            <a:stCxn id="32" idx="2"/>
            <a:endCxn id="34" idx="0"/>
          </p:cNvCxnSpPr>
          <p:nvPr/>
        </p:nvCxnSpPr>
        <p:spPr>
          <a:xfrm>
            <a:off x="5940063" y="2708670"/>
            <a:ext cx="0" cy="40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2" idx="2"/>
            <a:endCxn id="32" idx="0"/>
          </p:cNvCxnSpPr>
          <p:nvPr/>
        </p:nvCxnSpPr>
        <p:spPr>
          <a:xfrm rot="16200000" flipH="1">
            <a:off x="4990550" y="1297492"/>
            <a:ext cx="397680" cy="1501345"/>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264016" y="1572326"/>
            <a:ext cx="1403076" cy="276999"/>
          </a:xfrm>
          <a:prstGeom prst="rect">
            <a:avLst/>
          </a:prstGeom>
          <a:noFill/>
        </p:spPr>
        <p:txBody>
          <a:bodyPr wrap="none" rtlCol="0">
            <a:spAutoFit/>
          </a:bodyPr>
          <a:lstStyle/>
          <a:p>
            <a:r>
              <a:rPr lang="en-IN" sz="1200" b="1" i="1" dirty="0" smtClean="0">
                <a:solidFill>
                  <a:srgbClr val="FF0000"/>
                </a:solidFill>
              </a:rPr>
              <a:t>* Full time position</a:t>
            </a:r>
            <a:endParaRPr lang="en-IN" sz="1200" b="1" i="1" dirty="0">
              <a:solidFill>
                <a:srgbClr val="FF0000"/>
              </a:solidFill>
            </a:endParaRPr>
          </a:p>
        </p:txBody>
      </p:sp>
      <p:sp>
        <p:nvSpPr>
          <p:cNvPr id="5" name="Date Placeholder 4"/>
          <p:cNvSpPr>
            <a:spLocks noGrp="1"/>
          </p:cNvSpPr>
          <p:nvPr>
            <p:ph type="dt" sz="half" idx="10"/>
          </p:nvPr>
        </p:nvSpPr>
        <p:spPr/>
        <p:txBody>
          <a:bodyPr/>
          <a:lstStyle/>
          <a:p>
            <a:fld id="{7BE86845-3685-40AC-B8CE-8E459EADDB68}" type="datetime1">
              <a:rPr lang="en-IN" smtClean="0"/>
              <a:t>08-10-2015</a:t>
            </a:fld>
            <a:endParaRPr lang="en-IN"/>
          </a:p>
        </p:txBody>
      </p:sp>
      <p:sp>
        <p:nvSpPr>
          <p:cNvPr id="7" name="Slide Number Placeholder 6"/>
          <p:cNvSpPr>
            <a:spLocks noGrp="1"/>
          </p:cNvSpPr>
          <p:nvPr>
            <p:ph type="sldNum" sz="quarter" idx="12"/>
          </p:nvPr>
        </p:nvSpPr>
        <p:spPr/>
        <p:txBody>
          <a:bodyPr/>
          <a:lstStyle/>
          <a:p>
            <a:fld id="{18306541-3CBD-4719-9FF6-33946E44F32B}" type="slidenum">
              <a:rPr lang="en-IN" smtClean="0"/>
              <a:t>64</a:t>
            </a:fld>
            <a:endParaRPr lang="en-IN"/>
          </a:p>
        </p:txBody>
      </p:sp>
    </p:spTree>
    <p:extLst>
      <p:ext uri="{BB962C8B-B14F-4D97-AF65-F5344CB8AC3E}">
        <p14:creationId xmlns:p14="http://schemas.microsoft.com/office/powerpoint/2010/main" val="2238774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2565811" y="260648"/>
            <a:ext cx="3749553" cy="830997"/>
          </a:xfrm>
          <a:prstGeom prst="rect">
            <a:avLst/>
          </a:prstGeom>
          <a:solidFill>
            <a:schemeClr val="accent2">
              <a:lumMod val="40000"/>
              <a:lumOff val="60000"/>
            </a:schemeClr>
          </a:solidFill>
          <a:ln w="9525">
            <a:solidFill>
              <a:schemeClr val="tx1"/>
            </a:solidFill>
          </a:ln>
        </p:spPr>
        <p:txBody>
          <a:bodyPr wrap="none" rtlCol="0">
            <a:spAutoFit/>
          </a:bodyPr>
          <a:lstStyle/>
          <a:p>
            <a:r>
              <a:rPr lang="en-IN" sz="1600" b="1" dirty="0" smtClean="0"/>
              <a:t>Central Project Management Unit (CPMU)</a:t>
            </a:r>
          </a:p>
          <a:p>
            <a:pPr algn="ctr"/>
            <a:r>
              <a:rPr lang="en-IN" sz="1600" b="1" dirty="0" err="1" smtClean="0"/>
              <a:t>MoWR</a:t>
            </a:r>
            <a:r>
              <a:rPr lang="en-IN" sz="1600" b="1" dirty="0" smtClean="0"/>
              <a:t>, RD &amp; GR</a:t>
            </a:r>
          </a:p>
          <a:p>
            <a:pPr algn="ctr"/>
            <a:r>
              <a:rPr lang="en-IN" sz="1600" dirty="0" smtClean="0"/>
              <a:t>Joint Secretary</a:t>
            </a:r>
          </a:p>
        </p:txBody>
      </p:sp>
      <p:sp>
        <p:nvSpPr>
          <p:cNvPr id="41" name="TextBox 40"/>
          <p:cNvSpPr txBox="1"/>
          <p:nvPr/>
        </p:nvSpPr>
        <p:spPr>
          <a:xfrm>
            <a:off x="6807400" y="3645024"/>
            <a:ext cx="2257671" cy="2246769"/>
          </a:xfrm>
          <a:prstGeom prst="rect">
            <a:avLst/>
          </a:prstGeom>
          <a:solidFill>
            <a:schemeClr val="accent1">
              <a:lumMod val="40000"/>
              <a:lumOff val="60000"/>
            </a:schemeClr>
          </a:solidFill>
          <a:ln w="9525">
            <a:solidFill>
              <a:schemeClr val="tx1"/>
            </a:solidFill>
          </a:ln>
        </p:spPr>
        <p:txBody>
          <a:bodyPr wrap="square" rtlCol="0">
            <a:spAutoFit/>
          </a:bodyPr>
          <a:lstStyle>
            <a:defPPr>
              <a:defRPr lang="en-US"/>
            </a:defPPr>
            <a:lvl1pPr marL="228600" indent="-228600">
              <a:buAutoNum type="arabicPeriod"/>
              <a:defRPr sz="1000" b="1">
                <a:solidFill>
                  <a:schemeClr val="tx2"/>
                </a:solidFill>
              </a:defRPr>
            </a:lvl1pPr>
          </a:lstStyle>
          <a:p>
            <a:r>
              <a:rPr lang="en-IN" dirty="0">
                <a:solidFill>
                  <a:schemeClr val="tx1"/>
                </a:solidFill>
              </a:rPr>
              <a:t>Team Leader</a:t>
            </a:r>
          </a:p>
          <a:p>
            <a:r>
              <a:rPr lang="en-US" dirty="0" smtClean="0">
                <a:solidFill>
                  <a:schemeClr val="tx1"/>
                </a:solidFill>
              </a:rPr>
              <a:t>Instrumentation Expert </a:t>
            </a:r>
          </a:p>
          <a:p>
            <a:r>
              <a:rPr lang="en-US" dirty="0" smtClean="0">
                <a:solidFill>
                  <a:schemeClr val="tx1"/>
                </a:solidFill>
              </a:rPr>
              <a:t>Telemetry Expert</a:t>
            </a:r>
          </a:p>
          <a:p>
            <a:r>
              <a:rPr lang="en-US" dirty="0" smtClean="0">
                <a:solidFill>
                  <a:schemeClr val="tx1"/>
                </a:solidFill>
              </a:rPr>
              <a:t>SCADA Expert</a:t>
            </a:r>
            <a:endParaRPr lang="en-US" dirty="0">
              <a:solidFill>
                <a:schemeClr val="tx1"/>
              </a:solidFill>
            </a:endParaRPr>
          </a:p>
          <a:p>
            <a:r>
              <a:rPr lang="en-US" dirty="0" smtClean="0">
                <a:solidFill>
                  <a:schemeClr val="tx1"/>
                </a:solidFill>
              </a:rPr>
              <a:t>WRM </a:t>
            </a:r>
            <a:r>
              <a:rPr lang="en-US" dirty="0" err="1" smtClean="0">
                <a:solidFill>
                  <a:schemeClr val="tx1"/>
                </a:solidFill>
              </a:rPr>
              <a:t>Specilist</a:t>
            </a:r>
            <a:endParaRPr lang="en-US" dirty="0">
              <a:solidFill>
                <a:schemeClr val="tx1"/>
              </a:solidFill>
            </a:endParaRPr>
          </a:p>
          <a:p>
            <a:r>
              <a:rPr lang="en-US" dirty="0" smtClean="0">
                <a:solidFill>
                  <a:schemeClr val="tx1"/>
                </a:solidFill>
              </a:rPr>
              <a:t>Flood Management Expert</a:t>
            </a:r>
          </a:p>
          <a:p>
            <a:r>
              <a:rPr lang="en-US" dirty="0" smtClean="0">
                <a:solidFill>
                  <a:schemeClr val="tx1"/>
                </a:solidFill>
              </a:rPr>
              <a:t>Hydro Informatics Expert</a:t>
            </a:r>
          </a:p>
          <a:p>
            <a:r>
              <a:rPr lang="en-US" dirty="0" smtClean="0">
                <a:solidFill>
                  <a:schemeClr val="tx1"/>
                </a:solidFill>
              </a:rPr>
              <a:t>Hydro-geologist</a:t>
            </a:r>
            <a:endParaRPr lang="en-IN" dirty="0">
              <a:solidFill>
                <a:schemeClr val="tx1"/>
              </a:solidFill>
            </a:endParaRPr>
          </a:p>
          <a:p>
            <a:r>
              <a:rPr lang="en-US" dirty="0" smtClean="0">
                <a:solidFill>
                  <a:schemeClr val="tx1"/>
                </a:solidFill>
              </a:rPr>
              <a:t>Training </a:t>
            </a:r>
            <a:r>
              <a:rPr lang="en-US" dirty="0">
                <a:solidFill>
                  <a:schemeClr val="tx1"/>
                </a:solidFill>
              </a:rPr>
              <a:t>Expert</a:t>
            </a:r>
          </a:p>
          <a:p>
            <a:r>
              <a:rPr lang="en-US" dirty="0" smtClean="0">
                <a:solidFill>
                  <a:schemeClr val="tx1"/>
                </a:solidFill>
              </a:rPr>
              <a:t>Finance Specialist </a:t>
            </a:r>
          </a:p>
          <a:p>
            <a:r>
              <a:rPr lang="en-US" dirty="0" smtClean="0">
                <a:solidFill>
                  <a:schemeClr val="tx1"/>
                </a:solidFill>
              </a:rPr>
              <a:t>Procurement Specialist</a:t>
            </a:r>
          </a:p>
          <a:p>
            <a:r>
              <a:rPr lang="en-US" dirty="0" smtClean="0">
                <a:solidFill>
                  <a:schemeClr val="tx1"/>
                </a:solidFill>
              </a:rPr>
              <a:t>Team Assistants </a:t>
            </a:r>
          </a:p>
          <a:p>
            <a:r>
              <a:rPr lang="en-IN" dirty="0" smtClean="0">
                <a:solidFill>
                  <a:schemeClr val="tx1"/>
                </a:solidFill>
              </a:rPr>
              <a:t>M</a:t>
            </a:r>
            <a:r>
              <a:rPr lang="en-IN" dirty="0">
                <a:solidFill>
                  <a:schemeClr val="tx1"/>
                </a:solidFill>
              </a:rPr>
              <a:t>&amp; E Expert </a:t>
            </a:r>
          </a:p>
          <a:p>
            <a:r>
              <a:rPr lang="en-IN" dirty="0">
                <a:solidFill>
                  <a:schemeClr val="tx1"/>
                </a:solidFill>
              </a:rPr>
              <a:t>MIS Expert </a:t>
            </a:r>
          </a:p>
        </p:txBody>
      </p:sp>
      <p:sp>
        <p:nvSpPr>
          <p:cNvPr id="2" name="Rectangle 1"/>
          <p:cNvSpPr/>
          <p:nvPr/>
        </p:nvSpPr>
        <p:spPr>
          <a:xfrm>
            <a:off x="3621571" y="1510771"/>
            <a:ext cx="1634294" cy="338554"/>
          </a:xfrm>
          <a:prstGeom prst="rect">
            <a:avLst/>
          </a:prstGeom>
          <a:solidFill>
            <a:schemeClr val="accent2">
              <a:lumMod val="40000"/>
              <a:lumOff val="60000"/>
            </a:schemeClr>
          </a:solidFill>
          <a:ln w="9525">
            <a:solidFill>
              <a:schemeClr val="tx1"/>
            </a:solidFill>
          </a:ln>
        </p:spPr>
        <p:txBody>
          <a:bodyPr wrap="none" rtlCol="0">
            <a:spAutoFit/>
          </a:bodyPr>
          <a:lstStyle/>
          <a:p>
            <a:r>
              <a:rPr lang="en-IN" sz="1600" b="1" dirty="0" smtClean="0">
                <a:solidFill>
                  <a:schemeClr val="tx2">
                    <a:lumMod val="50000"/>
                  </a:schemeClr>
                </a:solidFill>
              </a:rPr>
              <a:t>Director-</a:t>
            </a:r>
            <a:r>
              <a:rPr lang="en-IN" sz="1600" b="1" dirty="0" err="1" smtClean="0">
                <a:solidFill>
                  <a:schemeClr val="tx2">
                    <a:lumMod val="50000"/>
                  </a:schemeClr>
                </a:solidFill>
              </a:rPr>
              <a:t>MoWR</a:t>
            </a:r>
            <a:r>
              <a:rPr lang="en-IN" sz="1600" b="1" dirty="0" smtClean="0">
                <a:solidFill>
                  <a:schemeClr val="tx2">
                    <a:lumMod val="50000"/>
                  </a:schemeClr>
                </a:solidFill>
              </a:rPr>
              <a:t>*</a:t>
            </a:r>
            <a:endParaRPr lang="en-IN" sz="1600" b="1" dirty="0">
              <a:solidFill>
                <a:schemeClr val="tx2">
                  <a:lumMod val="50000"/>
                </a:schemeClr>
              </a:solidFill>
            </a:endParaRPr>
          </a:p>
        </p:txBody>
      </p:sp>
      <p:sp>
        <p:nvSpPr>
          <p:cNvPr id="9" name="Rectangle 8"/>
          <p:cNvSpPr/>
          <p:nvPr/>
        </p:nvSpPr>
        <p:spPr>
          <a:xfrm>
            <a:off x="453108" y="2249803"/>
            <a:ext cx="806888" cy="461665"/>
          </a:xfrm>
          <a:prstGeom prst="rect">
            <a:avLst/>
          </a:prstGeom>
          <a:solidFill>
            <a:schemeClr val="accent6">
              <a:lumMod val="60000"/>
              <a:lumOff val="40000"/>
            </a:schemeClr>
          </a:solidFill>
          <a:ln w="9525">
            <a:solidFill>
              <a:schemeClr val="tx1"/>
            </a:solidFill>
          </a:ln>
        </p:spPr>
        <p:txBody>
          <a:bodyPr wrap="none" rtlCol="0">
            <a:spAutoFit/>
          </a:bodyPr>
          <a:lstStyle/>
          <a:p>
            <a:r>
              <a:rPr lang="en-IN" sz="1200" b="1" dirty="0" smtClean="0">
                <a:solidFill>
                  <a:schemeClr val="tx2">
                    <a:lumMod val="50000"/>
                  </a:schemeClr>
                </a:solidFill>
              </a:rPr>
              <a:t>Technical </a:t>
            </a:r>
          </a:p>
          <a:p>
            <a:r>
              <a:rPr lang="en-IN" sz="1200" b="1" dirty="0" smtClean="0">
                <a:solidFill>
                  <a:schemeClr val="tx2">
                    <a:lumMod val="50000"/>
                  </a:schemeClr>
                </a:solidFill>
              </a:rPr>
              <a:t>Section</a:t>
            </a:r>
            <a:endParaRPr lang="en-IN" sz="1200" b="1" dirty="0">
              <a:solidFill>
                <a:schemeClr val="tx2">
                  <a:lumMod val="50000"/>
                </a:schemeClr>
              </a:solidFill>
            </a:endParaRPr>
          </a:p>
        </p:txBody>
      </p:sp>
      <p:sp>
        <p:nvSpPr>
          <p:cNvPr id="10" name="Rectangle 9"/>
          <p:cNvSpPr/>
          <p:nvPr/>
        </p:nvSpPr>
        <p:spPr>
          <a:xfrm>
            <a:off x="1567252" y="2242244"/>
            <a:ext cx="1157753" cy="461665"/>
          </a:xfrm>
          <a:prstGeom prst="rect">
            <a:avLst/>
          </a:prstGeom>
          <a:solidFill>
            <a:schemeClr val="accent6">
              <a:lumMod val="60000"/>
              <a:lumOff val="40000"/>
            </a:schemeClr>
          </a:solidFill>
          <a:ln w="9525">
            <a:solidFill>
              <a:schemeClr val="tx1"/>
            </a:solidFill>
          </a:ln>
        </p:spPr>
        <p:txBody>
          <a:bodyPr wrap="none" rtlCol="0">
            <a:spAutoFit/>
          </a:bodyPr>
          <a:lstStyle/>
          <a:p>
            <a:r>
              <a:rPr lang="en-IN" sz="1200" b="1" dirty="0" smtClean="0">
                <a:solidFill>
                  <a:schemeClr val="tx2">
                    <a:lumMod val="50000"/>
                  </a:schemeClr>
                </a:solidFill>
              </a:rPr>
              <a:t>Administrative </a:t>
            </a:r>
          </a:p>
          <a:p>
            <a:r>
              <a:rPr lang="en-IN" sz="1200" b="1" dirty="0" smtClean="0">
                <a:solidFill>
                  <a:schemeClr val="tx2">
                    <a:lumMod val="50000"/>
                  </a:schemeClr>
                </a:solidFill>
              </a:rPr>
              <a:t>Section</a:t>
            </a:r>
            <a:endParaRPr lang="en-IN" sz="1200" b="1" dirty="0">
              <a:solidFill>
                <a:schemeClr val="tx2">
                  <a:lumMod val="50000"/>
                </a:schemeClr>
              </a:solidFill>
            </a:endParaRPr>
          </a:p>
        </p:txBody>
      </p:sp>
      <p:sp>
        <p:nvSpPr>
          <p:cNvPr id="11" name="Rectangle 10"/>
          <p:cNvSpPr/>
          <p:nvPr/>
        </p:nvSpPr>
        <p:spPr>
          <a:xfrm>
            <a:off x="3111277" y="2241173"/>
            <a:ext cx="712054" cy="461665"/>
          </a:xfrm>
          <a:prstGeom prst="rect">
            <a:avLst/>
          </a:prstGeom>
          <a:solidFill>
            <a:schemeClr val="accent6">
              <a:lumMod val="60000"/>
              <a:lumOff val="40000"/>
            </a:schemeClr>
          </a:solidFill>
          <a:ln w="9525">
            <a:solidFill>
              <a:schemeClr val="tx1"/>
            </a:solidFill>
          </a:ln>
        </p:spPr>
        <p:txBody>
          <a:bodyPr wrap="none" rtlCol="0">
            <a:spAutoFit/>
          </a:bodyPr>
          <a:lstStyle/>
          <a:p>
            <a:r>
              <a:rPr lang="en-IN" sz="1200" b="1" dirty="0" smtClean="0">
                <a:solidFill>
                  <a:schemeClr val="tx2">
                    <a:lumMod val="50000"/>
                  </a:schemeClr>
                </a:solidFill>
              </a:rPr>
              <a:t>Finance </a:t>
            </a:r>
          </a:p>
          <a:p>
            <a:r>
              <a:rPr lang="en-IN" sz="1200" b="1" dirty="0" smtClean="0">
                <a:solidFill>
                  <a:schemeClr val="tx2">
                    <a:lumMod val="50000"/>
                  </a:schemeClr>
                </a:solidFill>
              </a:rPr>
              <a:t>Section</a:t>
            </a:r>
            <a:endParaRPr lang="en-IN" sz="1200" b="1" dirty="0">
              <a:solidFill>
                <a:schemeClr val="tx2">
                  <a:lumMod val="50000"/>
                </a:schemeClr>
              </a:solidFill>
            </a:endParaRPr>
          </a:p>
        </p:txBody>
      </p:sp>
      <p:sp>
        <p:nvSpPr>
          <p:cNvPr id="12" name="Rectangle 11"/>
          <p:cNvSpPr/>
          <p:nvPr/>
        </p:nvSpPr>
        <p:spPr>
          <a:xfrm>
            <a:off x="4332618" y="2242245"/>
            <a:ext cx="1051698" cy="461665"/>
          </a:xfrm>
          <a:prstGeom prst="rect">
            <a:avLst/>
          </a:prstGeom>
          <a:solidFill>
            <a:schemeClr val="accent6">
              <a:lumMod val="60000"/>
              <a:lumOff val="40000"/>
            </a:schemeClr>
          </a:solidFill>
          <a:ln w="9525">
            <a:solidFill>
              <a:schemeClr val="tx1"/>
            </a:solidFill>
          </a:ln>
        </p:spPr>
        <p:txBody>
          <a:bodyPr wrap="none" rtlCol="0">
            <a:spAutoFit/>
          </a:bodyPr>
          <a:lstStyle/>
          <a:p>
            <a:r>
              <a:rPr lang="en-IN" sz="1200" b="1" dirty="0" smtClean="0">
                <a:solidFill>
                  <a:schemeClr val="tx2">
                    <a:lumMod val="50000"/>
                  </a:schemeClr>
                </a:solidFill>
              </a:rPr>
              <a:t>Procurement </a:t>
            </a:r>
          </a:p>
          <a:p>
            <a:r>
              <a:rPr lang="en-IN" sz="1200" b="1" dirty="0" smtClean="0">
                <a:solidFill>
                  <a:schemeClr val="tx2">
                    <a:lumMod val="50000"/>
                  </a:schemeClr>
                </a:solidFill>
              </a:rPr>
              <a:t>Section</a:t>
            </a:r>
            <a:endParaRPr lang="en-IN" sz="1200" b="1" dirty="0">
              <a:solidFill>
                <a:schemeClr val="tx2">
                  <a:lumMod val="50000"/>
                </a:schemeClr>
              </a:solidFill>
            </a:endParaRPr>
          </a:p>
        </p:txBody>
      </p:sp>
      <p:sp>
        <p:nvSpPr>
          <p:cNvPr id="14" name="Rectangle 13"/>
          <p:cNvSpPr/>
          <p:nvPr/>
        </p:nvSpPr>
        <p:spPr>
          <a:xfrm>
            <a:off x="7117114" y="2247005"/>
            <a:ext cx="1646632" cy="646331"/>
          </a:xfrm>
          <a:prstGeom prst="rect">
            <a:avLst/>
          </a:prstGeom>
          <a:solidFill>
            <a:schemeClr val="tx2">
              <a:lumMod val="40000"/>
              <a:lumOff val="60000"/>
            </a:schemeClr>
          </a:solidFill>
          <a:ln w="9525">
            <a:solidFill>
              <a:schemeClr val="tx1"/>
            </a:solidFill>
          </a:ln>
        </p:spPr>
        <p:txBody>
          <a:bodyPr wrap="square" rtlCol="0">
            <a:spAutoFit/>
          </a:bodyPr>
          <a:lstStyle/>
          <a:p>
            <a:pPr algn="ctr"/>
            <a:r>
              <a:rPr lang="en-IN" sz="1200" b="1" dirty="0" smtClean="0">
                <a:solidFill>
                  <a:schemeClr val="tx2">
                    <a:lumMod val="50000"/>
                  </a:schemeClr>
                </a:solidFill>
              </a:rPr>
              <a:t>Project Technical &amp; Management Consultant (TAMC)</a:t>
            </a:r>
            <a:endParaRPr lang="en-IN" sz="1200" b="1" dirty="0">
              <a:solidFill>
                <a:schemeClr val="tx2">
                  <a:lumMod val="50000"/>
                </a:schemeClr>
              </a:solidFill>
            </a:endParaRPr>
          </a:p>
        </p:txBody>
      </p:sp>
      <p:cxnSp>
        <p:nvCxnSpPr>
          <p:cNvPr id="4" name="Elbow Connector 3"/>
          <p:cNvCxnSpPr>
            <a:stCxn id="2" idx="2"/>
            <a:endCxn id="9" idx="0"/>
          </p:cNvCxnSpPr>
          <p:nvPr/>
        </p:nvCxnSpPr>
        <p:spPr>
          <a:xfrm rot="5400000">
            <a:off x="2447396" y="258481"/>
            <a:ext cx="400478" cy="3582166"/>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Elbow Connector 5"/>
          <p:cNvCxnSpPr>
            <a:stCxn id="2" idx="2"/>
            <a:endCxn id="10" idx="0"/>
          </p:cNvCxnSpPr>
          <p:nvPr/>
        </p:nvCxnSpPr>
        <p:spPr>
          <a:xfrm rot="5400000">
            <a:off x="3095965" y="899490"/>
            <a:ext cx="392919" cy="2292589"/>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Elbow Connector 7"/>
          <p:cNvCxnSpPr>
            <a:stCxn id="2" idx="2"/>
            <a:endCxn id="11" idx="0"/>
          </p:cNvCxnSpPr>
          <p:nvPr/>
        </p:nvCxnSpPr>
        <p:spPr>
          <a:xfrm rot="5400000">
            <a:off x="3757087" y="1559542"/>
            <a:ext cx="391848" cy="97141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2" idx="2"/>
            <a:endCxn id="12" idx="0"/>
          </p:cNvCxnSpPr>
          <p:nvPr/>
        </p:nvCxnSpPr>
        <p:spPr>
          <a:xfrm rot="16200000" flipH="1">
            <a:off x="4452132" y="1835910"/>
            <a:ext cx="392920" cy="419749"/>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2" idx="2"/>
            <a:endCxn id="14" idx="0"/>
          </p:cNvCxnSpPr>
          <p:nvPr/>
        </p:nvCxnSpPr>
        <p:spPr>
          <a:xfrm rot="16200000" flipH="1">
            <a:off x="5990734" y="297309"/>
            <a:ext cx="397680" cy="350171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38" idx="2"/>
            <a:endCxn id="2" idx="0"/>
          </p:cNvCxnSpPr>
          <p:nvPr/>
        </p:nvCxnSpPr>
        <p:spPr>
          <a:xfrm flipH="1">
            <a:off x="4438718" y="1091645"/>
            <a:ext cx="1870" cy="4191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82290" y="3112670"/>
            <a:ext cx="1548524" cy="1477328"/>
          </a:xfrm>
          <a:prstGeom prst="rect">
            <a:avLst/>
          </a:prstGeom>
          <a:solidFill>
            <a:schemeClr val="accent3">
              <a:lumMod val="60000"/>
              <a:lumOff val="40000"/>
            </a:schemeClr>
          </a:solidFill>
          <a:ln w="9525">
            <a:solidFill>
              <a:schemeClr val="tx1"/>
            </a:solidFill>
          </a:ln>
        </p:spPr>
        <p:txBody>
          <a:bodyPr wrap="square" rtlCol="0">
            <a:spAutoFit/>
          </a:bodyPr>
          <a:lstStyle/>
          <a:p>
            <a:pPr marL="228600" indent="-228600">
              <a:buAutoNum type="arabicPeriod"/>
            </a:pPr>
            <a:r>
              <a:rPr lang="en-IN" sz="1000" b="1" dirty="0" smtClean="0"/>
              <a:t>Hydrologist </a:t>
            </a:r>
            <a:r>
              <a:rPr lang="en-IN" sz="1000" b="1" dirty="0"/>
              <a:t>(Director – CWC)</a:t>
            </a:r>
          </a:p>
          <a:p>
            <a:pPr marL="228600" indent="-228600">
              <a:buAutoNum type="arabicPeriod"/>
            </a:pPr>
            <a:r>
              <a:rPr lang="en-IN" sz="1000" b="1" dirty="0" smtClean="0"/>
              <a:t>Hydro-geologist </a:t>
            </a:r>
            <a:r>
              <a:rPr lang="en-IN" sz="1000" b="1" dirty="0"/>
              <a:t>(Sr. Hydro-Geologist – CGWB)</a:t>
            </a:r>
          </a:p>
          <a:p>
            <a:pPr marL="228600" indent="-228600">
              <a:buAutoNum type="arabicPeriod"/>
            </a:pPr>
            <a:r>
              <a:rPr lang="en-IN" sz="1000" b="1" dirty="0" smtClean="0"/>
              <a:t>Instrumentation </a:t>
            </a:r>
            <a:r>
              <a:rPr lang="en-IN" sz="1000" b="1" dirty="0"/>
              <a:t>Expert (CWPRS)</a:t>
            </a:r>
          </a:p>
          <a:p>
            <a:pPr marL="228600" indent="-228600">
              <a:buAutoNum type="arabicPeriod"/>
            </a:pPr>
            <a:r>
              <a:rPr lang="en-IN" sz="1000" b="1" dirty="0" smtClean="0"/>
              <a:t>Research </a:t>
            </a:r>
            <a:r>
              <a:rPr lang="en-IN" sz="1000" b="1" dirty="0"/>
              <a:t>&amp; Training Expert (NIH)</a:t>
            </a:r>
          </a:p>
        </p:txBody>
      </p:sp>
      <p:sp>
        <p:nvSpPr>
          <p:cNvPr id="31" name="Rectangle 30"/>
          <p:cNvSpPr/>
          <p:nvPr/>
        </p:nvSpPr>
        <p:spPr>
          <a:xfrm>
            <a:off x="1496451" y="4860161"/>
            <a:ext cx="1299354" cy="1631216"/>
          </a:xfrm>
          <a:prstGeom prst="rect">
            <a:avLst/>
          </a:prstGeom>
          <a:solidFill>
            <a:schemeClr val="accent3">
              <a:lumMod val="60000"/>
              <a:lumOff val="40000"/>
            </a:schemeClr>
          </a:solidFill>
          <a:ln w="9525">
            <a:solidFill>
              <a:schemeClr val="tx1"/>
            </a:solidFill>
          </a:ln>
        </p:spPr>
        <p:txBody>
          <a:bodyPr wrap="square" rtlCol="0">
            <a:spAutoFit/>
          </a:bodyPr>
          <a:lstStyle/>
          <a:p>
            <a:pPr marL="228600" indent="-228600">
              <a:buAutoNum type="arabicPeriod"/>
            </a:pPr>
            <a:r>
              <a:rPr lang="en-IN" sz="1000" b="1" dirty="0" smtClean="0"/>
              <a:t>Under Secretary /Section Officer</a:t>
            </a:r>
          </a:p>
          <a:p>
            <a:pPr marL="228600" indent="-228600">
              <a:buAutoNum type="arabicPeriod"/>
            </a:pPr>
            <a:r>
              <a:rPr lang="en-IN" sz="1000" b="1" dirty="0" smtClean="0"/>
              <a:t>Upper Division Clerk</a:t>
            </a:r>
          </a:p>
          <a:p>
            <a:pPr marL="228600" indent="-228600">
              <a:buAutoNum type="arabicPeriod"/>
            </a:pPr>
            <a:r>
              <a:rPr lang="en-IN" sz="1000" b="1" dirty="0" smtClean="0"/>
              <a:t>Lower Division Clerk</a:t>
            </a:r>
          </a:p>
          <a:p>
            <a:pPr marL="228600" indent="-228600">
              <a:buAutoNum type="arabicPeriod"/>
            </a:pPr>
            <a:r>
              <a:rPr lang="en-IN" sz="1000" b="1" dirty="0" smtClean="0"/>
              <a:t>Computer Operator/ Data Entry </a:t>
            </a:r>
            <a:endParaRPr lang="en-IN" sz="1000" b="1" dirty="0"/>
          </a:p>
          <a:p>
            <a:pPr marL="228600" indent="-228600">
              <a:buAutoNum type="arabicPeriod"/>
            </a:pPr>
            <a:r>
              <a:rPr lang="en-IN" sz="1000" b="1" dirty="0" smtClean="0"/>
              <a:t>Office Assistant</a:t>
            </a:r>
          </a:p>
        </p:txBody>
      </p:sp>
      <p:cxnSp>
        <p:nvCxnSpPr>
          <p:cNvPr id="27" name="Straight Arrow Connector 26"/>
          <p:cNvCxnSpPr>
            <a:stCxn id="10" idx="2"/>
          </p:cNvCxnSpPr>
          <p:nvPr/>
        </p:nvCxnSpPr>
        <p:spPr>
          <a:xfrm>
            <a:off x="2146129" y="2703909"/>
            <a:ext cx="1" cy="21562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9" idx="2"/>
            <a:endCxn id="29" idx="0"/>
          </p:cNvCxnSpPr>
          <p:nvPr/>
        </p:nvCxnSpPr>
        <p:spPr>
          <a:xfrm>
            <a:off x="856552" y="2711468"/>
            <a:ext cx="0" cy="4012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2817627" y="3112670"/>
            <a:ext cx="1299354" cy="707886"/>
          </a:xfrm>
          <a:prstGeom prst="rect">
            <a:avLst/>
          </a:prstGeom>
          <a:solidFill>
            <a:schemeClr val="accent3">
              <a:lumMod val="60000"/>
              <a:lumOff val="40000"/>
            </a:schemeClr>
          </a:solidFill>
          <a:ln w="9525">
            <a:solidFill>
              <a:schemeClr val="tx1"/>
            </a:solidFill>
          </a:ln>
        </p:spPr>
        <p:txBody>
          <a:bodyPr wrap="square" rtlCol="0">
            <a:spAutoFit/>
          </a:bodyPr>
          <a:lstStyle/>
          <a:p>
            <a:pPr marL="228600" indent="-228600">
              <a:buAutoNum type="arabicPeriod"/>
            </a:pPr>
            <a:r>
              <a:rPr lang="en-IN" sz="1000" b="1" dirty="0" smtClean="0"/>
              <a:t>Finance Officer/ Accounts Officer</a:t>
            </a:r>
          </a:p>
          <a:p>
            <a:pPr marL="228600" indent="-228600">
              <a:buAutoNum type="arabicPeriod"/>
            </a:pPr>
            <a:r>
              <a:rPr lang="en-IN" sz="1000" b="1" dirty="0" smtClean="0"/>
              <a:t>Assistant Accounts Officer</a:t>
            </a:r>
          </a:p>
        </p:txBody>
      </p:sp>
      <p:cxnSp>
        <p:nvCxnSpPr>
          <p:cNvPr id="33" name="Straight Arrow Connector 32"/>
          <p:cNvCxnSpPr>
            <a:stCxn id="11" idx="2"/>
            <a:endCxn id="44" idx="0"/>
          </p:cNvCxnSpPr>
          <p:nvPr/>
        </p:nvCxnSpPr>
        <p:spPr>
          <a:xfrm>
            <a:off x="3467304" y="2702838"/>
            <a:ext cx="0" cy="4098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088079" y="4860161"/>
            <a:ext cx="1540860" cy="246221"/>
          </a:xfrm>
          <a:prstGeom prst="rect">
            <a:avLst/>
          </a:prstGeom>
          <a:solidFill>
            <a:schemeClr val="accent3">
              <a:lumMod val="60000"/>
              <a:lumOff val="40000"/>
            </a:schemeClr>
          </a:solidFill>
          <a:ln w="9525">
            <a:solidFill>
              <a:schemeClr val="tx1"/>
            </a:solidFill>
          </a:ln>
        </p:spPr>
        <p:txBody>
          <a:bodyPr wrap="square" rtlCol="0">
            <a:spAutoFit/>
          </a:bodyPr>
          <a:lstStyle/>
          <a:p>
            <a:pPr marL="228600" indent="-228600">
              <a:buAutoNum type="arabicPeriod"/>
            </a:pPr>
            <a:r>
              <a:rPr lang="en-IN" sz="1000" b="1" dirty="0" smtClean="0"/>
              <a:t>Procurement Expert</a:t>
            </a:r>
          </a:p>
        </p:txBody>
      </p:sp>
      <p:cxnSp>
        <p:nvCxnSpPr>
          <p:cNvPr id="35" name="Straight Arrow Connector 34"/>
          <p:cNvCxnSpPr>
            <a:stCxn id="12" idx="2"/>
            <a:endCxn id="45" idx="0"/>
          </p:cNvCxnSpPr>
          <p:nvPr/>
        </p:nvCxnSpPr>
        <p:spPr>
          <a:xfrm>
            <a:off x="4858467" y="2703910"/>
            <a:ext cx="42" cy="21562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4" idx="2"/>
            <a:endCxn id="41" idx="0"/>
          </p:cNvCxnSpPr>
          <p:nvPr/>
        </p:nvCxnSpPr>
        <p:spPr>
          <a:xfrm flipH="1">
            <a:off x="7936236" y="2893336"/>
            <a:ext cx="4194" cy="7516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612088" y="2247005"/>
            <a:ext cx="655949" cy="461665"/>
          </a:xfrm>
          <a:prstGeom prst="rect">
            <a:avLst/>
          </a:prstGeom>
          <a:solidFill>
            <a:schemeClr val="accent6">
              <a:lumMod val="60000"/>
              <a:lumOff val="40000"/>
            </a:schemeClr>
          </a:solidFill>
          <a:ln w="9525">
            <a:solidFill>
              <a:schemeClr val="tx1"/>
            </a:solidFill>
          </a:ln>
        </p:spPr>
        <p:txBody>
          <a:bodyPr wrap="none" rtlCol="0">
            <a:spAutoFit/>
          </a:bodyPr>
          <a:lstStyle/>
          <a:p>
            <a:r>
              <a:rPr lang="en-IN" sz="1200" b="1" dirty="0" smtClean="0">
                <a:solidFill>
                  <a:schemeClr val="tx2">
                    <a:lumMod val="50000"/>
                  </a:schemeClr>
                </a:solidFill>
              </a:rPr>
              <a:t>M &amp; E </a:t>
            </a:r>
          </a:p>
          <a:p>
            <a:r>
              <a:rPr lang="en-IN" sz="1200" b="1" dirty="0" smtClean="0">
                <a:solidFill>
                  <a:schemeClr val="tx2">
                    <a:lumMod val="50000"/>
                  </a:schemeClr>
                </a:solidFill>
              </a:rPr>
              <a:t>Section</a:t>
            </a:r>
            <a:endParaRPr lang="en-IN" sz="1200" b="1" dirty="0">
              <a:solidFill>
                <a:schemeClr val="tx2">
                  <a:lumMod val="50000"/>
                </a:schemeClr>
              </a:solidFill>
            </a:endParaRPr>
          </a:p>
        </p:txBody>
      </p:sp>
      <p:sp>
        <p:nvSpPr>
          <p:cNvPr id="34" name="Rectangle 33"/>
          <p:cNvSpPr/>
          <p:nvPr/>
        </p:nvSpPr>
        <p:spPr>
          <a:xfrm>
            <a:off x="5220309" y="3112670"/>
            <a:ext cx="1439507" cy="707886"/>
          </a:xfrm>
          <a:prstGeom prst="rect">
            <a:avLst/>
          </a:prstGeom>
          <a:solidFill>
            <a:schemeClr val="accent3">
              <a:lumMod val="60000"/>
              <a:lumOff val="40000"/>
            </a:schemeClr>
          </a:solidFill>
          <a:ln w="9525">
            <a:solidFill>
              <a:schemeClr val="tx1"/>
            </a:solidFill>
          </a:ln>
        </p:spPr>
        <p:txBody>
          <a:bodyPr wrap="square" rtlCol="0">
            <a:spAutoFit/>
          </a:bodyPr>
          <a:lstStyle/>
          <a:p>
            <a:pPr marL="228600" indent="-228600">
              <a:buAutoNum type="arabicPeriod"/>
            </a:pPr>
            <a:r>
              <a:rPr lang="en-IN" sz="1000" b="1" dirty="0" smtClean="0"/>
              <a:t>Sr. M &amp; E (</a:t>
            </a:r>
            <a:r>
              <a:rPr lang="en-IN" sz="1000" b="1" dirty="0" err="1" smtClean="0"/>
              <a:t>Dy</a:t>
            </a:r>
            <a:r>
              <a:rPr lang="en-IN" sz="1000" b="1" dirty="0" smtClean="0"/>
              <a:t> Director)</a:t>
            </a:r>
          </a:p>
          <a:p>
            <a:pPr marL="228600" indent="-228600">
              <a:buAutoNum type="arabicPeriod"/>
            </a:pPr>
            <a:r>
              <a:rPr lang="en-IN" sz="1000" b="1" dirty="0" smtClean="0"/>
              <a:t>M&amp; E Expert </a:t>
            </a:r>
          </a:p>
          <a:p>
            <a:pPr marL="228600" indent="-228600">
              <a:buAutoNum type="arabicPeriod"/>
            </a:pPr>
            <a:r>
              <a:rPr lang="en-IN" sz="1000" b="1" dirty="0" smtClean="0"/>
              <a:t>MIS Expert</a:t>
            </a:r>
          </a:p>
        </p:txBody>
      </p:sp>
      <p:cxnSp>
        <p:nvCxnSpPr>
          <p:cNvPr id="36" name="Straight Arrow Connector 35"/>
          <p:cNvCxnSpPr>
            <a:stCxn id="32" idx="2"/>
            <a:endCxn id="34" idx="0"/>
          </p:cNvCxnSpPr>
          <p:nvPr/>
        </p:nvCxnSpPr>
        <p:spPr>
          <a:xfrm>
            <a:off x="5940063" y="2708670"/>
            <a:ext cx="0" cy="40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2" idx="2"/>
            <a:endCxn id="32" idx="0"/>
          </p:cNvCxnSpPr>
          <p:nvPr/>
        </p:nvCxnSpPr>
        <p:spPr>
          <a:xfrm rot="16200000" flipH="1">
            <a:off x="4990550" y="1297492"/>
            <a:ext cx="397680" cy="1501345"/>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264016" y="1572326"/>
            <a:ext cx="1403076" cy="276999"/>
          </a:xfrm>
          <a:prstGeom prst="rect">
            <a:avLst/>
          </a:prstGeom>
          <a:noFill/>
        </p:spPr>
        <p:txBody>
          <a:bodyPr wrap="none" rtlCol="0">
            <a:spAutoFit/>
          </a:bodyPr>
          <a:lstStyle/>
          <a:p>
            <a:r>
              <a:rPr lang="en-IN" sz="1200" b="1" i="1" dirty="0" smtClean="0">
                <a:solidFill>
                  <a:srgbClr val="FF0000"/>
                </a:solidFill>
              </a:rPr>
              <a:t>* Full time position</a:t>
            </a:r>
            <a:endParaRPr lang="en-IN" sz="1200" b="1" i="1" dirty="0">
              <a:solidFill>
                <a:srgbClr val="FF0000"/>
              </a:solidFill>
            </a:endParaRPr>
          </a:p>
        </p:txBody>
      </p:sp>
      <p:sp>
        <p:nvSpPr>
          <p:cNvPr id="5" name="Date Placeholder 4"/>
          <p:cNvSpPr>
            <a:spLocks noGrp="1"/>
          </p:cNvSpPr>
          <p:nvPr>
            <p:ph type="dt" sz="half" idx="10"/>
          </p:nvPr>
        </p:nvSpPr>
        <p:spPr/>
        <p:txBody>
          <a:bodyPr/>
          <a:lstStyle/>
          <a:p>
            <a:fld id="{D280F66C-9F52-4021-81F5-52EACEBCCB23}" type="datetime1">
              <a:rPr lang="en-IN" smtClean="0">
                <a:solidFill>
                  <a:schemeClr val="tx1"/>
                </a:solidFill>
              </a:rPr>
              <a:t>08-10-2015</a:t>
            </a:fld>
            <a:endParaRPr lang="en-IN">
              <a:solidFill>
                <a:schemeClr val="tx1"/>
              </a:solidFill>
            </a:endParaRPr>
          </a:p>
        </p:txBody>
      </p:sp>
      <p:sp>
        <p:nvSpPr>
          <p:cNvPr id="7" name="Slide Number Placeholder 6"/>
          <p:cNvSpPr>
            <a:spLocks noGrp="1"/>
          </p:cNvSpPr>
          <p:nvPr>
            <p:ph type="sldNum" sz="quarter" idx="12"/>
          </p:nvPr>
        </p:nvSpPr>
        <p:spPr/>
        <p:txBody>
          <a:bodyPr/>
          <a:lstStyle/>
          <a:p>
            <a:fld id="{18306541-3CBD-4719-9FF6-33946E44F32B}" type="slidenum">
              <a:rPr lang="en-IN" smtClean="0">
                <a:solidFill>
                  <a:schemeClr val="tx1"/>
                </a:solidFill>
              </a:rPr>
              <a:t>65</a:t>
            </a:fld>
            <a:endParaRPr lang="en-IN">
              <a:solidFill>
                <a:schemeClr val="tx1"/>
              </a:solidFill>
            </a:endParaRPr>
          </a:p>
        </p:txBody>
      </p:sp>
    </p:spTree>
    <p:extLst>
      <p:ext uri="{BB962C8B-B14F-4D97-AF65-F5344CB8AC3E}">
        <p14:creationId xmlns:p14="http://schemas.microsoft.com/office/powerpoint/2010/main" val="26369571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9144000" cy="6858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srgbClr val="FF0000"/>
                </a:solidFill>
                <a:effectLst>
                  <a:outerShdw blurRad="38100" dist="38100" dir="2700000" algn="tl">
                    <a:srgbClr val="000000">
                      <a:alpha val="43137"/>
                    </a:srgbClr>
                  </a:outerShdw>
                </a:effectLst>
              </a:rPr>
              <a:t>Tentative Fund flow System</a:t>
            </a:r>
          </a:p>
          <a:p>
            <a:r>
              <a:rPr lang="en-US" sz="3000" b="1" dirty="0" smtClean="0">
                <a:solidFill>
                  <a:srgbClr val="FF0000"/>
                </a:solidFill>
                <a:effectLst>
                  <a:outerShdw blurRad="38100" dist="38100" dir="2700000" algn="tl">
                    <a:srgbClr val="000000">
                      <a:alpha val="43137"/>
                    </a:srgbClr>
                  </a:outerShdw>
                </a:effectLst>
              </a:rPr>
              <a:t>(</a:t>
            </a:r>
            <a:r>
              <a:rPr lang="en-US" sz="3000" b="1" dirty="0" err="1" smtClean="0">
                <a:solidFill>
                  <a:srgbClr val="FF0000"/>
                </a:solidFill>
                <a:effectLst>
                  <a:outerShdw blurRad="38100" dist="38100" dir="2700000" algn="tl">
                    <a:srgbClr val="000000">
                      <a:alpha val="43137"/>
                    </a:srgbClr>
                  </a:outerShdw>
                </a:effectLst>
              </a:rPr>
              <a:t>MoWR</a:t>
            </a:r>
            <a:r>
              <a:rPr lang="en-US" sz="3000" b="1" dirty="0" smtClean="0">
                <a:solidFill>
                  <a:srgbClr val="FF0000"/>
                </a:solidFill>
                <a:effectLst>
                  <a:outerShdw blurRad="38100" dist="38100" dir="2700000" algn="tl">
                    <a:srgbClr val="000000">
                      <a:alpha val="43137"/>
                    </a:srgbClr>
                  </a:outerShdw>
                </a:effectLst>
              </a:rPr>
              <a:t> to confirm)</a:t>
            </a:r>
            <a:endParaRPr lang="en-US" sz="3000" b="1" dirty="0">
              <a:solidFill>
                <a:srgbClr val="FF0000"/>
              </a:solidFill>
              <a:effectLst>
                <a:outerShdw blurRad="38100" dist="38100" dir="2700000" algn="tl">
                  <a:srgbClr val="000000">
                    <a:alpha val="43137"/>
                  </a:srgbClr>
                </a:outerShdw>
              </a:effectLst>
            </a:endParaRPr>
          </a:p>
        </p:txBody>
      </p:sp>
      <p:cxnSp>
        <p:nvCxnSpPr>
          <p:cNvPr id="7" name="Straight Connector 6"/>
          <p:cNvCxnSpPr/>
          <p:nvPr/>
        </p:nvCxnSpPr>
        <p:spPr>
          <a:xfrm>
            <a:off x="0" y="6858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 name="Diagram 1"/>
          <p:cNvGraphicFramePr/>
          <p:nvPr>
            <p:extLst>
              <p:ext uri="{D42A27DB-BD31-4B8C-83A1-F6EECF244321}">
                <p14:modId xmlns:p14="http://schemas.microsoft.com/office/powerpoint/2010/main" val="3152094561"/>
              </p:ext>
            </p:extLst>
          </p:nvPr>
        </p:nvGraphicFramePr>
        <p:xfrm>
          <a:off x="266700" y="990600"/>
          <a:ext cx="86106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Left-Right Arrow 3"/>
          <p:cNvSpPr/>
          <p:nvPr/>
        </p:nvSpPr>
        <p:spPr>
          <a:xfrm rot="20580079">
            <a:off x="3584149" y="1681429"/>
            <a:ext cx="802041" cy="348420"/>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800" b="1"/>
          </a:p>
        </p:txBody>
      </p:sp>
      <p:sp>
        <p:nvSpPr>
          <p:cNvPr id="12" name="Left-Right Arrow 11"/>
          <p:cNvSpPr/>
          <p:nvPr/>
        </p:nvSpPr>
        <p:spPr>
          <a:xfrm rot="2443025">
            <a:off x="1633610" y="1681427"/>
            <a:ext cx="802041" cy="348420"/>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800" b="1"/>
          </a:p>
        </p:txBody>
      </p:sp>
      <p:sp>
        <p:nvSpPr>
          <p:cNvPr id="6" name="Down Arrow 5"/>
          <p:cNvSpPr/>
          <p:nvPr/>
        </p:nvSpPr>
        <p:spPr>
          <a:xfrm>
            <a:off x="4914900" y="2249274"/>
            <a:ext cx="228600" cy="79872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b="1"/>
          </a:p>
        </p:txBody>
      </p:sp>
      <p:sp>
        <p:nvSpPr>
          <p:cNvPr id="14" name="Rectangle 13"/>
          <p:cNvSpPr/>
          <p:nvPr/>
        </p:nvSpPr>
        <p:spPr>
          <a:xfrm>
            <a:off x="-98495" y="5473005"/>
            <a:ext cx="9276023"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lgn="ctr">
              <a:defRPr/>
            </a:pPr>
            <a:r>
              <a:rPr lang="en-US" sz="2400" b="1" dirty="0" smtClean="0">
                <a:solidFill>
                  <a:srgbClr val="00009E"/>
                </a:solidFill>
              </a:rPr>
              <a:t>Fund flow mechanism from </a:t>
            </a:r>
            <a:r>
              <a:rPr lang="en-US" sz="2400" b="1" dirty="0" err="1" smtClean="0">
                <a:solidFill>
                  <a:srgbClr val="00009E"/>
                </a:solidFill>
              </a:rPr>
              <a:t>MoWR</a:t>
            </a:r>
            <a:r>
              <a:rPr lang="en-US" sz="2400" b="1" dirty="0" smtClean="0">
                <a:solidFill>
                  <a:srgbClr val="00009E"/>
                </a:solidFill>
              </a:rPr>
              <a:t> to states needs to be simplified to ensure timely release of funds. </a:t>
            </a:r>
          </a:p>
          <a:p>
            <a:pPr lvl="0" algn="ctr">
              <a:defRPr/>
            </a:pPr>
            <a:r>
              <a:rPr lang="en-US" sz="2400" b="1" dirty="0" smtClean="0">
                <a:solidFill>
                  <a:srgbClr val="00009E"/>
                </a:solidFill>
              </a:rPr>
              <a:t>States are advised to work  with </a:t>
            </a:r>
            <a:r>
              <a:rPr lang="en-US" sz="2400" b="1" dirty="0" err="1" smtClean="0">
                <a:solidFill>
                  <a:srgbClr val="00009E"/>
                </a:solidFill>
              </a:rPr>
              <a:t>MoWR</a:t>
            </a:r>
            <a:r>
              <a:rPr lang="en-US" sz="2400" b="1" dirty="0" smtClean="0">
                <a:solidFill>
                  <a:srgbClr val="00009E"/>
                </a:solidFill>
              </a:rPr>
              <a:t> to develop the procedures </a:t>
            </a:r>
            <a:endParaRPr lang="en-US" sz="2400" b="1" dirty="0">
              <a:solidFill>
                <a:srgbClr val="00009E"/>
              </a:solidFill>
            </a:endParaRPr>
          </a:p>
        </p:txBody>
      </p:sp>
    </p:spTree>
    <p:extLst>
      <p:ext uri="{BB962C8B-B14F-4D97-AF65-F5344CB8AC3E}">
        <p14:creationId xmlns:p14="http://schemas.microsoft.com/office/powerpoint/2010/main" val="32488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990" y="24581"/>
            <a:ext cx="8229600" cy="1143000"/>
          </a:xfrm>
        </p:spPr>
        <p:txBody>
          <a:bodyPr vert="horz" lIns="91440" tIns="45720" rIns="91440" bIns="45720" rtlCol="0" anchor="ctr">
            <a:normAutofit/>
          </a:bodyPr>
          <a:lstStyle/>
          <a:p>
            <a:r>
              <a:rPr lang="en-US" sz="3300" b="1" dirty="0">
                <a:solidFill>
                  <a:srgbClr val="FF0000"/>
                </a:solidFill>
                <a:effectLst>
                  <a:outerShdw blurRad="38100" dist="38100" dir="2700000" algn="tl">
                    <a:srgbClr val="000000">
                      <a:alpha val="43137"/>
                    </a:srgbClr>
                  </a:outerShdw>
                </a:effectLst>
              </a:rPr>
              <a:t>Fund Allocation Component-wise</a:t>
            </a:r>
          </a:p>
        </p:txBody>
      </p:sp>
      <p:cxnSp>
        <p:nvCxnSpPr>
          <p:cNvPr id="4" name="Straight Connector 3"/>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extLst/>
          </p:nvPr>
        </p:nvGraphicFramePr>
        <p:xfrm>
          <a:off x="152398" y="990598"/>
          <a:ext cx="8839201" cy="5638800"/>
        </p:xfrm>
        <a:graphic>
          <a:graphicData uri="http://schemas.openxmlformats.org/drawingml/2006/table">
            <a:tbl>
              <a:tblPr>
                <a:tableStyleId>{5C22544A-7EE6-4342-B048-85BDC9FD1C3A}</a:tableStyleId>
              </a:tblPr>
              <a:tblGrid>
                <a:gridCol w="763097"/>
                <a:gridCol w="2756216"/>
                <a:gridCol w="2267500"/>
                <a:gridCol w="763097"/>
                <a:gridCol w="763097"/>
                <a:gridCol w="763097"/>
                <a:gridCol w="763097"/>
              </a:tblGrid>
              <a:tr h="215632">
                <a:tc>
                  <a:txBody>
                    <a:bodyPr/>
                    <a:lstStyle/>
                    <a:p>
                      <a:pPr algn="ctr" fontAlgn="t"/>
                      <a:r>
                        <a:rPr lang="en-IN" sz="1200" b="1" i="0" u="none" strike="noStrike" dirty="0" err="1" smtClean="0">
                          <a:solidFill>
                            <a:srgbClr val="1F497D"/>
                          </a:solidFill>
                          <a:effectLst/>
                          <a:latin typeface="Calibri"/>
                        </a:rPr>
                        <a:t>S.No</a:t>
                      </a:r>
                      <a:endParaRPr lang="en-IN" sz="1200" b="1" i="0" u="none" strike="noStrike" dirty="0">
                        <a:solidFill>
                          <a:srgbClr val="1F497D"/>
                        </a:solidFill>
                        <a:effectLst/>
                        <a:latin typeface="Calibri"/>
                      </a:endParaRPr>
                    </a:p>
                  </a:txBody>
                  <a:tcPr marL="5263" marR="5263" marT="5263" marB="0">
                    <a:solidFill>
                      <a:schemeClr val="accent6">
                        <a:lumMod val="60000"/>
                        <a:lumOff val="40000"/>
                      </a:schemeClr>
                    </a:solidFill>
                  </a:tcPr>
                </a:tc>
                <a:tc>
                  <a:txBody>
                    <a:bodyPr/>
                    <a:lstStyle/>
                    <a:p>
                      <a:pPr algn="ctr" fontAlgn="t"/>
                      <a:r>
                        <a:rPr lang="en-IN" sz="1200" b="1" u="none" strike="noStrike" dirty="0">
                          <a:effectLst/>
                        </a:rPr>
                        <a:t> </a:t>
                      </a:r>
                      <a:endParaRPr lang="en-IN" sz="1200" b="1" i="0" u="none" strike="noStrike" dirty="0">
                        <a:solidFill>
                          <a:srgbClr val="1F497D"/>
                        </a:solidFill>
                        <a:effectLst/>
                        <a:latin typeface="Calibri"/>
                      </a:endParaRPr>
                    </a:p>
                  </a:txBody>
                  <a:tcPr marL="5263" marR="5263" marT="5263" marB="0">
                    <a:solidFill>
                      <a:schemeClr val="accent6">
                        <a:lumMod val="60000"/>
                        <a:lumOff val="40000"/>
                      </a:schemeClr>
                    </a:solidFill>
                  </a:tcPr>
                </a:tc>
                <a:tc>
                  <a:txBody>
                    <a:bodyPr/>
                    <a:lstStyle/>
                    <a:p>
                      <a:pPr algn="r" fontAlgn="t"/>
                      <a:r>
                        <a:rPr lang="en-IN" sz="1200" b="1" u="none" strike="noStrike">
                          <a:effectLst/>
                        </a:rPr>
                        <a:t> </a:t>
                      </a:r>
                      <a:endParaRPr lang="en-IN" sz="1200" b="1" i="0" u="none" strike="noStrike">
                        <a:solidFill>
                          <a:srgbClr val="000000"/>
                        </a:solidFill>
                        <a:effectLst/>
                        <a:latin typeface="Calibri"/>
                      </a:endParaRPr>
                    </a:p>
                  </a:txBody>
                  <a:tcPr marL="5263" marR="5263" marT="5263" marB="0">
                    <a:solidFill>
                      <a:schemeClr val="accent6">
                        <a:lumMod val="60000"/>
                        <a:lumOff val="40000"/>
                      </a:schemeClr>
                    </a:solidFill>
                  </a:tcPr>
                </a:tc>
                <a:tc gridSpan="4">
                  <a:txBody>
                    <a:bodyPr/>
                    <a:lstStyle/>
                    <a:p>
                      <a:pPr algn="ctr" fontAlgn="t"/>
                      <a:r>
                        <a:rPr lang="en-IN" sz="1200" b="1" u="none" strike="noStrike" dirty="0" smtClean="0">
                          <a:effectLst/>
                        </a:rPr>
                        <a:t>Component-wise</a:t>
                      </a:r>
                      <a:endParaRPr lang="en-IN" sz="1200" b="1" i="0" u="none" strike="noStrike" dirty="0">
                        <a:solidFill>
                          <a:srgbClr val="000000"/>
                        </a:solidFill>
                        <a:effectLst/>
                        <a:latin typeface="Calibri"/>
                      </a:endParaRPr>
                    </a:p>
                  </a:txBody>
                  <a:tcPr marL="5263" marR="5263" marT="5263" marB="0">
                    <a:solidFill>
                      <a:schemeClr val="accent6">
                        <a:lumMod val="60000"/>
                        <a:lumOff val="4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r>
              <a:tr h="248000">
                <a:tc>
                  <a:txBody>
                    <a:bodyPr/>
                    <a:lstStyle/>
                    <a:p>
                      <a:pPr algn="l" fontAlgn="t"/>
                      <a:endParaRPr lang="en-IN" sz="1200" b="1" i="0" u="none" strike="noStrike">
                        <a:solidFill>
                          <a:srgbClr val="16365C"/>
                        </a:solidFill>
                        <a:effectLst/>
                        <a:latin typeface="Calibri"/>
                      </a:endParaRPr>
                    </a:p>
                  </a:txBody>
                  <a:tcPr marL="5263" marR="5263" marT="5263" marB="0">
                    <a:solidFill>
                      <a:schemeClr val="accent6">
                        <a:lumMod val="60000"/>
                        <a:lumOff val="40000"/>
                      </a:schemeClr>
                    </a:solidFill>
                  </a:tcPr>
                </a:tc>
                <a:tc>
                  <a:txBody>
                    <a:bodyPr/>
                    <a:lstStyle/>
                    <a:p>
                      <a:pPr algn="l" fontAlgn="t"/>
                      <a:r>
                        <a:rPr lang="en-IN" sz="1200" b="1" u="none" strike="noStrike">
                          <a:effectLst/>
                        </a:rPr>
                        <a:t>Implementing Agency</a:t>
                      </a:r>
                      <a:endParaRPr lang="en-IN" sz="1200" b="1" i="0" u="none" strike="noStrike">
                        <a:solidFill>
                          <a:srgbClr val="16365C"/>
                        </a:solidFill>
                        <a:effectLst/>
                        <a:latin typeface="Calibri"/>
                      </a:endParaRPr>
                    </a:p>
                  </a:txBody>
                  <a:tcPr marL="5263" marR="5263" marT="5263" marB="0">
                    <a:solidFill>
                      <a:schemeClr val="accent6">
                        <a:lumMod val="60000"/>
                        <a:lumOff val="40000"/>
                      </a:schemeClr>
                    </a:solidFill>
                  </a:tcPr>
                </a:tc>
                <a:tc>
                  <a:txBody>
                    <a:bodyPr/>
                    <a:lstStyle/>
                    <a:p>
                      <a:pPr algn="ctr" fontAlgn="t"/>
                      <a:r>
                        <a:rPr lang="en-IN" sz="1200" b="1" u="none" strike="noStrike" dirty="0">
                          <a:effectLst/>
                        </a:rPr>
                        <a:t>Amount Allocated (INR Cr)</a:t>
                      </a:r>
                      <a:endParaRPr lang="en-IN" sz="1200" b="1" i="0" u="none" strike="noStrike" dirty="0">
                        <a:solidFill>
                          <a:srgbClr val="16365C"/>
                        </a:solidFill>
                        <a:effectLst/>
                        <a:latin typeface="Calibri"/>
                      </a:endParaRPr>
                    </a:p>
                  </a:txBody>
                  <a:tcPr marL="5263" marR="5263" marT="5263" marB="0">
                    <a:solidFill>
                      <a:schemeClr val="accent6">
                        <a:lumMod val="60000"/>
                        <a:lumOff val="40000"/>
                      </a:schemeClr>
                    </a:solidFill>
                  </a:tcPr>
                </a:tc>
                <a:tc>
                  <a:txBody>
                    <a:bodyPr/>
                    <a:lstStyle/>
                    <a:p>
                      <a:pPr algn="ctr" fontAlgn="t"/>
                      <a:r>
                        <a:rPr lang="en-IN" sz="1200" b="1" u="none" strike="noStrike">
                          <a:effectLst/>
                        </a:rPr>
                        <a:t>A</a:t>
                      </a:r>
                      <a:endParaRPr lang="en-IN" sz="1200" b="1" i="0" u="none" strike="noStrike">
                        <a:solidFill>
                          <a:srgbClr val="000000"/>
                        </a:solidFill>
                        <a:effectLst/>
                        <a:latin typeface="Calibri"/>
                      </a:endParaRPr>
                    </a:p>
                  </a:txBody>
                  <a:tcPr marL="5263" marR="5263" marT="5263" marB="0">
                    <a:solidFill>
                      <a:schemeClr val="accent6">
                        <a:lumMod val="60000"/>
                        <a:lumOff val="40000"/>
                      </a:schemeClr>
                    </a:solidFill>
                  </a:tcPr>
                </a:tc>
                <a:tc>
                  <a:txBody>
                    <a:bodyPr/>
                    <a:lstStyle/>
                    <a:p>
                      <a:pPr algn="ctr" fontAlgn="t"/>
                      <a:r>
                        <a:rPr lang="en-IN" sz="1200" b="1" u="none" strike="noStrike">
                          <a:effectLst/>
                        </a:rPr>
                        <a:t>B</a:t>
                      </a:r>
                      <a:endParaRPr lang="en-IN" sz="1200" b="1" i="0" u="none" strike="noStrike">
                        <a:solidFill>
                          <a:srgbClr val="000000"/>
                        </a:solidFill>
                        <a:effectLst/>
                        <a:latin typeface="Calibri"/>
                      </a:endParaRPr>
                    </a:p>
                  </a:txBody>
                  <a:tcPr marL="5263" marR="5263" marT="5263" marB="0">
                    <a:solidFill>
                      <a:schemeClr val="accent6">
                        <a:lumMod val="60000"/>
                        <a:lumOff val="40000"/>
                      </a:schemeClr>
                    </a:solidFill>
                  </a:tcPr>
                </a:tc>
                <a:tc>
                  <a:txBody>
                    <a:bodyPr/>
                    <a:lstStyle/>
                    <a:p>
                      <a:pPr algn="ctr" fontAlgn="t"/>
                      <a:r>
                        <a:rPr lang="en-IN" sz="1200" b="1" u="none" strike="noStrike">
                          <a:effectLst/>
                        </a:rPr>
                        <a:t>C</a:t>
                      </a:r>
                      <a:endParaRPr lang="en-IN" sz="1200" b="1" i="0" u="none" strike="noStrike">
                        <a:solidFill>
                          <a:srgbClr val="000000"/>
                        </a:solidFill>
                        <a:effectLst/>
                        <a:latin typeface="Calibri"/>
                      </a:endParaRPr>
                    </a:p>
                  </a:txBody>
                  <a:tcPr marL="5263" marR="5263" marT="5263" marB="0">
                    <a:solidFill>
                      <a:schemeClr val="accent6">
                        <a:lumMod val="60000"/>
                        <a:lumOff val="40000"/>
                      </a:schemeClr>
                    </a:solidFill>
                  </a:tcPr>
                </a:tc>
                <a:tc>
                  <a:txBody>
                    <a:bodyPr/>
                    <a:lstStyle/>
                    <a:p>
                      <a:pPr algn="ctr" fontAlgn="t"/>
                      <a:r>
                        <a:rPr lang="en-IN" sz="1200" b="1" u="none" strike="noStrike" dirty="0">
                          <a:effectLst/>
                        </a:rPr>
                        <a:t>D</a:t>
                      </a:r>
                      <a:endParaRPr lang="en-IN" sz="1200" b="1" i="0" u="none" strike="noStrike" dirty="0">
                        <a:solidFill>
                          <a:srgbClr val="000000"/>
                        </a:solidFill>
                        <a:effectLst/>
                        <a:latin typeface="Calibri"/>
                      </a:endParaRPr>
                    </a:p>
                  </a:txBody>
                  <a:tcPr marL="5263" marR="5263" marT="5263" marB="0">
                    <a:solidFill>
                      <a:schemeClr val="accent6">
                        <a:lumMod val="60000"/>
                        <a:lumOff val="40000"/>
                      </a:schemeClr>
                    </a:solidFill>
                  </a:tcPr>
                </a:tc>
              </a:tr>
              <a:tr h="215632">
                <a:tc>
                  <a:txBody>
                    <a:bodyPr/>
                    <a:lstStyle/>
                    <a:p>
                      <a:pPr algn="l" fontAlgn="t"/>
                      <a:endParaRPr lang="en-IN" sz="1200" b="1" i="1" u="none" strike="noStrike">
                        <a:solidFill>
                          <a:srgbClr val="1F497D"/>
                        </a:solidFill>
                        <a:effectLst/>
                        <a:latin typeface="Calibri"/>
                      </a:endParaRPr>
                    </a:p>
                  </a:txBody>
                  <a:tcPr marL="5263" marR="5263" marT="5263" marB="0">
                    <a:solidFill>
                      <a:schemeClr val="accent1">
                        <a:lumMod val="60000"/>
                        <a:lumOff val="40000"/>
                      </a:schemeClr>
                    </a:solidFill>
                  </a:tcPr>
                </a:tc>
                <a:tc>
                  <a:txBody>
                    <a:bodyPr/>
                    <a:lstStyle/>
                    <a:p>
                      <a:pPr algn="l" fontAlgn="t"/>
                      <a:r>
                        <a:rPr lang="en-IN" sz="1200" u="none" strike="noStrike">
                          <a:effectLst/>
                        </a:rPr>
                        <a:t>STATES</a:t>
                      </a:r>
                      <a:endParaRPr lang="en-IN" sz="1200" b="1" i="1" u="none" strike="noStrike">
                        <a:solidFill>
                          <a:srgbClr val="1F497D"/>
                        </a:solidFill>
                        <a:effectLst/>
                        <a:latin typeface="Calibri"/>
                      </a:endParaRPr>
                    </a:p>
                  </a:txBody>
                  <a:tcPr marL="5263" marR="5263" marT="5263" marB="0">
                    <a:solidFill>
                      <a:schemeClr val="accent1">
                        <a:lumMod val="60000"/>
                        <a:lumOff val="40000"/>
                      </a:schemeClr>
                    </a:solidFill>
                  </a:tcPr>
                </a:tc>
                <a:tc>
                  <a:txBody>
                    <a:bodyPr/>
                    <a:lstStyle/>
                    <a:p>
                      <a:pPr algn="r" fontAlgn="t"/>
                      <a:r>
                        <a:rPr lang="en-IN" sz="1200" u="none" strike="noStrike">
                          <a:effectLst/>
                        </a:rPr>
                        <a:t> </a:t>
                      </a:r>
                      <a:endParaRPr lang="en-IN" sz="1200" b="1" i="1" u="none" strike="noStrike">
                        <a:solidFill>
                          <a:srgbClr val="1F497D"/>
                        </a:solidFill>
                        <a:effectLst/>
                        <a:latin typeface="Calibri"/>
                      </a:endParaRPr>
                    </a:p>
                  </a:txBody>
                  <a:tcPr marL="5263" marR="5263" marT="5263" marB="0">
                    <a:solidFill>
                      <a:schemeClr val="accent1">
                        <a:lumMod val="60000"/>
                        <a:lumOff val="40000"/>
                      </a:schemeClr>
                    </a:solidFill>
                  </a:tcPr>
                </a:tc>
                <a:tc>
                  <a:txBody>
                    <a:bodyPr/>
                    <a:lstStyle/>
                    <a:p>
                      <a:pPr algn="ctr" fontAlgn="t"/>
                      <a:r>
                        <a:rPr lang="en-IN" sz="1200" u="none" strike="noStrike">
                          <a:effectLst/>
                        </a:rPr>
                        <a:t> </a:t>
                      </a:r>
                      <a:endParaRPr lang="en-IN" sz="1200" b="1" i="1" u="none" strike="noStrike">
                        <a:solidFill>
                          <a:srgbClr val="1F497D"/>
                        </a:solidFill>
                        <a:effectLst/>
                        <a:latin typeface="Calibri"/>
                      </a:endParaRPr>
                    </a:p>
                  </a:txBody>
                  <a:tcPr marL="5263" marR="5263" marT="5263" marB="0">
                    <a:solidFill>
                      <a:schemeClr val="accent1">
                        <a:lumMod val="60000"/>
                        <a:lumOff val="40000"/>
                      </a:schemeClr>
                    </a:solidFill>
                  </a:tcPr>
                </a:tc>
                <a:tc>
                  <a:txBody>
                    <a:bodyPr/>
                    <a:lstStyle/>
                    <a:p>
                      <a:pPr algn="ctr" fontAlgn="t"/>
                      <a:r>
                        <a:rPr lang="en-IN" sz="1200" u="none" strike="noStrike">
                          <a:effectLst/>
                        </a:rPr>
                        <a:t> </a:t>
                      </a:r>
                      <a:endParaRPr lang="en-IN" sz="1200" b="1" i="1" u="none" strike="noStrike">
                        <a:solidFill>
                          <a:srgbClr val="1F497D"/>
                        </a:solidFill>
                        <a:effectLst/>
                        <a:latin typeface="Calibri"/>
                      </a:endParaRPr>
                    </a:p>
                  </a:txBody>
                  <a:tcPr marL="5263" marR="5263" marT="5263" marB="0">
                    <a:solidFill>
                      <a:schemeClr val="accent1">
                        <a:lumMod val="60000"/>
                        <a:lumOff val="40000"/>
                      </a:schemeClr>
                    </a:solidFill>
                  </a:tcPr>
                </a:tc>
                <a:tc>
                  <a:txBody>
                    <a:bodyPr/>
                    <a:lstStyle/>
                    <a:p>
                      <a:pPr algn="ctr" fontAlgn="t"/>
                      <a:r>
                        <a:rPr lang="en-IN" sz="1200" u="none" strike="noStrike">
                          <a:effectLst/>
                        </a:rPr>
                        <a:t> </a:t>
                      </a:r>
                      <a:endParaRPr lang="en-IN" sz="1200" b="1" i="1" u="none" strike="noStrike">
                        <a:solidFill>
                          <a:srgbClr val="1F497D"/>
                        </a:solidFill>
                        <a:effectLst/>
                        <a:latin typeface="Calibri"/>
                      </a:endParaRPr>
                    </a:p>
                  </a:txBody>
                  <a:tcPr marL="5263" marR="5263" marT="5263" marB="0">
                    <a:solidFill>
                      <a:schemeClr val="accent1">
                        <a:lumMod val="60000"/>
                        <a:lumOff val="40000"/>
                      </a:schemeClr>
                    </a:solidFill>
                  </a:tcPr>
                </a:tc>
                <a:tc>
                  <a:txBody>
                    <a:bodyPr/>
                    <a:lstStyle/>
                    <a:p>
                      <a:pPr algn="ctr" fontAlgn="t"/>
                      <a:r>
                        <a:rPr lang="en-IN" sz="1200" u="none" strike="noStrike" dirty="0">
                          <a:effectLst/>
                        </a:rPr>
                        <a:t> </a:t>
                      </a:r>
                      <a:endParaRPr lang="en-IN" sz="1200" b="1" i="1" u="none" strike="noStrike" dirty="0">
                        <a:solidFill>
                          <a:srgbClr val="1F497D"/>
                        </a:solidFill>
                        <a:effectLst/>
                        <a:latin typeface="Calibri"/>
                      </a:endParaRPr>
                    </a:p>
                  </a:txBody>
                  <a:tcPr marL="5263" marR="5263" marT="5263" marB="0">
                    <a:solidFill>
                      <a:schemeClr val="accent1">
                        <a:lumMod val="60000"/>
                        <a:lumOff val="40000"/>
                      </a:schemeClr>
                    </a:solidFill>
                  </a:tcPr>
                </a:tc>
              </a:tr>
              <a:tr h="215632">
                <a:tc>
                  <a:txBody>
                    <a:bodyPr/>
                    <a:lstStyle/>
                    <a:p>
                      <a:pPr algn="ctr" fontAlgn="t"/>
                      <a:r>
                        <a:rPr lang="en-IN" sz="1200" b="0" i="0" u="none" strike="noStrike" dirty="0" smtClean="0">
                          <a:solidFill>
                            <a:srgbClr val="000000"/>
                          </a:solidFill>
                          <a:effectLst/>
                          <a:latin typeface="Calibri"/>
                        </a:rPr>
                        <a:t>1</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Andhra Pradesh (GW)</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dirty="0">
                          <a:effectLst/>
                        </a:rPr>
                        <a:t>80.00</a:t>
                      </a:r>
                      <a:endParaRPr lang="en-IN" sz="1200" b="0" i="0" u="none" strike="noStrike" dirty="0">
                        <a:solidFill>
                          <a:srgbClr val="000000"/>
                        </a:solidFill>
                        <a:effectLst/>
                        <a:latin typeface="Calibri"/>
                      </a:endParaRPr>
                    </a:p>
                  </a:txBody>
                  <a:tcPr marL="5263" marR="5263" marT="5263" marB="0"/>
                </a:tc>
                <a:tc>
                  <a:txBody>
                    <a:bodyPr/>
                    <a:lstStyle/>
                    <a:p>
                      <a:pPr algn="ctr" fontAlgn="t"/>
                      <a:r>
                        <a:rPr lang="en-IN" sz="1200" u="none" strike="noStrike">
                          <a:effectLst/>
                        </a:rPr>
                        <a:t>48.00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4.00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12.00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16.00</a:t>
                      </a:r>
                      <a:endParaRPr lang="en-IN" sz="1200" b="0" i="0" u="none" strike="noStrike">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2</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Andhra Pradesh (SW)</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dirty="0">
                          <a:effectLst/>
                        </a:rPr>
                        <a:t>80.00</a:t>
                      </a:r>
                      <a:endParaRPr lang="en-IN" sz="1200" b="0" i="0" u="none" strike="noStrike" dirty="0">
                        <a:solidFill>
                          <a:srgbClr val="000000"/>
                        </a:solidFill>
                        <a:effectLst/>
                        <a:latin typeface="Calibri"/>
                      </a:endParaRPr>
                    </a:p>
                  </a:txBody>
                  <a:tcPr marL="5263" marR="5263" marT="5263" marB="0"/>
                </a:tc>
                <a:tc>
                  <a:txBody>
                    <a:bodyPr/>
                    <a:lstStyle/>
                    <a:p>
                      <a:pPr algn="ctr" fontAlgn="t"/>
                      <a:r>
                        <a:rPr lang="en-IN" sz="1200" u="none" strike="noStrike">
                          <a:effectLst/>
                        </a:rPr>
                        <a:t>48.00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4.00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12.00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16.00</a:t>
                      </a:r>
                      <a:endParaRPr lang="en-IN" sz="1200" b="0" i="0" u="none" strike="noStrike">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3</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Assam</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47.00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28.20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2.35</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7.05</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9.40</a:t>
                      </a:r>
                      <a:endParaRPr lang="en-IN" sz="1200" b="0" i="0" u="none" strike="noStrike">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4</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Bihar (GW)</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dirty="0">
                          <a:effectLst/>
                        </a:rPr>
                        <a:t>30.00</a:t>
                      </a:r>
                      <a:endParaRPr lang="en-IN" sz="1200" b="0" i="0" u="none" strike="noStrike" dirty="0">
                        <a:solidFill>
                          <a:srgbClr val="000000"/>
                        </a:solidFill>
                        <a:effectLst/>
                        <a:latin typeface="Calibri"/>
                      </a:endParaRPr>
                    </a:p>
                  </a:txBody>
                  <a:tcPr marL="5263" marR="5263" marT="5263" marB="0"/>
                </a:tc>
                <a:tc>
                  <a:txBody>
                    <a:bodyPr/>
                    <a:lstStyle/>
                    <a:p>
                      <a:pPr algn="ctr" fontAlgn="t"/>
                      <a:r>
                        <a:rPr lang="en-IN" sz="1200" u="none" strike="noStrike" dirty="0">
                          <a:effectLst/>
                        </a:rPr>
                        <a:t>18.00</a:t>
                      </a:r>
                      <a:endParaRPr lang="en-IN" sz="1200" b="0" i="0" u="none" strike="noStrike" dirty="0">
                        <a:solidFill>
                          <a:srgbClr val="000000"/>
                        </a:solidFill>
                        <a:effectLst/>
                        <a:latin typeface="Calibri"/>
                      </a:endParaRPr>
                    </a:p>
                  </a:txBody>
                  <a:tcPr marL="5263" marR="5263" marT="5263" marB="0"/>
                </a:tc>
                <a:tc>
                  <a:txBody>
                    <a:bodyPr/>
                    <a:lstStyle/>
                    <a:p>
                      <a:pPr algn="ctr" fontAlgn="t"/>
                      <a:r>
                        <a:rPr lang="en-IN" sz="1200" u="none" strike="noStrike">
                          <a:effectLst/>
                        </a:rPr>
                        <a:t>1.50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4.50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6.00</a:t>
                      </a:r>
                      <a:endParaRPr lang="en-IN" sz="1200" b="0" i="0" u="none" strike="noStrike">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5</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dirty="0">
                          <a:effectLst/>
                        </a:rPr>
                        <a:t>Bihar (SW)</a:t>
                      </a:r>
                      <a:endParaRPr lang="en-IN" sz="1200" b="0" i="0" u="none" strike="noStrike" dirty="0">
                        <a:solidFill>
                          <a:srgbClr val="000000"/>
                        </a:solidFill>
                        <a:effectLst/>
                        <a:latin typeface="Calibri"/>
                      </a:endParaRPr>
                    </a:p>
                  </a:txBody>
                  <a:tcPr marL="5263" marR="5263" marT="5263" marB="0"/>
                </a:tc>
                <a:tc>
                  <a:txBody>
                    <a:bodyPr/>
                    <a:lstStyle/>
                    <a:p>
                      <a:pPr algn="ctr" fontAlgn="t"/>
                      <a:r>
                        <a:rPr lang="en-IN" sz="1200" u="none" strike="noStrike" dirty="0">
                          <a:effectLst/>
                        </a:rPr>
                        <a:t>105.00</a:t>
                      </a:r>
                      <a:endParaRPr lang="en-IN" sz="1200" b="0" i="0" u="none" strike="noStrike" dirty="0">
                        <a:solidFill>
                          <a:srgbClr val="000000"/>
                        </a:solidFill>
                        <a:effectLst/>
                        <a:latin typeface="Calibri"/>
                      </a:endParaRPr>
                    </a:p>
                  </a:txBody>
                  <a:tcPr marL="5263" marR="5263" marT="5263" marB="0"/>
                </a:tc>
                <a:tc>
                  <a:txBody>
                    <a:bodyPr/>
                    <a:lstStyle/>
                    <a:p>
                      <a:pPr algn="ctr" fontAlgn="t"/>
                      <a:r>
                        <a:rPr lang="en-IN" sz="1200" u="none" strike="noStrike">
                          <a:effectLst/>
                        </a:rPr>
                        <a:t>63.00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5.25</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15.75</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21.00</a:t>
                      </a:r>
                      <a:endParaRPr lang="en-IN" sz="1200" b="0" i="0" u="none" strike="noStrike">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6</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Chattishgarh SW</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dirty="0">
                          <a:effectLst/>
                        </a:rPr>
                        <a:t>48.00</a:t>
                      </a:r>
                      <a:endParaRPr lang="en-IN" sz="1200" b="0" i="0" u="none" strike="noStrike" dirty="0">
                        <a:solidFill>
                          <a:srgbClr val="000000"/>
                        </a:solidFill>
                        <a:effectLst/>
                        <a:latin typeface="Calibri"/>
                      </a:endParaRPr>
                    </a:p>
                  </a:txBody>
                  <a:tcPr marL="5263" marR="5263" marT="5263" marB="0"/>
                </a:tc>
                <a:tc>
                  <a:txBody>
                    <a:bodyPr/>
                    <a:lstStyle/>
                    <a:p>
                      <a:pPr algn="ctr" fontAlgn="t"/>
                      <a:r>
                        <a:rPr lang="en-IN" sz="1200" u="none" strike="noStrike">
                          <a:effectLst/>
                        </a:rPr>
                        <a:t>28.80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2.40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7.20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9.60</a:t>
                      </a:r>
                      <a:endParaRPr lang="en-IN" sz="1200" b="0" i="0" u="none" strike="noStrike">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7</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Chattishgarh GW</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32.00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19.20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1.60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4.80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6.40</a:t>
                      </a:r>
                      <a:endParaRPr lang="en-IN" sz="1200" b="0" i="0" u="none" strike="noStrike">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8</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Goa</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dirty="0">
                          <a:effectLst/>
                        </a:rPr>
                        <a:t>68.00</a:t>
                      </a:r>
                      <a:endParaRPr lang="en-IN" sz="1200" b="0" i="0" u="none" strike="noStrike" dirty="0">
                        <a:solidFill>
                          <a:srgbClr val="000000"/>
                        </a:solidFill>
                        <a:effectLst/>
                        <a:latin typeface="Calibri"/>
                      </a:endParaRPr>
                    </a:p>
                  </a:txBody>
                  <a:tcPr marL="5263" marR="5263" marT="5263" marB="0"/>
                </a:tc>
                <a:tc>
                  <a:txBody>
                    <a:bodyPr/>
                    <a:lstStyle/>
                    <a:p>
                      <a:pPr algn="ctr" fontAlgn="t"/>
                      <a:r>
                        <a:rPr lang="en-IN" sz="1200" u="none" strike="noStrike">
                          <a:effectLst/>
                        </a:rPr>
                        <a:t>40.80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3.40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10.20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13.60</a:t>
                      </a:r>
                      <a:endParaRPr lang="en-IN" sz="1200" b="0" i="0" u="none" strike="noStrike">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9</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Gujarat (GW)</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dirty="0">
                          <a:effectLst/>
                        </a:rPr>
                        <a:t>31.00</a:t>
                      </a:r>
                      <a:endParaRPr lang="en-IN" sz="1200" b="0" i="0" u="none" strike="noStrike" dirty="0">
                        <a:solidFill>
                          <a:srgbClr val="000000"/>
                        </a:solidFill>
                        <a:effectLst/>
                        <a:latin typeface="Calibri"/>
                      </a:endParaRPr>
                    </a:p>
                  </a:txBody>
                  <a:tcPr marL="5263" marR="5263" marT="5263" marB="0"/>
                </a:tc>
                <a:tc>
                  <a:txBody>
                    <a:bodyPr/>
                    <a:lstStyle/>
                    <a:p>
                      <a:pPr algn="ctr" fontAlgn="t"/>
                      <a:r>
                        <a:rPr lang="en-IN" sz="1200" u="none" strike="noStrike">
                          <a:effectLst/>
                        </a:rPr>
                        <a:t>18.60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1.55</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4.65</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6.20</a:t>
                      </a:r>
                      <a:endParaRPr lang="en-IN" sz="1200" b="0" i="0" u="none" strike="noStrike">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10</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Gujarat (SW)</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dirty="0">
                          <a:effectLst/>
                        </a:rPr>
                        <a:t>70.00</a:t>
                      </a:r>
                      <a:endParaRPr lang="en-IN" sz="1200" b="0" i="0" u="none" strike="noStrike" dirty="0">
                        <a:solidFill>
                          <a:srgbClr val="000000"/>
                        </a:solidFill>
                        <a:effectLst/>
                        <a:latin typeface="Calibri"/>
                      </a:endParaRPr>
                    </a:p>
                  </a:txBody>
                  <a:tcPr marL="5263" marR="5263" marT="5263" marB="0"/>
                </a:tc>
                <a:tc>
                  <a:txBody>
                    <a:bodyPr/>
                    <a:lstStyle/>
                    <a:p>
                      <a:pPr algn="ctr" fontAlgn="t"/>
                      <a:r>
                        <a:rPr lang="en-IN" sz="1200" u="none" strike="noStrike">
                          <a:effectLst/>
                        </a:rPr>
                        <a:t>42.00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3.50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10.50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14.00</a:t>
                      </a:r>
                      <a:endParaRPr lang="en-IN" sz="1200" b="0" i="0" u="none" strike="noStrike">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11</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Haryana (SW)</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dirty="0">
                          <a:effectLst/>
                        </a:rPr>
                        <a:t>50.00</a:t>
                      </a:r>
                      <a:endParaRPr lang="en-IN" sz="1200" b="0" i="0" u="none" strike="noStrike" dirty="0">
                        <a:solidFill>
                          <a:srgbClr val="000000"/>
                        </a:solidFill>
                        <a:effectLst/>
                        <a:latin typeface="Calibri"/>
                      </a:endParaRPr>
                    </a:p>
                  </a:txBody>
                  <a:tcPr marL="5263" marR="5263" marT="5263" marB="0"/>
                </a:tc>
                <a:tc>
                  <a:txBody>
                    <a:bodyPr/>
                    <a:lstStyle/>
                    <a:p>
                      <a:pPr algn="ctr" fontAlgn="t"/>
                      <a:r>
                        <a:rPr lang="en-IN" sz="1200" u="none" strike="noStrike">
                          <a:effectLst/>
                        </a:rPr>
                        <a:t>30.00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2.50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7.50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10.00</a:t>
                      </a:r>
                      <a:endParaRPr lang="en-IN" sz="1200" b="0" i="0" u="none" strike="noStrike">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12</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Himachal Pradesh</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dirty="0">
                          <a:effectLst/>
                        </a:rPr>
                        <a:t>70.00</a:t>
                      </a:r>
                      <a:endParaRPr lang="en-IN" sz="1200" b="0" i="0" u="none" strike="noStrike" dirty="0">
                        <a:solidFill>
                          <a:srgbClr val="000000"/>
                        </a:solidFill>
                        <a:effectLst/>
                        <a:latin typeface="Calibri"/>
                      </a:endParaRPr>
                    </a:p>
                  </a:txBody>
                  <a:tcPr marL="5263" marR="5263" marT="5263" marB="0"/>
                </a:tc>
                <a:tc>
                  <a:txBody>
                    <a:bodyPr/>
                    <a:lstStyle/>
                    <a:p>
                      <a:pPr algn="ctr" fontAlgn="t"/>
                      <a:r>
                        <a:rPr lang="en-IN" sz="1200" u="none" strike="noStrike">
                          <a:effectLst/>
                        </a:rPr>
                        <a:t>42.00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3.50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10.50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14.00</a:t>
                      </a:r>
                      <a:endParaRPr lang="en-IN" sz="1200" b="0" i="0" u="none" strike="noStrike">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13</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Jharkhand</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dirty="0">
                          <a:effectLst/>
                        </a:rPr>
                        <a:t>60.00</a:t>
                      </a:r>
                      <a:endParaRPr lang="en-IN" sz="1200" b="0" i="0" u="none" strike="noStrike" dirty="0">
                        <a:solidFill>
                          <a:srgbClr val="000000"/>
                        </a:solidFill>
                        <a:effectLst/>
                        <a:latin typeface="Calibri"/>
                      </a:endParaRPr>
                    </a:p>
                  </a:txBody>
                  <a:tcPr marL="5263" marR="5263" marT="5263" marB="0"/>
                </a:tc>
                <a:tc>
                  <a:txBody>
                    <a:bodyPr/>
                    <a:lstStyle/>
                    <a:p>
                      <a:pPr algn="ctr" fontAlgn="t"/>
                      <a:r>
                        <a:rPr lang="en-IN" sz="1200" u="none" strike="noStrike">
                          <a:effectLst/>
                        </a:rPr>
                        <a:t>36.00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3.00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9.00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12.00</a:t>
                      </a:r>
                      <a:endParaRPr lang="en-IN" sz="1200" b="0" i="0" u="none" strike="noStrike">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14</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Karnataka (SW)</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dirty="0">
                          <a:effectLst/>
                        </a:rPr>
                        <a:t>110.00</a:t>
                      </a:r>
                      <a:endParaRPr lang="en-IN" sz="1200" b="0" i="0" u="none" strike="noStrike" dirty="0">
                        <a:solidFill>
                          <a:srgbClr val="000000"/>
                        </a:solidFill>
                        <a:effectLst/>
                        <a:latin typeface="Calibri"/>
                      </a:endParaRPr>
                    </a:p>
                  </a:txBody>
                  <a:tcPr marL="5263" marR="5263" marT="5263" marB="0"/>
                </a:tc>
                <a:tc>
                  <a:txBody>
                    <a:bodyPr/>
                    <a:lstStyle/>
                    <a:p>
                      <a:pPr algn="ctr" fontAlgn="t"/>
                      <a:r>
                        <a:rPr lang="en-IN" sz="1200" u="none" strike="noStrike">
                          <a:effectLst/>
                        </a:rPr>
                        <a:t>66.00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5.50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16.50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22.00</a:t>
                      </a:r>
                      <a:endParaRPr lang="en-IN" sz="1200" b="0" i="0" u="none" strike="noStrike">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15</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Kerala (GW)</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dirty="0">
                          <a:effectLst/>
                        </a:rPr>
                        <a:t>40.00</a:t>
                      </a:r>
                      <a:endParaRPr lang="en-IN" sz="1200" b="0" i="0" u="none" strike="noStrike" dirty="0">
                        <a:solidFill>
                          <a:srgbClr val="000000"/>
                        </a:solidFill>
                        <a:effectLst/>
                        <a:latin typeface="Calibri"/>
                      </a:endParaRPr>
                    </a:p>
                  </a:txBody>
                  <a:tcPr marL="5263" marR="5263" marT="5263" marB="0"/>
                </a:tc>
                <a:tc>
                  <a:txBody>
                    <a:bodyPr/>
                    <a:lstStyle/>
                    <a:p>
                      <a:pPr algn="ctr" fontAlgn="t"/>
                      <a:r>
                        <a:rPr lang="en-IN" sz="1200" u="none" strike="noStrike">
                          <a:effectLst/>
                        </a:rPr>
                        <a:t>24.00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2.00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6.00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8.00</a:t>
                      </a:r>
                      <a:endParaRPr lang="en-IN" sz="1200" b="0" i="0" u="none" strike="noStrike">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16</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Kerala (SW)</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dirty="0">
                          <a:effectLst/>
                        </a:rPr>
                        <a:t>42.00</a:t>
                      </a:r>
                      <a:endParaRPr lang="en-IN" sz="1200" b="0" i="0" u="none" strike="noStrike" dirty="0">
                        <a:solidFill>
                          <a:srgbClr val="000000"/>
                        </a:solidFill>
                        <a:effectLst/>
                        <a:latin typeface="Calibri"/>
                      </a:endParaRPr>
                    </a:p>
                  </a:txBody>
                  <a:tcPr marL="5263" marR="5263" marT="5263" marB="0"/>
                </a:tc>
                <a:tc>
                  <a:txBody>
                    <a:bodyPr/>
                    <a:lstStyle/>
                    <a:p>
                      <a:pPr algn="ctr" fontAlgn="t"/>
                      <a:r>
                        <a:rPr lang="en-IN" sz="1200" u="none" strike="noStrike">
                          <a:effectLst/>
                        </a:rPr>
                        <a:t>25.20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2.10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6.30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8.40</a:t>
                      </a:r>
                      <a:endParaRPr lang="en-IN" sz="1200" b="0" i="0" u="none" strike="noStrike">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17</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Madhya Pradesh</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dirty="0">
                          <a:effectLst/>
                        </a:rPr>
                        <a:t>90.00</a:t>
                      </a:r>
                      <a:endParaRPr lang="en-IN" sz="1200" b="0" i="0" u="none" strike="noStrike" dirty="0">
                        <a:solidFill>
                          <a:srgbClr val="000000"/>
                        </a:solidFill>
                        <a:effectLst/>
                        <a:latin typeface="Calibri"/>
                      </a:endParaRPr>
                    </a:p>
                  </a:txBody>
                  <a:tcPr marL="5263" marR="5263" marT="5263" marB="0"/>
                </a:tc>
                <a:tc>
                  <a:txBody>
                    <a:bodyPr/>
                    <a:lstStyle/>
                    <a:p>
                      <a:pPr algn="ctr" fontAlgn="t"/>
                      <a:r>
                        <a:rPr lang="en-IN" sz="1200" u="none" strike="noStrike">
                          <a:effectLst/>
                        </a:rPr>
                        <a:t>54.00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4.50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13.50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18.00</a:t>
                      </a:r>
                      <a:endParaRPr lang="en-IN" sz="1200" b="0" i="0" u="none" strike="noStrike">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18</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Maharashtra (GW)</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36.00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21.60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1.80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5.40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7.20</a:t>
                      </a:r>
                      <a:endParaRPr lang="en-IN" sz="1200" b="0" i="0" u="none" strike="noStrike">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19</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Maharashtra (SW)</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150.00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90.00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7.50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22.50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30.00</a:t>
                      </a:r>
                      <a:endParaRPr lang="en-IN" sz="1200" b="0" i="0" u="none" strike="noStrike">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20</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Manipur</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25.00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15.00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1.25</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3.75</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dirty="0">
                          <a:effectLst/>
                        </a:rPr>
                        <a:t>5.00</a:t>
                      </a:r>
                      <a:endParaRPr lang="en-IN" sz="1200" b="0" i="0" u="none" strike="noStrike" dirty="0">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21</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Meghalaya</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25.00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15.00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1.25</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3.75</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dirty="0">
                          <a:effectLst/>
                        </a:rPr>
                        <a:t>5.00</a:t>
                      </a:r>
                      <a:endParaRPr lang="en-IN" sz="1200" b="0" i="0" u="none" strike="noStrike" dirty="0">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22</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Mizoram</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31.00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18.60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1.55</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4.65</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dirty="0">
                          <a:effectLst/>
                        </a:rPr>
                        <a:t>6.20</a:t>
                      </a:r>
                      <a:endParaRPr lang="en-IN" sz="1200" b="0" i="0" u="none" strike="noStrike" dirty="0">
                        <a:solidFill>
                          <a:srgbClr val="000000"/>
                        </a:solidFill>
                        <a:effectLst/>
                        <a:latin typeface="Calibri"/>
                      </a:endParaRPr>
                    </a:p>
                  </a:txBody>
                  <a:tcPr marL="5263" marR="5263" marT="5263" marB="0"/>
                </a:tc>
              </a:tr>
              <a:tr h="215632">
                <a:tc>
                  <a:txBody>
                    <a:bodyPr/>
                    <a:lstStyle/>
                    <a:p>
                      <a:pPr algn="ctr" fontAlgn="t"/>
                      <a:r>
                        <a:rPr lang="en-IN" sz="1200" b="0" i="0" u="none" strike="noStrike" dirty="0" smtClean="0">
                          <a:solidFill>
                            <a:srgbClr val="000000"/>
                          </a:solidFill>
                          <a:effectLst/>
                          <a:latin typeface="Calibri"/>
                        </a:rPr>
                        <a:t>23</a:t>
                      </a:r>
                      <a:endParaRPr lang="en-IN" sz="1200" b="0" i="0" u="none" strike="noStrike" dirty="0">
                        <a:solidFill>
                          <a:srgbClr val="000000"/>
                        </a:solidFill>
                        <a:effectLst/>
                        <a:latin typeface="Calibri"/>
                      </a:endParaRPr>
                    </a:p>
                  </a:txBody>
                  <a:tcPr marL="5263" marR="5263" marT="5263" marB="0"/>
                </a:tc>
                <a:tc>
                  <a:txBody>
                    <a:bodyPr/>
                    <a:lstStyle/>
                    <a:p>
                      <a:pPr algn="l" fontAlgn="t"/>
                      <a:r>
                        <a:rPr lang="en-IN" sz="1200" u="none" strike="noStrike">
                          <a:effectLst/>
                        </a:rPr>
                        <a:t>Nagaland</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dirty="0">
                          <a:effectLst/>
                        </a:rPr>
                        <a:t>28.00</a:t>
                      </a:r>
                      <a:endParaRPr lang="en-IN" sz="1200" b="0" i="0" u="none" strike="noStrike" dirty="0">
                        <a:solidFill>
                          <a:srgbClr val="000000"/>
                        </a:solidFill>
                        <a:effectLst/>
                        <a:latin typeface="Calibri"/>
                      </a:endParaRPr>
                    </a:p>
                  </a:txBody>
                  <a:tcPr marL="5263" marR="5263" marT="5263" marB="0"/>
                </a:tc>
                <a:tc>
                  <a:txBody>
                    <a:bodyPr/>
                    <a:lstStyle/>
                    <a:p>
                      <a:pPr algn="ctr" fontAlgn="t"/>
                      <a:r>
                        <a:rPr lang="en-IN" sz="1200" u="none" strike="noStrike">
                          <a:effectLst/>
                        </a:rPr>
                        <a:t>16.80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1.40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a:effectLst/>
                        </a:rPr>
                        <a:t>4.20</a:t>
                      </a:r>
                      <a:endParaRPr lang="en-IN" sz="1200" b="0" i="0" u="none" strike="noStrike">
                        <a:solidFill>
                          <a:srgbClr val="000000"/>
                        </a:solidFill>
                        <a:effectLst/>
                        <a:latin typeface="Calibri"/>
                      </a:endParaRPr>
                    </a:p>
                  </a:txBody>
                  <a:tcPr marL="5263" marR="5263" marT="5263" marB="0"/>
                </a:tc>
                <a:tc>
                  <a:txBody>
                    <a:bodyPr/>
                    <a:lstStyle/>
                    <a:p>
                      <a:pPr algn="ctr" fontAlgn="t"/>
                      <a:r>
                        <a:rPr lang="en-IN" sz="1200" u="none" strike="noStrike" dirty="0">
                          <a:effectLst/>
                        </a:rPr>
                        <a:t>5.60</a:t>
                      </a:r>
                      <a:endParaRPr lang="en-IN" sz="1200" b="0" i="0" u="none" strike="noStrike" dirty="0">
                        <a:solidFill>
                          <a:srgbClr val="000000"/>
                        </a:solidFill>
                        <a:effectLst/>
                        <a:latin typeface="Calibri"/>
                      </a:endParaRPr>
                    </a:p>
                  </a:txBody>
                  <a:tcPr marL="5263" marR="5263" marT="5263" marB="0"/>
                </a:tc>
              </a:tr>
            </a:tbl>
          </a:graphicData>
        </a:graphic>
      </p:graphicFrame>
    </p:spTree>
    <p:extLst>
      <p:ext uri="{BB962C8B-B14F-4D97-AF65-F5344CB8AC3E}">
        <p14:creationId xmlns:p14="http://schemas.microsoft.com/office/powerpoint/2010/main" val="27251656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990" y="24581"/>
            <a:ext cx="8229600" cy="1143000"/>
          </a:xfrm>
        </p:spPr>
        <p:txBody>
          <a:bodyPr vert="horz" lIns="91440" tIns="45720" rIns="91440" bIns="45720" rtlCol="0" anchor="ctr">
            <a:normAutofit/>
          </a:bodyPr>
          <a:lstStyle/>
          <a:p>
            <a:r>
              <a:rPr lang="en-US" sz="3300" b="1" dirty="0">
                <a:solidFill>
                  <a:srgbClr val="FF0000"/>
                </a:solidFill>
                <a:effectLst>
                  <a:outerShdw blurRad="38100" dist="38100" dir="2700000" algn="tl">
                    <a:srgbClr val="000000">
                      <a:alpha val="43137"/>
                    </a:srgbClr>
                  </a:outerShdw>
                </a:effectLst>
              </a:rPr>
              <a:t>Fund Allocation Component-wise</a:t>
            </a:r>
          </a:p>
        </p:txBody>
      </p:sp>
      <p:cxnSp>
        <p:nvCxnSpPr>
          <p:cNvPr id="4" name="Straight Connector 3"/>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5" name="Table 4"/>
          <p:cNvGraphicFramePr>
            <a:graphicFrameLocks noGrp="1"/>
          </p:cNvGraphicFramePr>
          <p:nvPr>
            <p:extLst/>
          </p:nvPr>
        </p:nvGraphicFramePr>
        <p:xfrm>
          <a:off x="477447" y="990600"/>
          <a:ext cx="8153400" cy="5266517"/>
        </p:xfrm>
        <a:graphic>
          <a:graphicData uri="http://schemas.openxmlformats.org/drawingml/2006/table">
            <a:tbl>
              <a:tblPr>
                <a:tableStyleId>{5C22544A-7EE6-4342-B048-85BDC9FD1C3A}</a:tableStyleId>
              </a:tblPr>
              <a:tblGrid>
                <a:gridCol w="703891"/>
                <a:gridCol w="2628662"/>
                <a:gridCol w="2005283"/>
                <a:gridCol w="703891"/>
                <a:gridCol w="703891"/>
                <a:gridCol w="703891"/>
                <a:gridCol w="703891"/>
              </a:tblGrid>
              <a:tr h="95380">
                <a:tc>
                  <a:txBody>
                    <a:bodyPr/>
                    <a:lstStyle/>
                    <a:p>
                      <a:pPr algn="ctr" fontAlgn="t"/>
                      <a:r>
                        <a:rPr lang="en-IN" sz="1400" b="1" i="0" u="none" strike="noStrike" dirty="0" smtClean="0">
                          <a:solidFill>
                            <a:srgbClr val="1F497D"/>
                          </a:solidFill>
                          <a:effectLst/>
                          <a:latin typeface="Calibri"/>
                        </a:rPr>
                        <a:t>S</a:t>
                      </a:r>
                      <a:r>
                        <a:rPr lang="en-IN" sz="1400" b="1" i="0" u="none" strike="noStrike" baseline="0" dirty="0" smtClean="0">
                          <a:solidFill>
                            <a:srgbClr val="1F497D"/>
                          </a:solidFill>
                          <a:effectLst/>
                          <a:latin typeface="Calibri"/>
                        </a:rPr>
                        <a:t> no.</a:t>
                      </a:r>
                      <a:endParaRPr lang="en-IN" sz="1400" b="1" i="0" u="none" strike="noStrike" dirty="0">
                        <a:solidFill>
                          <a:srgbClr val="1F497D"/>
                        </a:solidFill>
                        <a:effectLst/>
                        <a:latin typeface="Calibri"/>
                      </a:endParaRPr>
                    </a:p>
                  </a:txBody>
                  <a:tcPr marL="3836" marR="3836" marT="3836" marB="0">
                    <a:solidFill>
                      <a:schemeClr val="accent6">
                        <a:lumMod val="60000"/>
                        <a:lumOff val="40000"/>
                      </a:schemeClr>
                    </a:solidFill>
                  </a:tcPr>
                </a:tc>
                <a:tc>
                  <a:txBody>
                    <a:bodyPr/>
                    <a:lstStyle/>
                    <a:p>
                      <a:pPr algn="ctr" fontAlgn="t"/>
                      <a:r>
                        <a:rPr lang="en-IN" sz="1400" u="none" strike="noStrike">
                          <a:effectLst/>
                        </a:rPr>
                        <a:t> </a:t>
                      </a:r>
                      <a:endParaRPr lang="en-IN" sz="1400" b="1" i="0" u="none" strike="noStrike">
                        <a:solidFill>
                          <a:srgbClr val="1F497D"/>
                        </a:solidFill>
                        <a:effectLst/>
                        <a:latin typeface="Calibri"/>
                      </a:endParaRPr>
                    </a:p>
                  </a:txBody>
                  <a:tcPr marL="3836" marR="3836" marT="3836" marB="0">
                    <a:solidFill>
                      <a:schemeClr val="accent6">
                        <a:lumMod val="60000"/>
                        <a:lumOff val="40000"/>
                      </a:schemeClr>
                    </a:solidFill>
                  </a:tcPr>
                </a:tc>
                <a:tc>
                  <a:txBody>
                    <a:bodyPr/>
                    <a:lstStyle/>
                    <a:p>
                      <a:pPr algn="ctr" fontAlgn="t"/>
                      <a:r>
                        <a:rPr lang="en-IN" sz="1400" u="none" strike="noStrike">
                          <a:effectLst/>
                        </a:rPr>
                        <a:t> </a:t>
                      </a:r>
                      <a:endParaRPr lang="en-IN" sz="1400" b="1" i="0" u="none" strike="noStrike">
                        <a:solidFill>
                          <a:srgbClr val="000000"/>
                        </a:solidFill>
                        <a:effectLst/>
                        <a:latin typeface="Calibri"/>
                      </a:endParaRPr>
                    </a:p>
                  </a:txBody>
                  <a:tcPr marL="3836" marR="3836" marT="3836" marB="0">
                    <a:solidFill>
                      <a:schemeClr val="accent6">
                        <a:lumMod val="60000"/>
                        <a:lumOff val="40000"/>
                      </a:schemeClr>
                    </a:solidFill>
                  </a:tcPr>
                </a:tc>
                <a:tc gridSpan="4">
                  <a:txBody>
                    <a:bodyPr/>
                    <a:lstStyle/>
                    <a:p>
                      <a:pPr algn="ctr" fontAlgn="t"/>
                      <a:r>
                        <a:rPr lang="en-IN" sz="1400" u="none" strike="noStrike" dirty="0" smtClean="0">
                          <a:effectLst/>
                        </a:rPr>
                        <a:t>Component-wise</a:t>
                      </a:r>
                      <a:endParaRPr lang="en-IN" sz="1400" b="1" i="0" u="none" strike="noStrike" dirty="0">
                        <a:solidFill>
                          <a:srgbClr val="000000"/>
                        </a:solidFill>
                        <a:effectLst/>
                        <a:latin typeface="Calibri"/>
                      </a:endParaRPr>
                    </a:p>
                  </a:txBody>
                  <a:tcPr marL="3836" marR="3836" marT="3836" marB="0">
                    <a:solidFill>
                      <a:schemeClr val="accent6">
                        <a:lumMod val="60000"/>
                        <a:lumOff val="4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r>
              <a:tr h="274845">
                <a:tc>
                  <a:txBody>
                    <a:bodyPr/>
                    <a:lstStyle/>
                    <a:p>
                      <a:pPr algn="l" fontAlgn="t"/>
                      <a:endParaRPr lang="en-IN" sz="1400" b="1" i="0" u="none" strike="noStrike">
                        <a:solidFill>
                          <a:srgbClr val="16365C"/>
                        </a:solidFill>
                        <a:effectLst/>
                        <a:latin typeface="Calibri"/>
                      </a:endParaRPr>
                    </a:p>
                  </a:txBody>
                  <a:tcPr marL="3836" marR="3836" marT="3836" marB="0">
                    <a:solidFill>
                      <a:schemeClr val="accent6">
                        <a:lumMod val="60000"/>
                        <a:lumOff val="40000"/>
                      </a:schemeClr>
                    </a:solidFill>
                  </a:tcPr>
                </a:tc>
                <a:tc>
                  <a:txBody>
                    <a:bodyPr/>
                    <a:lstStyle/>
                    <a:p>
                      <a:pPr algn="l" fontAlgn="t"/>
                      <a:r>
                        <a:rPr lang="en-IN" sz="1400" u="none" strike="noStrike" dirty="0">
                          <a:effectLst/>
                        </a:rPr>
                        <a:t>Implementing Agency</a:t>
                      </a:r>
                      <a:endParaRPr lang="en-IN" sz="1400" b="1" i="0" u="none" strike="noStrike" dirty="0">
                        <a:solidFill>
                          <a:srgbClr val="16365C"/>
                        </a:solidFill>
                        <a:effectLst/>
                        <a:latin typeface="Calibri"/>
                      </a:endParaRPr>
                    </a:p>
                  </a:txBody>
                  <a:tcPr marL="3836" marR="3836" marT="3836" marB="0">
                    <a:solidFill>
                      <a:schemeClr val="accent6">
                        <a:lumMod val="60000"/>
                        <a:lumOff val="40000"/>
                      </a:schemeClr>
                    </a:solidFill>
                  </a:tcPr>
                </a:tc>
                <a:tc>
                  <a:txBody>
                    <a:bodyPr/>
                    <a:lstStyle/>
                    <a:p>
                      <a:pPr algn="ctr" fontAlgn="t"/>
                      <a:r>
                        <a:rPr lang="en-IN" sz="1400" u="none" strike="noStrike">
                          <a:effectLst/>
                        </a:rPr>
                        <a:t>Amount Allocated (INR Cr)</a:t>
                      </a:r>
                      <a:endParaRPr lang="en-IN" sz="1400" b="1" i="0" u="none" strike="noStrike">
                        <a:solidFill>
                          <a:srgbClr val="16365C"/>
                        </a:solidFill>
                        <a:effectLst/>
                        <a:latin typeface="Calibri"/>
                      </a:endParaRPr>
                    </a:p>
                  </a:txBody>
                  <a:tcPr marL="3836" marR="3836" marT="3836" marB="0">
                    <a:solidFill>
                      <a:schemeClr val="accent6">
                        <a:lumMod val="60000"/>
                        <a:lumOff val="40000"/>
                      </a:schemeClr>
                    </a:solidFill>
                  </a:tcPr>
                </a:tc>
                <a:tc>
                  <a:txBody>
                    <a:bodyPr/>
                    <a:lstStyle/>
                    <a:p>
                      <a:pPr algn="ctr" fontAlgn="t"/>
                      <a:r>
                        <a:rPr lang="en-IN" sz="1400" u="none" strike="noStrike">
                          <a:effectLst/>
                        </a:rPr>
                        <a:t>A</a:t>
                      </a:r>
                      <a:endParaRPr lang="en-IN" sz="1400" b="1" i="0" u="none" strike="noStrike">
                        <a:solidFill>
                          <a:srgbClr val="000000"/>
                        </a:solidFill>
                        <a:effectLst/>
                        <a:latin typeface="Calibri"/>
                      </a:endParaRPr>
                    </a:p>
                  </a:txBody>
                  <a:tcPr marL="3836" marR="3836" marT="3836" marB="0">
                    <a:solidFill>
                      <a:schemeClr val="accent6">
                        <a:lumMod val="60000"/>
                        <a:lumOff val="40000"/>
                      </a:schemeClr>
                    </a:solidFill>
                  </a:tcPr>
                </a:tc>
                <a:tc>
                  <a:txBody>
                    <a:bodyPr/>
                    <a:lstStyle/>
                    <a:p>
                      <a:pPr algn="ctr" fontAlgn="t"/>
                      <a:r>
                        <a:rPr lang="en-IN" sz="1400" u="none" strike="noStrike">
                          <a:effectLst/>
                        </a:rPr>
                        <a:t>B</a:t>
                      </a:r>
                      <a:endParaRPr lang="en-IN" sz="1400" b="1" i="0" u="none" strike="noStrike">
                        <a:solidFill>
                          <a:srgbClr val="000000"/>
                        </a:solidFill>
                        <a:effectLst/>
                        <a:latin typeface="Calibri"/>
                      </a:endParaRPr>
                    </a:p>
                  </a:txBody>
                  <a:tcPr marL="3836" marR="3836" marT="3836" marB="0">
                    <a:solidFill>
                      <a:schemeClr val="accent6">
                        <a:lumMod val="60000"/>
                        <a:lumOff val="40000"/>
                      </a:schemeClr>
                    </a:solidFill>
                  </a:tcPr>
                </a:tc>
                <a:tc>
                  <a:txBody>
                    <a:bodyPr/>
                    <a:lstStyle/>
                    <a:p>
                      <a:pPr algn="ctr" fontAlgn="t"/>
                      <a:r>
                        <a:rPr lang="en-IN" sz="1400" u="none" strike="noStrike">
                          <a:effectLst/>
                        </a:rPr>
                        <a:t>C</a:t>
                      </a:r>
                      <a:endParaRPr lang="en-IN" sz="1400" b="1" i="0" u="none" strike="noStrike">
                        <a:solidFill>
                          <a:srgbClr val="000000"/>
                        </a:solidFill>
                        <a:effectLst/>
                        <a:latin typeface="Calibri"/>
                      </a:endParaRPr>
                    </a:p>
                  </a:txBody>
                  <a:tcPr marL="3836" marR="3836" marT="3836" marB="0">
                    <a:solidFill>
                      <a:schemeClr val="accent6">
                        <a:lumMod val="60000"/>
                        <a:lumOff val="40000"/>
                      </a:schemeClr>
                    </a:solidFill>
                  </a:tcPr>
                </a:tc>
                <a:tc>
                  <a:txBody>
                    <a:bodyPr/>
                    <a:lstStyle/>
                    <a:p>
                      <a:pPr algn="ctr" fontAlgn="t"/>
                      <a:r>
                        <a:rPr lang="en-IN" sz="1400" u="none" strike="noStrike" dirty="0">
                          <a:effectLst/>
                        </a:rPr>
                        <a:t>D</a:t>
                      </a:r>
                      <a:endParaRPr lang="en-IN" sz="1400" b="1" i="0" u="none" strike="noStrike" dirty="0">
                        <a:solidFill>
                          <a:srgbClr val="000000"/>
                        </a:solidFill>
                        <a:effectLst/>
                        <a:latin typeface="Calibri"/>
                      </a:endParaRPr>
                    </a:p>
                  </a:txBody>
                  <a:tcPr marL="3836" marR="3836" marT="3836" marB="0">
                    <a:solidFill>
                      <a:schemeClr val="accent6">
                        <a:lumMod val="60000"/>
                        <a:lumOff val="40000"/>
                      </a:schemeClr>
                    </a:solidFill>
                  </a:tcPr>
                </a:tc>
              </a:tr>
              <a:tr h="95380">
                <a:tc>
                  <a:txBody>
                    <a:bodyPr/>
                    <a:lstStyle/>
                    <a:p>
                      <a:pPr algn="l" fontAlgn="t"/>
                      <a:endParaRPr lang="en-IN" sz="1400" b="1" i="1" u="none" strike="noStrike">
                        <a:solidFill>
                          <a:srgbClr val="1F497D"/>
                        </a:solidFill>
                        <a:effectLst/>
                        <a:latin typeface="Calibri"/>
                      </a:endParaRPr>
                    </a:p>
                  </a:txBody>
                  <a:tcPr marL="3836" marR="3836" marT="3836" marB="0">
                    <a:solidFill>
                      <a:schemeClr val="accent1">
                        <a:lumMod val="40000"/>
                        <a:lumOff val="60000"/>
                      </a:schemeClr>
                    </a:solidFill>
                  </a:tcPr>
                </a:tc>
                <a:tc>
                  <a:txBody>
                    <a:bodyPr/>
                    <a:lstStyle/>
                    <a:p>
                      <a:pPr algn="l" fontAlgn="t"/>
                      <a:r>
                        <a:rPr lang="en-IN" sz="1400" u="none" strike="noStrike">
                          <a:effectLst/>
                        </a:rPr>
                        <a:t>STATES</a:t>
                      </a:r>
                      <a:endParaRPr lang="en-IN" sz="1400" b="1" i="1" u="none" strike="noStrike">
                        <a:solidFill>
                          <a:srgbClr val="1F497D"/>
                        </a:solidFill>
                        <a:effectLst/>
                        <a:latin typeface="Calibri"/>
                      </a:endParaRPr>
                    </a:p>
                  </a:txBody>
                  <a:tcPr marL="3836" marR="3836" marT="3836" marB="0">
                    <a:solidFill>
                      <a:schemeClr val="accent1">
                        <a:lumMod val="40000"/>
                        <a:lumOff val="60000"/>
                      </a:schemeClr>
                    </a:solidFill>
                  </a:tcPr>
                </a:tc>
                <a:tc>
                  <a:txBody>
                    <a:bodyPr/>
                    <a:lstStyle/>
                    <a:p>
                      <a:pPr algn="ctr" fontAlgn="t"/>
                      <a:r>
                        <a:rPr lang="en-IN" sz="1400" u="none" strike="noStrike">
                          <a:effectLst/>
                        </a:rPr>
                        <a:t> </a:t>
                      </a:r>
                      <a:endParaRPr lang="en-IN" sz="1400" b="1" i="1" u="none" strike="noStrike">
                        <a:solidFill>
                          <a:srgbClr val="1F497D"/>
                        </a:solidFill>
                        <a:effectLst/>
                        <a:latin typeface="Calibri"/>
                      </a:endParaRPr>
                    </a:p>
                  </a:txBody>
                  <a:tcPr marL="3836" marR="3836" marT="3836" marB="0">
                    <a:solidFill>
                      <a:schemeClr val="accent1">
                        <a:lumMod val="40000"/>
                        <a:lumOff val="60000"/>
                      </a:schemeClr>
                    </a:solidFill>
                  </a:tcPr>
                </a:tc>
                <a:tc>
                  <a:txBody>
                    <a:bodyPr/>
                    <a:lstStyle/>
                    <a:p>
                      <a:pPr algn="ctr" fontAlgn="t"/>
                      <a:r>
                        <a:rPr lang="en-IN" sz="1400" u="none" strike="noStrike">
                          <a:effectLst/>
                        </a:rPr>
                        <a:t> </a:t>
                      </a:r>
                      <a:endParaRPr lang="en-IN" sz="1400" b="1" i="1" u="none" strike="noStrike">
                        <a:solidFill>
                          <a:srgbClr val="1F497D"/>
                        </a:solidFill>
                        <a:effectLst/>
                        <a:latin typeface="Calibri"/>
                      </a:endParaRPr>
                    </a:p>
                  </a:txBody>
                  <a:tcPr marL="3836" marR="3836" marT="3836" marB="0">
                    <a:solidFill>
                      <a:schemeClr val="accent1">
                        <a:lumMod val="40000"/>
                        <a:lumOff val="60000"/>
                      </a:schemeClr>
                    </a:solidFill>
                  </a:tcPr>
                </a:tc>
                <a:tc>
                  <a:txBody>
                    <a:bodyPr/>
                    <a:lstStyle/>
                    <a:p>
                      <a:pPr algn="ctr" fontAlgn="t"/>
                      <a:r>
                        <a:rPr lang="en-IN" sz="1400" u="none" strike="noStrike">
                          <a:effectLst/>
                        </a:rPr>
                        <a:t> </a:t>
                      </a:r>
                      <a:endParaRPr lang="en-IN" sz="1400" b="1" i="1" u="none" strike="noStrike">
                        <a:solidFill>
                          <a:srgbClr val="1F497D"/>
                        </a:solidFill>
                        <a:effectLst/>
                        <a:latin typeface="Calibri"/>
                      </a:endParaRPr>
                    </a:p>
                  </a:txBody>
                  <a:tcPr marL="3836" marR="3836" marT="3836" marB="0">
                    <a:solidFill>
                      <a:schemeClr val="accent1">
                        <a:lumMod val="40000"/>
                        <a:lumOff val="60000"/>
                      </a:schemeClr>
                    </a:solidFill>
                  </a:tcPr>
                </a:tc>
                <a:tc>
                  <a:txBody>
                    <a:bodyPr/>
                    <a:lstStyle/>
                    <a:p>
                      <a:pPr algn="ctr" fontAlgn="t"/>
                      <a:r>
                        <a:rPr lang="en-IN" sz="1400" u="none" strike="noStrike">
                          <a:effectLst/>
                        </a:rPr>
                        <a:t> </a:t>
                      </a:r>
                      <a:endParaRPr lang="en-IN" sz="1400" b="1" i="1" u="none" strike="noStrike">
                        <a:solidFill>
                          <a:srgbClr val="1F497D"/>
                        </a:solidFill>
                        <a:effectLst/>
                        <a:latin typeface="Calibri"/>
                      </a:endParaRPr>
                    </a:p>
                  </a:txBody>
                  <a:tcPr marL="3836" marR="3836" marT="3836" marB="0">
                    <a:solidFill>
                      <a:schemeClr val="accent1">
                        <a:lumMod val="40000"/>
                        <a:lumOff val="60000"/>
                      </a:schemeClr>
                    </a:solidFill>
                  </a:tcPr>
                </a:tc>
                <a:tc>
                  <a:txBody>
                    <a:bodyPr/>
                    <a:lstStyle/>
                    <a:p>
                      <a:pPr algn="ctr" fontAlgn="t"/>
                      <a:r>
                        <a:rPr lang="en-IN" sz="1400" u="none" strike="noStrike" dirty="0">
                          <a:effectLst/>
                        </a:rPr>
                        <a:t> </a:t>
                      </a:r>
                      <a:endParaRPr lang="en-IN" sz="1400" b="1" i="1" u="none" strike="noStrike" dirty="0">
                        <a:solidFill>
                          <a:srgbClr val="1F497D"/>
                        </a:solidFill>
                        <a:effectLst/>
                        <a:latin typeface="Calibri"/>
                      </a:endParaRPr>
                    </a:p>
                  </a:txBody>
                  <a:tcPr marL="3836" marR="3836" marT="3836" marB="0">
                    <a:solidFill>
                      <a:schemeClr val="accent1">
                        <a:lumMod val="40000"/>
                        <a:lumOff val="60000"/>
                      </a:schemeClr>
                    </a:solidFill>
                  </a:tcPr>
                </a:tc>
              </a:tr>
              <a:tr h="95380">
                <a:tc>
                  <a:txBody>
                    <a:bodyPr/>
                    <a:lstStyle/>
                    <a:p>
                      <a:pPr algn="ctr" fontAlgn="t"/>
                      <a:r>
                        <a:rPr lang="en-IN" sz="1400" b="0" i="0" u="none" strike="noStrike" dirty="0" smtClean="0">
                          <a:solidFill>
                            <a:srgbClr val="000000"/>
                          </a:solidFill>
                          <a:effectLst/>
                          <a:latin typeface="Calibri"/>
                        </a:rPr>
                        <a:t>24</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Odisha (GW)</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55.00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33.00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2.75</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8.25</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11.00</a:t>
                      </a:r>
                      <a:endParaRPr lang="en-IN" sz="1400" b="0" i="0" u="none" strike="noStrike">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25</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Odisha (SW)</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60.00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36.00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3.00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9.00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dirty="0">
                          <a:effectLst/>
                        </a:rPr>
                        <a:t>12.00</a:t>
                      </a:r>
                      <a:endParaRPr lang="en-IN" sz="1400" b="0" i="0" u="none" strike="noStrike" dirty="0">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26</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Punjab</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74.00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44.40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3.70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11.10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dirty="0">
                          <a:effectLst/>
                        </a:rPr>
                        <a:t>14.80</a:t>
                      </a:r>
                      <a:endParaRPr lang="en-IN" sz="1400" b="0" i="0" u="none" strike="noStrike" dirty="0">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27</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Rajasthan</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128.00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76.80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6.40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19.20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dirty="0">
                          <a:effectLst/>
                        </a:rPr>
                        <a:t>25.60</a:t>
                      </a:r>
                      <a:endParaRPr lang="en-IN" sz="1400" b="0" i="0" u="none" strike="noStrike" dirty="0">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28</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Sikkim</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25.00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1.25</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3.75</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5.00</a:t>
                      </a:r>
                      <a:endParaRPr lang="en-IN" sz="1400" b="0" i="0" u="none" strike="noStrike">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29</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Tamil Nadu</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100.00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60.00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20.00</a:t>
                      </a:r>
                      <a:endParaRPr lang="en-IN" sz="1400" b="0" i="0" u="none" strike="noStrike">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30</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Telangana (GW)</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70.00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42.00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3.50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10.50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14.00</a:t>
                      </a:r>
                      <a:endParaRPr lang="en-IN" sz="1400" b="0" i="0" u="none" strike="noStrike">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31</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Telangana (SW)</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97.00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58.20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4.85</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14.55</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19.40</a:t>
                      </a:r>
                      <a:endParaRPr lang="en-IN" sz="1400" b="0" i="0" u="none" strike="noStrike">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32</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Tripura</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25.00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1.25</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3.75</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5.00</a:t>
                      </a:r>
                      <a:endParaRPr lang="en-IN" sz="1400" b="0" i="0" u="none" strike="noStrike">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33</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Uttar Pradesh(GW)</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50.00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30.00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2.50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7.50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dirty="0">
                          <a:effectLst/>
                        </a:rPr>
                        <a:t>10.00</a:t>
                      </a:r>
                      <a:endParaRPr lang="en-IN" sz="1400" b="0" i="0" u="none" strike="noStrike" dirty="0">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34</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Uttar Pradesh (SW)</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121.00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72.60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6.05</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18.15</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24.20</a:t>
                      </a:r>
                      <a:endParaRPr lang="en-IN" sz="1400" b="0" i="0" u="none" strike="noStrike">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35</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Uttarkhand</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75.00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45.00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3.75</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11.25</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15.00</a:t>
                      </a:r>
                      <a:endParaRPr lang="en-IN" sz="1400" b="0" i="0" u="none" strike="noStrike">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36</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West Bengal (GW)</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50.00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30.00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2.50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7.50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10.00</a:t>
                      </a:r>
                      <a:endParaRPr lang="en-IN" sz="1400" b="0" i="0" u="none" strike="noStrike">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37</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West Bengal (SW)</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100.00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60.00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20.00</a:t>
                      </a:r>
                      <a:endParaRPr lang="en-IN" sz="1400" b="0" i="0" u="none" strike="noStrike">
                        <a:solidFill>
                          <a:srgbClr val="000000"/>
                        </a:solidFill>
                        <a:effectLst/>
                        <a:latin typeface="Calibri"/>
                      </a:endParaRPr>
                    </a:p>
                  </a:txBody>
                  <a:tcPr marL="3836" marR="3836" marT="3836" marB="0"/>
                </a:tc>
              </a:tr>
              <a:tr h="95380">
                <a:tc>
                  <a:txBody>
                    <a:bodyPr/>
                    <a:lstStyle/>
                    <a:p>
                      <a:pPr algn="ctr" fontAlgn="t"/>
                      <a:endParaRPr lang="en-IN" sz="1400" b="0" i="0" u="none" strike="noStrike" dirty="0">
                        <a:solidFill>
                          <a:srgbClr val="000000"/>
                        </a:solidFill>
                        <a:effectLst/>
                        <a:latin typeface="Calibri"/>
                      </a:endParaRPr>
                    </a:p>
                  </a:txBody>
                  <a:tcPr marL="3836" marR="3836" marT="3836" marB="0">
                    <a:solidFill>
                      <a:schemeClr val="accent1">
                        <a:lumMod val="40000"/>
                        <a:lumOff val="60000"/>
                      </a:schemeClr>
                    </a:solidFill>
                  </a:tcPr>
                </a:tc>
                <a:tc>
                  <a:txBody>
                    <a:bodyPr/>
                    <a:lstStyle/>
                    <a:p>
                      <a:pPr algn="l" fontAlgn="t"/>
                      <a:r>
                        <a:rPr lang="en-IN" sz="1400" u="none" strike="noStrike" dirty="0" smtClean="0">
                          <a:effectLst/>
                        </a:rPr>
                        <a:t>UTs</a:t>
                      </a:r>
                      <a:endParaRPr lang="en-IN" sz="1400" b="1" i="0" u="none" strike="noStrike" dirty="0">
                        <a:solidFill>
                          <a:srgbClr val="000000"/>
                        </a:solidFill>
                        <a:effectLst/>
                        <a:latin typeface="Calibri"/>
                      </a:endParaRPr>
                    </a:p>
                  </a:txBody>
                  <a:tcPr marL="3836" marR="3836" marT="3836" marB="0">
                    <a:solidFill>
                      <a:schemeClr val="accent1">
                        <a:lumMod val="40000"/>
                        <a:lumOff val="60000"/>
                      </a:schemeClr>
                    </a:solidFill>
                  </a:tcPr>
                </a:tc>
                <a:tc>
                  <a:txBody>
                    <a:bodyPr/>
                    <a:lstStyle/>
                    <a:p>
                      <a:pPr algn="ctr" fontAlgn="t"/>
                      <a:r>
                        <a:rPr lang="en-IN" sz="1400" u="none" strike="noStrike">
                          <a:effectLst/>
                        </a:rPr>
                        <a:t> </a:t>
                      </a:r>
                      <a:endParaRPr lang="en-IN" sz="1400" b="0" i="0" u="none" strike="noStrike">
                        <a:solidFill>
                          <a:srgbClr val="000000"/>
                        </a:solidFill>
                        <a:effectLst/>
                        <a:latin typeface="Calibri"/>
                      </a:endParaRPr>
                    </a:p>
                  </a:txBody>
                  <a:tcPr marL="3836" marR="3836" marT="3836" marB="0">
                    <a:solidFill>
                      <a:schemeClr val="accent1">
                        <a:lumMod val="40000"/>
                        <a:lumOff val="60000"/>
                      </a:schemeClr>
                    </a:solidFill>
                  </a:tcPr>
                </a:tc>
                <a:tc>
                  <a:txBody>
                    <a:bodyPr/>
                    <a:lstStyle/>
                    <a:p>
                      <a:pPr algn="ctr" fontAlgn="t"/>
                      <a:r>
                        <a:rPr lang="en-IN" sz="1400" u="none" strike="noStrike">
                          <a:effectLst/>
                        </a:rPr>
                        <a:t> </a:t>
                      </a:r>
                      <a:endParaRPr lang="en-IN" sz="1400" b="0" i="0" u="none" strike="noStrike">
                        <a:solidFill>
                          <a:srgbClr val="000000"/>
                        </a:solidFill>
                        <a:effectLst/>
                        <a:latin typeface="Calibri"/>
                      </a:endParaRPr>
                    </a:p>
                  </a:txBody>
                  <a:tcPr marL="3836" marR="3836" marT="3836" marB="0">
                    <a:solidFill>
                      <a:schemeClr val="accent1">
                        <a:lumMod val="40000"/>
                        <a:lumOff val="60000"/>
                      </a:schemeClr>
                    </a:solidFill>
                  </a:tcPr>
                </a:tc>
                <a:tc>
                  <a:txBody>
                    <a:bodyPr/>
                    <a:lstStyle/>
                    <a:p>
                      <a:pPr algn="ctr" fontAlgn="t"/>
                      <a:r>
                        <a:rPr lang="en-IN" sz="1400" u="none" strike="noStrike">
                          <a:effectLst/>
                        </a:rPr>
                        <a:t> </a:t>
                      </a:r>
                      <a:endParaRPr lang="en-IN" sz="1400" b="0" i="0" u="none" strike="noStrike">
                        <a:solidFill>
                          <a:srgbClr val="000000"/>
                        </a:solidFill>
                        <a:effectLst/>
                        <a:latin typeface="Calibri"/>
                      </a:endParaRPr>
                    </a:p>
                  </a:txBody>
                  <a:tcPr marL="3836" marR="3836" marT="3836" marB="0">
                    <a:solidFill>
                      <a:schemeClr val="accent1">
                        <a:lumMod val="40000"/>
                        <a:lumOff val="60000"/>
                      </a:schemeClr>
                    </a:solidFill>
                  </a:tcPr>
                </a:tc>
                <a:tc>
                  <a:txBody>
                    <a:bodyPr/>
                    <a:lstStyle/>
                    <a:p>
                      <a:pPr algn="ctr" fontAlgn="t"/>
                      <a:r>
                        <a:rPr lang="en-IN" sz="1400" u="none" strike="noStrike">
                          <a:effectLst/>
                        </a:rPr>
                        <a:t> </a:t>
                      </a:r>
                      <a:endParaRPr lang="en-IN" sz="1400" b="0" i="0" u="none" strike="noStrike">
                        <a:solidFill>
                          <a:srgbClr val="000000"/>
                        </a:solidFill>
                        <a:effectLst/>
                        <a:latin typeface="Calibri"/>
                      </a:endParaRPr>
                    </a:p>
                  </a:txBody>
                  <a:tcPr marL="3836" marR="3836" marT="3836" marB="0">
                    <a:solidFill>
                      <a:schemeClr val="accent1">
                        <a:lumMod val="40000"/>
                        <a:lumOff val="60000"/>
                      </a:schemeClr>
                    </a:solidFill>
                  </a:tcPr>
                </a:tc>
                <a:tc>
                  <a:txBody>
                    <a:bodyPr/>
                    <a:lstStyle/>
                    <a:p>
                      <a:pPr algn="ctr" fontAlgn="t"/>
                      <a:r>
                        <a:rPr lang="en-IN" sz="1400" u="none" strike="noStrike" dirty="0">
                          <a:effectLst/>
                        </a:rPr>
                        <a:t> </a:t>
                      </a:r>
                      <a:endParaRPr lang="en-IN" sz="1400" b="0" i="0" u="none" strike="noStrike" dirty="0">
                        <a:solidFill>
                          <a:srgbClr val="000000"/>
                        </a:solidFill>
                        <a:effectLst/>
                        <a:latin typeface="Calibri"/>
                      </a:endParaRPr>
                    </a:p>
                  </a:txBody>
                  <a:tcPr marL="3836" marR="3836" marT="3836" marB="0">
                    <a:solidFill>
                      <a:schemeClr val="accent1">
                        <a:lumMod val="40000"/>
                        <a:lumOff val="60000"/>
                      </a:schemeClr>
                    </a:solidFill>
                  </a:tcPr>
                </a:tc>
              </a:tr>
              <a:tr h="95380">
                <a:tc>
                  <a:txBody>
                    <a:bodyPr/>
                    <a:lstStyle/>
                    <a:p>
                      <a:pPr algn="ctr" fontAlgn="t"/>
                      <a:r>
                        <a:rPr lang="en-IN" sz="1400" b="0" i="0" u="none" strike="noStrike" dirty="0" smtClean="0">
                          <a:solidFill>
                            <a:srgbClr val="000000"/>
                          </a:solidFill>
                          <a:effectLst/>
                          <a:latin typeface="Calibri"/>
                        </a:rPr>
                        <a:t>38</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Delhi</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3.00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0.25</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0.75</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1.00</a:t>
                      </a:r>
                      <a:endParaRPr lang="en-IN" sz="1400" b="0" i="0" u="none" strike="noStrike">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39</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Puducherry</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20.00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12.00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3.00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4.00</a:t>
                      </a:r>
                      <a:endParaRPr lang="en-IN" sz="1400" b="0" i="0" u="none" strike="noStrike">
                        <a:solidFill>
                          <a:srgbClr val="000000"/>
                        </a:solidFill>
                        <a:effectLst/>
                        <a:latin typeface="Calibri"/>
                      </a:endParaRPr>
                    </a:p>
                  </a:txBody>
                  <a:tcPr marL="3836" marR="3836" marT="3836" marB="0"/>
                </a:tc>
              </a:tr>
              <a:tr h="95380">
                <a:tc>
                  <a:txBody>
                    <a:bodyPr/>
                    <a:lstStyle/>
                    <a:p>
                      <a:pPr algn="ctr" fontAlgn="t"/>
                      <a:endParaRPr lang="en-IN" sz="1400" b="0" i="0" u="none" strike="noStrike" dirty="0">
                        <a:solidFill>
                          <a:srgbClr val="000000"/>
                        </a:solidFill>
                        <a:effectLst/>
                        <a:latin typeface="Calibri"/>
                      </a:endParaRPr>
                    </a:p>
                  </a:txBody>
                  <a:tcPr marL="3836" marR="3836" marT="3836" marB="0">
                    <a:solidFill>
                      <a:schemeClr val="accent1">
                        <a:lumMod val="40000"/>
                        <a:lumOff val="60000"/>
                      </a:schemeClr>
                    </a:solidFill>
                  </a:tcPr>
                </a:tc>
                <a:tc>
                  <a:txBody>
                    <a:bodyPr/>
                    <a:lstStyle/>
                    <a:p>
                      <a:pPr algn="l" fontAlgn="t"/>
                      <a:r>
                        <a:rPr lang="en-IN" sz="1400" b="0" i="0" u="none" strike="noStrike" dirty="0" smtClean="0">
                          <a:solidFill>
                            <a:srgbClr val="000000"/>
                          </a:solidFill>
                          <a:effectLst/>
                          <a:latin typeface="Calibri"/>
                        </a:rPr>
                        <a:t>River Basin Organization</a:t>
                      </a:r>
                      <a:endParaRPr lang="en-IN" sz="1400" b="0" i="0" u="none" strike="noStrike" dirty="0">
                        <a:solidFill>
                          <a:srgbClr val="000000"/>
                        </a:solidFill>
                        <a:effectLst/>
                        <a:latin typeface="Calibri"/>
                      </a:endParaRPr>
                    </a:p>
                  </a:txBody>
                  <a:tcPr marL="3836" marR="3836" marT="3836" marB="0">
                    <a:solidFill>
                      <a:schemeClr val="accent1">
                        <a:lumMod val="40000"/>
                        <a:lumOff val="60000"/>
                      </a:schemeClr>
                    </a:solidFill>
                  </a:tcPr>
                </a:tc>
                <a:tc>
                  <a:txBody>
                    <a:bodyPr/>
                    <a:lstStyle/>
                    <a:p>
                      <a:pPr algn="ctr" fontAlgn="t"/>
                      <a:endParaRPr lang="en-IN" sz="1400" b="0" i="0" u="none" strike="noStrike">
                        <a:solidFill>
                          <a:srgbClr val="000000"/>
                        </a:solidFill>
                        <a:effectLst/>
                        <a:latin typeface="Calibri"/>
                      </a:endParaRPr>
                    </a:p>
                  </a:txBody>
                  <a:tcPr marL="3836" marR="3836" marT="3836" marB="0">
                    <a:solidFill>
                      <a:schemeClr val="accent1">
                        <a:lumMod val="40000"/>
                        <a:lumOff val="60000"/>
                      </a:schemeClr>
                    </a:solidFill>
                  </a:tcPr>
                </a:tc>
                <a:tc>
                  <a:txBody>
                    <a:bodyPr/>
                    <a:lstStyle/>
                    <a:p>
                      <a:pPr algn="ctr" fontAlgn="t"/>
                      <a:endParaRPr lang="en-IN" sz="1400" b="0" i="0" u="none" strike="noStrike">
                        <a:solidFill>
                          <a:srgbClr val="000000"/>
                        </a:solidFill>
                        <a:effectLst/>
                        <a:latin typeface="Calibri"/>
                      </a:endParaRPr>
                    </a:p>
                  </a:txBody>
                  <a:tcPr marL="3836" marR="3836" marT="3836" marB="0">
                    <a:solidFill>
                      <a:schemeClr val="accent1">
                        <a:lumMod val="40000"/>
                        <a:lumOff val="60000"/>
                      </a:schemeClr>
                    </a:solidFill>
                  </a:tcPr>
                </a:tc>
                <a:tc>
                  <a:txBody>
                    <a:bodyPr/>
                    <a:lstStyle/>
                    <a:p>
                      <a:pPr algn="ctr" fontAlgn="t"/>
                      <a:endParaRPr lang="en-IN" sz="1400" b="0" i="0" u="none" strike="noStrike">
                        <a:solidFill>
                          <a:srgbClr val="000000"/>
                        </a:solidFill>
                        <a:effectLst/>
                        <a:latin typeface="Calibri"/>
                      </a:endParaRPr>
                    </a:p>
                  </a:txBody>
                  <a:tcPr marL="3836" marR="3836" marT="3836" marB="0">
                    <a:solidFill>
                      <a:schemeClr val="accent1">
                        <a:lumMod val="40000"/>
                        <a:lumOff val="60000"/>
                      </a:schemeClr>
                    </a:solidFill>
                  </a:tcPr>
                </a:tc>
                <a:tc>
                  <a:txBody>
                    <a:bodyPr/>
                    <a:lstStyle/>
                    <a:p>
                      <a:pPr algn="ctr" fontAlgn="t"/>
                      <a:endParaRPr lang="en-IN" sz="1400" b="0" i="0" u="none" strike="noStrike">
                        <a:solidFill>
                          <a:srgbClr val="000000"/>
                        </a:solidFill>
                        <a:effectLst/>
                        <a:latin typeface="Calibri"/>
                      </a:endParaRPr>
                    </a:p>
                  </a:txBody>
                  <a:tcPr marL="3836" marR="3836" marT="3836" marB="0">
                    <a:solidFill>
                      <a:schemeClr val="accent1">
                        <a:lumMod val="40000"/>
                        <a:lumOff val="60000"/>
                      </a:schemeClr>
                    </a:solidFill>
                  </a:tcPr>
                </a:tc>
                <a:tc>
                  <a:txBody>
                    <a:bodyPr/>
                    <a:lstStyle/>
                    <a:p>
                      <a:pPr algn="ctr" fontAlgn="t"/>
                      <a:endParaRPr lang="en-IN" sz="1400" b="0" i="0" u="none" strike="noStrike" dirty="0">
                        <a:solidFill>
                          <a:srgbClr val="000000"/>
                        </a:solidFill>
                        <a:effectLst/>
                        <a:latin typeface="Calibri"/>
                      </a:endParaRPr>
                    </a:p>
                  </a:txBody>
                  <a:tcPr marL="3836" marR="3836" marT="3836" marB="0">
                    <a:solidFill>
                      <a:schemeClr val="accent1">
                        <a:lumMod val="40000"/>
                        <a:lumOff val="60000"/>
                      </a:schemeClr>
                    </a:solidFill>
                  </a:tcPr>
                </a:tc>
              </a:tr>
              <a:tr h="95380">
                <a:tc>
                  <a:txBody>
                    <a:bodyPr/>
                    <a:lstStyle/>
                    <a:p>
                      <a:pPr algn="ctr" fontAlgn="t"/>
                      <a:r>
                        <a:rPr lang="en-IN" sz="1400" b="0" i="0" u="none" strike="noStrike" dirty="0" smtClean="0">
                          <a:solidFill>
                            <a:srgbClr val="000000"/>
                          </a:solidFill>
                          <a:effectLst/>
                          <a:latin typeface="Calibri"/>
                        </a:rPr>
                        <a:t>40</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dirty="0">
                          <a:effectLst/>
                        </a:rPr>
                        <a:t>Bhakra Beas Management Board (BBMB)</a:t>
                      </a:r>
                      <a:endParaRPr lang="en-IN" sz="1400" b="0" i="0" u="none" strike="noStrike" dirty="0">
                        <a:solidFill>
                          <a:srgbClr val="000000"/>
                        </a:solidFill>
                        <a:effectLst/>
                        <a:latin typeface="Calibri"/>
                      </a:endParaRPr>
                    </a:p>
                  </a:txBody>
                  <a:tcPr marL="3836" marR="3836" marT="3836" marB="0"/>
                </a:tc>
                <a:tc>
                  <a:txBody>
                    <a:bodyPr/>
                    <a:lstStyle/>
                    <a:p>
                      <a:pPr algn="ctr" fontAlgn="t"/>
                      <a:r>
                        <a:rPr lang="en-IN" sz="1400" u="none" strike="noStrike">
                          <a:effectLst/>
                        </a:rPr>
                        <a:t>30.00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2.00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12.00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dirty="0">
                          <a:effectLst/>
                        </a:rPr>
                        <a:t>6.00</a:t>
                      </a:r>
                      <a:endParaRPr lang="en-IN" sz="1400" b="0" i="0" u="none" strike="noStrike" dirty="0">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41</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Damodar Valley Corporation (DVC)</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dirty="0">
                          <a:effectLst/>
                        </a:rPr>
                        <a:t>50.00</a:t>
                      </a:r>
                      <a:endParaRPr lang="en-IN" sz="1400" b="0" i="0" u="none" strike="noStrike" dirty="0">
                        <a:solidFill>
                          <a:srgbClr val="000000"/>
                        </a:solidFill>
                        <a:effectLst/>
                        <a:latin typeface="Calibri"/>
                      </a:endParaRPr>
                    </a:p>
                  </a:txBody>
                  <a:tcPr marL="3836" marR="3836" marT="3836" marB="0"/>
                </a:tc>
                <a:tc>
                  <a:txBody>
                    <a:bodyPr/>
                    <a:lstStyle/>
                    <a:p>
                      <a:pPr algn="ctr" fontAlgn="t"/>
                      <a:r>
                        <a:rPr lang="en-IN" sz="1400" u="none" strike="noStrike">
                          <a:effectLst/>
                        </a:rPr>
                        <a:t>30.00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2.50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7.50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dirty="0">
                          <a:effectLst/>
                        </a:rPr>
                        <a:t>10.00</a:t>
                      </a:r>
                      <a:endParaRPr lang="en-IN" sz="1400" b="0" i="0" u="none" strike="noStrike" dirty="0">
                        <a:solidFill>
                          <a:srgbClr val="000000"/>
                        </a:solidFill>
                        <a:effectLst/>
                        <a:latin typeface="Calibri"/>
                      </a:endParaRPr>
                    </a:p>
                  </a:txBody>
                  <a:tcPr marL="3836" marR="3836" marT="3836" marB="0"/>
                </a:tc>
              </a:tr>
            </a:tbl>
          </a:graphicData>
        </a:graphic>
      </p:graphicFrame>
    </p:spTree>
    <p:extLst>
      <p:ext uri="{BB962C8B-B14F-4D97-AF65-F5344CB8AC3E}">
        <p14:creationId xmlns:p14="http://schemas.microsoft.com/office/powerpoint/2010/main" val="4301255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990" y="24581"/>
            <a:ext cx="8229600" cy="1143000"/>
          </a:xfrm>
        </p:spPr>
        <p:txBody>
          <a:bodyPr vert="horz" lIns="91440" tIns="45720" rIns="91440" bIns="45720" rtlCol="0" anchor="ctr">
            <a:normAutofit/>
          </a:bodyPr>
          <a:lstStyle/>
          <a:p>
            <a:r>
              <a:rPr lang="en-US" sz="3300" b="1" dirty="0">
                <a:solidFill>
                  <a:srgbClr val="FF0000"/>
                </a:solidFill>
                <a:effectLst>
                  <a:outerShdw blurRad="38100" dist="38100" dir="2700000" algn="tl">
                    <a:srgbClr val="000000">
                      <a:alpha val="43137"/>
                    </a:srgbClr>
                  </a:outerShdw>
                </a:effectLst>
              </a:rPr>
              <a:t>Fund Allocation Component-wise</a:t>
            </a:r>
          </a:p>
        </p:txBody>
      </p:sp>
      <p:cxnSp>
        <p:nvCxnSpPr>
          <p:cNvPr id="4" name="Straight Connector 3"/>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5" name="Table 4"/>
          <p:cNvGraphicFramePr>
            <a:graphicFrameLocks noGrp="1"/>
          </p:cNvGraphicFramePr>
          <p:nvPr>
            <p:extLst/>
          </p:nvPr>
        </p:nvGraphicFramePr>
        <p:xfrm>
          <a:off x="477447" y="990600"/>
          <a:ext cx="8153400" cy="3459792"/>
        </p:xfrm>
        <a:graphic>
          <a:graphicData uri="http://schemas.openxmlformats.org/drawingml/2006/table">
            <a:tbl>
              <a:tblPr>
                <a:tableStyleId>{5C22544A-7EE6-4342-B048-85BDC9FD1C3A}</a:tableStyleId>
              </a:tblPr>
              <a:tblGrid>
                <a:gridCol w="703891"/>
                <a:gridCol w="2933462"/>
                <a:gridCol w="1700483"/>
                <a:gridCol w="703891"/>
                <a:gridCol w="703891"/>
                <a:gridCol w="703891"/>
                <a:gridCol w="703891"/>
              </a:tblGrid>
              <a:tr h="95380">
                <a:tc>
                  <a:txBody>
                    <a:bodyPr/>
                    <a:lstStyle/>
                    <a:p>
                      <a:pPr algn="ctr" fontAlgn="t"/>
                      <a:endParaRPr lang="en-IN" sz="1400" b="1" i="0" u="none" strike="noStrike" dirty="0">
                        <a:solidFill>
                          <a:srgbClr val="1F497D"/>
                        </a:solidFill>
                        <a:effectLst/>
                        <a:latin typeface="Calibri"/>
                      </a:endParaRPr>
                    </a:p>
                  </a:txBody>
                  <a:tcPr marL="3836" marR="3836" marT="3836" marB="0">
                    <a:solidFill>
                      <a:schemeClr val="accent6">
                        <a:lumMod val="60000"/>
                        <a:lumOff val="40000"/>
                      </a:schemeClr>
                    </a:solidFill>
                  </a:tcPr>
                </a:tc>
                <a:tc>
                  <a:txBody>
                    <a:bodyPr/>
                    <a:lstStyle/>
                    <a:p>
                      <a:pPr algn="ctr" fontAlgn="t"/>
                      <a:r>
                        <a:rPr lang="en-IN" sz="1400" u="none" strike="noStrike">
                          <a:effectLst/>
                        </a:rPr>
                        <a:t> </a:t>
                      </a:r>
                      <a:endParaRPr lang="en-IN" sz="1400" b="1" i="0" u="none" strike="noStrike">
                        <a:solidFill>
                          <a:srgbClr val="1F497D"/>
                        </a:solidFill>
                        <a:effectLst/>
                        <a:latin typeface="Calibri"/>
                      </a:endParaRPr>
                    </a:p>
                  </a:txBody>
                  <a:tcPr marL="3836" marR="3836" marT="3836" marB="0">
                    <a:solidFill>
                      <a:schemeClr val="accent6">
                        <a:lumMod val="60000"/>
                        <a:lumOff val="40000"/>
                      </a:schemeClr>
                    </a:solidFill>
                  </a:tcPr>
                </a:tc>
                <a:tc>
                  <a:txBody>
                    <a:bodyPr/>
                    <a:lstStyle/>
                    <a:p>
                      <a:pPr algn="ctr" fontAlgn="t"/>
                      <a:r>
                        <a:rPr lang="en-IN" sz="1400" u="none" strike="noStrike">
                          <a:effectLst/>
                        </a:rPr>
                        <a:t> </a:t>
                      </a:r>
                      <a:endParaRPr lang="en-IN" sz="1400" b="1" i="0" u="none" strike="noStrike">
                        <a:solidFill>
                          <a:srgbClr val="000000"/>
                        </a:solidFill>
                        <a:effectLst/>
                        <a:latin typeface="Calibri"/>
                      </a:endParaRPr>
                    </a:p>
                  </a:txBody>
                  <a:tcPr marL="3836" marR="3836" marT="3836" marB="0">
                    <a:solidFill>
                      <a:schemeClr val="accent6">
                        <a:lumMod val="60000"/>
                        <a:lumOff val="40000"/>
                      </a:schemeClr>
                    </a:solidFill>
                  </a:tcPr>
                </a:tc>
                <a:tc gridSpan="4">
                  <a:txBody>
                    <a:bodyPr/>
                    <a:lstStyle/>
                    <a:p>
                      <a:pPr algn="ctr" fontAlgn="t"/>
                      <a:r>
                        <a:rPr lang="en-IN" sz="1400" u="none" strike="noStrike" dirty="0" smtClean="0">
                          <a:effectLst/>
                        </a:rPr>
                        <a:t>Component-wise</a:t>
                      </a:r>
                      <a:endParaRPr lang="en-IN" sz="1400" b="1" i="0" u="none" strike="noStrike" dirty="0">
                        <a:solidFill>
                          <a:srgbClr val="000000"/>
                        </a:solidFill>
                        <a:effectLst/>
                        <a:latin typeface="Calibri"/>
                      </a:endParaRPr>
                    </a:p>
                  </a:txBody>
                  <a:tcPr marL="3836" marR="3836" marT="3836" marB="0">
                    <a:solidFill>
                      <a:schemeClr val="accent6">
                        <a:lumMod val="60000"/>
                        <a:lumOff val="4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r>
              <a:tr h="274845">
                <a:tc>
                  <a:txBody>
                    <a:bodyPr/>
                    <a:lstStyle/>
                    <a:p>
                      <a:pPr algn="l" fontAlgn="t"/>
                      <a:endParaRPr lang="en-IN" sz="1400" b="1" i="0" u="none" strike="noStrike">
                        <a:solidFill>
                          <a:srgbClr val="16365C"/>
                        </a:solidFill>
                        <a:effectLst/>
                        <a:latin typeface="Calibri"/>
                      </a:endParaRPr>
                    </a:p>
                  </a:txBody>
                  <a:tcPr marL="3836" marR="3836" marT="3836" marB="0">
                    <a:solidFill>
                      <a:schemeClr val="accent6">
                        <a:lumMod val="60000"/>
                        <a:lumOff val="40000"/>
                      </a:schemeClr>
                    </a:solidFill>
                  </a:tcPr>
                </a:tc>
                <a:tc>
                  <a:txBody>
                    <a:bodyPr/>
                    <a:lstStyle/>
                    <a:p>
                      <a:pPr algn="l" fontAlgn="t"/>
                      <a:r>
                        <a:rPr lang="en-IN" sz="1400" u="none" strike="noStrike" dirty="0">
                          <a:effectLst/>
                        </a:rPr>
                        <a:t>Implementing Agency</a:t>
                      </a:r>
                      <a:endParaRPr lang="en-IN" sz="1400" b="1" i="0" u="none" strike="noStrike" dirty="0">
                        <a:solidFill>
                          <a:srgbClr val="16365C"/>
                        </a:solidFill>
                        <a:effectLst/>
                        <a:latin typeface="Calibri"/>
                      </a:endParaRPr>
                    </a:p>
                  </a:txBody>
                  <a:tcPr marL="3836" marR="3836" marT="3836" marB="0">
                    <a:solidFill>
                      <a:schemeClr val="accent6">
                        <a:lumMod val="60000"/>
                        <a:lumOff val="40000"/>
                      </a:schemeClr>
                    </a:solidFill>
                  </a:tcPr>
                </a:tc>
                <a:tc>
                  <a:txBody>
                    <a:bodyPr/>
                    <a:lstStyle/>
                    <a:p>
                      <a:pPr algn="ctr" fontAlgn="t"/>
                      <a:r>
                        <a:rPr lang="en-IN" sz="1400" u="none" strike="noStrike" dirty="0">
                          <a:effectLst/>
                        </a:rPr>
                        <a:t>Amount Allocated </a:t>
                      </a:r>
                      <a:endParaRPr lang="en-IN" sz="1400" u="none" strike="noStrike" dirty="0" smtClean="0">
                        <a:effectLst/>
                      </a:endParaRPr>
                    </a:p>
                    <a:p>
                      <a:pPr algn="ctr" fontAlgn="t"/>
                      <a:r>
                        <a:rPr lang="en-IN" sz="1400" u="none" strike="noStrike" dirty="0" smtClean="0">
                          <a:effectLst/>
                        </a:rPr>
                        <a:t>(</a:t>
                      </a:r>
                      <a:r>
                        <a:rPr lang="en-IN" sz="1400" u="none" strike="noStrike" dirty="0">
                          <a:effectLst/>
                        </a:rPr>
                        <a:t>INR Cr)</a:t>
                      </a:r>
                      <a:endParaRPr lang="en-IN" sz="1400" b="1" i="0" u="none" strike="noStrike" dirty="0">
                        <a:solidFill>
                          <a:srgbClr val="16365C"/>
                        </a:solidFill>
                        <a:effectLst/>
                        <a:latin typeface="Calibri"/>
                      </a:endParaRPr>
                    </a:p>
                  </a:txBody>
                  <a:tcPr marL="3836" marR="3836" marT="3836" marB="0">
                    <a:solidFill>
                      <a:schemeClr val="accent6">
                        <a:lumMod val="60000"/>
                        <a:lumOff val="40000"/>
                      </a:schemeClr>
                    </a:solidFill>
                  </a:tcPr>
                </a:tc>
                <a:tc>
                  <a:txBody>
                    <a:bodyPr/>
                    <a:lstStyle/>
                    <a:p>
                      <a:pPr algn="ctr" fontAlgn="t"/>
                      <a:r>
                        <a:rPr lang="en-IN" sz="1400" u="none" strike="noStrike">
                          <a:effectLst/>
                        </a:rPr>
                        <a:t>A</a:t>
                      </a:r>
                      <a:endParaRPr lang="en-IN" sz="1400" b="1" i="0" u="none" strike="noStrike">
                        <a:solidFill>
                          <a:srgbClr val="000000"/>
                        </a:solidFill>
                        <a:effectLst/>
                        <a:latin typeface="Calibri"/>
                      </a:endParaRPr>
                    </a:p>
                  </a:txBody>
                  <a:tcPr marL="3836" marR="3836" marT="3836" marB="0">
                    <a:solidFill>
                      <a:schemeClr val="accent6">
                        <a:lumMod val="60000"/>
                        <a:lumOff val="40000"/>
                      </a:schemeClr>
                    </a:solidFill>
                  </a:tcPr>
                </a:tc>
                <a:tc>
                  <a:txBody>
                    <a:bodyPr/>
                    <a:lstStyle/>
                    <a:p>
                      <a:pPr algn="ctr" fontAlgn="t"/>
                      <a:r>
                        <a:rPr lang="en-IN" sz="1400" u="none" strike="noStrike">
                          <a:effectLst/>
                        </a:rPr>
                        <a:t>B</a:t>
                      </a:r>
                      <a:endParaRPr lang="en-IN" sz="1400" b="1" i="0" u="none" strike="noStrike">
                        <a:solidFill>
                          <a:srgbClr val="000000"/>
                        </a:solidFill>
                        <a:effectLst/>
                        <a:latin typeface="Calibri"/>
                      </a:endParaRPr>
                    </a:p>
                  </a:txBody>
                  <a:tcPr marL="3836" marR="3836" marT="3836" marB="0">
                    <a:solidFill>
                      <a:schemeClr val="accent6">
                        <a:lumMod val="60000"/>
                        <a:lumOff val="40000"/>
                      </a:schemeClr>
                    </a:solidFill>
                  </a:tcPr>
                </a:tc>
                <a:tc>
                  <a:txBody>
                    <a:bodyPr/>
                    <a:lstStyle/>
                    <a:p>
                      <a:pPr algn="ctr" fontAlgn="t"/>
                      <a:r>
                        <a:rPr lang="en-IN" sz="1400" u="none" strike="noStrike">
                          <a:effectLst/>
                        </a:rPr>
                        <a:t>C</a:t>
                      </a:r>
                      <a:endParaRPr lang="en-IN" sz="1400" b="1" i="0" u="none" strike="noStrike">
                        <a:solidFill>
                          <a:srgbClr val="000000"/>
                        </a:solidFill>
                        <a:effectLst/>
                        <a:latin typeface="Calibri"/>
                      </a:endParaRPr>
                    </a:p>
                  </a:txBody>
                  <a:tcPr marL="3836" marR="3836" marT="3836" marB="0">
                    <a:solidFill>
                      <a:schemeClr val="accent6">
                        <a:lumMod val="60000"/>
                        <a:lumOff val="40000"/>
                      </a:schemeClr>
                    </a:solidFill>
                  </a:tcPr>
                </a:tc>
                <a:tc>
                  <a:txBody>
                    <a:bodyPr/>
                    <a:lstStyle/>
                    <a:p>
                      <a:pPr algn="ctr" fontAlgn="t"/>
                      <a:r>
                        <a:rPr lang="en-IN" sz="1400" u="none" strike="noStrike" dirty="0">
                          <a:effectLst/>
                        </a:rPr>
                        <a:t>D</a:t>
                      </a:r>
                      <a:endParaRPr lang="en-IN" sz="1400" b="1" i="0" u="none" strike="noStrike" dirty="0">
                        <a:solidFill>
                          <a:srgbClr val="000000"/>
                        </a:solidFill>
                        <a:effectLst/>
                        <a:latin typeface="Calibri"/>
                      </a:endParaRPr>
                    </a:p>
                  </a:txBody>
                  <a:tcPr marL="3836" marR="3836" marT="3836" marB="0">
                    <a:solidFill>
                      <a:schemeClr val="accent6">
                        <a:lumMod val="60000"/>
                        <a:lumOff val="40000"/>
                      </a:schemeClr>
                    </a:solidFill>
                  </a:tcPr>
                </a:tc>
              </a:tr>
              <a:tr h="95380">
                <a:tc>
                  <a:txBody>
                    <a:bodyPr/>
                    <a:lstStyle/>
                    <a:p>
                      <a:pPr algn="ctr" fontAlgn="t"/>
                      <a:endParaRPr lang="en-IN" sz="1400" b="0" i="0" u="none" strike="noStrike" dirty="0">
                        <a:solidFill>
                          <a:srgbClr val="000000"/>
                        </a:solidFill>
                        <a:effectLst/>
                        <a:latin typeface="Calibri"/>
                      </a:endParaRPr>
                    </a:p>
                  </a:txBody>
                  <a:tcPr marL="3836" marR="3836" marT="3836" marB="0">
                    <a:solidFill>
                      <a:schemeClr val="accent1">
                        <a:lumMod val="40000"/>
                        <a:lumOff val="60000"/>
                      </a:schemeClr>
                    </a:solidFill>
                  </a:tcPr>
                </a:tc>
                <a:tc>
                  <a:txBody>
                    <a:bodyPr/>
                    <a:lstStyle/>
                    <a:p>
                      <a:pPr algn="l" fontAlgn="t"/>
                      <a:r>
                        <a:rPr lang="en-IN" sz="1400" u="none" strike="noStrike">
                          <a:effectLst/>
                        </a:rPr>
                        <a:t>CENTRAL AGENCIES</a:t>
                      </a:r>
                      <a:endParaRPr lang="en-IN" sz="1400" b="1" i="0" u="none" strike="noStrike">
                        <a:solidFill>
                          <a:srgbClr val="000000"/>
                        </a:solidFill>
                        <a:effectLst/>
                        <a:latin typeface="Calibri"/>
                      </a:endParaRPr>
                    </a:p>
                  </a:txBody>
                  <a:tcPr marL="3836" marR="3836" marT="3836" marB="0">
                    <a:solidFill>
                      <a:schemeClr val="accent1">
                        <a:lumMod val="40000"/>
                        <a:lumOff val="60000"/>
                      </a:schemeClr>
                    </a:solidFill>
                  </a:tcPr>
                </a:tc>
                <a:tc>
                  <a:txBody>
                    <a:bodyPr/>
                    <a:lstStyle/>
                    <a:p>
                      <a:pPr algn="ctr" fontAlgn="t"/>
                      <a:r>
                        <a:rPr lang="en-IN" sz="1400" u="none" strike="noStrike">
                          <a:effectLst/>
                        </a:rPr>
                        <a:t> </a:t>
                      </a:r>
                      <a:endParaRPr lang="en-IN" sz="1400" b="0" i="0" u="none" strike="noStrike">
                        <a:solidFill>
                          <a:srgbClr val="000000"/>
                        </a:solidFill>
                        <a:effectLst/>
                        <a:latin typeface="Calibri"/>
                      </a:endParaRPr>
                    </a:p>
                  </a:txBody>
                  <a:tcPr marL="3836" marR="3836" marT="3836" marB="0">
                    <a:solidFill>
                      <a:schemeClr val="accent1">
                        <a:lumMod val="40000"/>
                        <a:lumOff val="60000"/>
                      </a:schemeClr>
                    </a:solidFill>
                  </a:tcPr>
                </a:tc>
                <a:tc>
                  <a:txBody>
                    <a:bodyPr/>
                    <a:lstStyle/>
                    <a:p>
                      <a:pPr algn="ctr" fontAlgn="t"/>
                      <a:r>
                        <a:rPr lang="en-IN" sz="1400" u="none" strike="noStrike">
                          <a:effectLst/>
                        </a:rPr>
                        <a:t> </a:t>
                      </a:r>
                      <a:endParaRPr lang="en-IN" sz="1400" b="0" i="0" u="none" strike="noStrike">
                        <a:solidFill>
                          <a:srgbClr val="000000"/>
                        </a:solidFill>
                        <a:effectLst/>
                        <a:latin typeface="Calibri"/>
                      </a:endParaRPr>
                    </a:p>
                  </a:txBody>
                  <a:tcPr marL="3836" marR="3836" marT="3836" marB="0">
                    <a:solidFill>
                      <a:schemeClr val="accent1">
                        <a:lumMod val="40000"/>
                        <a:lumOff val="60000"/>
                      </a:schemeClr>
                    </a:solidFill>
                  </a:tcPr>
                </a:tc>
                <a:tc>
                  <a:txBody>
                    <a:bodyPr/>
                    <a:lstStyle/>
                    <a:p>
                      <a:pPr algn="ctr" fontAlgn="t"/>
                      <a:r>
                        <a:rPr lang="en-IN" sz="1400" u="none" strike="noStrike">
                          <a:effectLst/>
                        </a:rPr>
                        <a:t> </a:t>
                      </a:r>
                      <a:endParaRPr lang="en-IN" sz="1400" b="0" i="0" u="none" strike="noStrike">
                        <a:solidFill>
                          <a:srgbClr val="000000"/>
                        </a:solidFill>
                        <a:effectLst/>
                        <a:latin typeface="Calibri"/>
                      </a:endParaRPr>
                    </a:p>
                  </a:txBody>
                  <a:tcPr marL="3836" marR="3836" marT="3836" marB="0">
                    <a:solidFill>
                      <a:schemeClr val="accent1">
                        <a:lumMod val="40000"/>
                        <a:lumOff val="60000"/>
                      </a:schemeClr>
                    </a:solidFill>
                  </a:tcPr>
                </a:tc>
                <a:tc>
                  <a:txBody>
                    <a:bodyPr/>
                    <a:lstStyle/>
                    <a:p>
                      <a:pPr algn="ctr" fontAlgn="t"/>
                      <a:r>
                        <a:rPr lang="en-IN" sz="1400" u="none" strike="noStrike">
                          <a:effectLst/>
                        </a:rPr>
                        <a:t> </a:t>
                      </a:r>
                      <a:endParaRPr lang="en-IN" sz="1400" b="0" i="0" u="none" strike="noStrike">
                        <a:solidFill>
                          <a:srgbClr val="000000"/>
                        </a:solidFill>
                        <a:effectLst/>
                        <a:latin typeface="Calibri"/>
                      </a:endParaRPr>
                    </a:p>
                  </a:txBody>
                  <a:tcPr marL="3836" marR="3836" marT="3836" marB="0">
                    <a:solidFill>
                      <a:schemeClr val="accent1">
                        <a:lumMod val="40000"/>
                        <a:lumOff val="60000"/>
                      </a:schemeClr>
                    </a:solidFill>
                  </a:tcPr>
                </a:tc>
                <a:tc>
                  <a:txBody>
                    <a:bodyPr/>
                    <a:lstStyle/>
                    <a:p>
                      <a:pPr algn="ctr" fontAlgn="t"/>
                      <a:r>
                        <a:rPr lang="en-IN" sz="1400" u="none" strike="noStrike" dirty="0">
                          <a:effectLst/>
                        </a:rPr>
                        <a:t> </a:t>
                      </a:r>
                      <a:endParaRPr lang="en-IN" sz="1400" b="0" i="0" u="none" strike="noStrike" dirty="0">
                        <a:solidFill>
                          <a:srgbClr val="000000"/>
                        </a:solidFill>
                        <a:effectLst/>
                        <a:latin typeface="Calibri"/>
                      </a:endParaRPr>
                    </a:p>
                  </a:txBody>
                  <a:tcPr marL="3836" marR="3836" marT="3836" marB="0">
                    <a:solidFill>
                      <a:schemeClr val="accent1">
                        <a:lumMod val="40000"/>
                        <a:lumOff val="60000"/>
                      </a:schemeClr>
                    </a:solidFill>
                  </a:tcPr>
                </a:tc>
              </a:tr>
              <a:tr h="135770">
                <a:tc>
                  <a:txBody>
                    <a:bodyPr/>
                    <a:lstStyle/>
                    <a:p>
                      <a:pPr algn="ctr" fontAlgn="t"/>
                      <a:r>
                        <a:rPr lang="en-IN" sz="1400" b="0" i="0" u="none" strike="noStrike" dirty="0" smtClean="0">
                          <a:solidFill>
                            <a:srgbClr val="000000"/>
                          </a:solidFill>
                          <a:effectLst/>
                          <a:latin typeface="Calibri"/>
                        </a:rPr>
                        <a:t>42</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Ministry of Water Resources, River Development &amp; Ganga Rejuvenation (MoWR,RD &amp; GR)</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dirty="0">
                          <a:effectLst/>
                        </a:rPr>
                        <a:t>140.00</a:t>
                      </a:r>
                      <a:endParaRPr lang="en-IN" sz="1400" b="0" i="0" u="none" strike="noStrike" dirty="0">
                        <a:solidFill>
                          <a:srgbClr val="000000"/>
                        </a:solidFill>
                        <a:effectLst/>
                        <a:latin typeface="Calibri"/>
                      </a:endParaRPr>
                    </a:p>
                  </a:txBody>
                  <a:tcPr marL="3836" marR="3836" marT="3836" marB="0"/>
                </a:tc>
                <a:tc>
                  <a:txBody>
                    <a:bodyPr/>
                    <a:lstStyle/>
                    <a:p>
                      <a:pPr algn="ctr" fontAlgn="t"/>
                      <a:r>
                        <a:rPr lang="en-IN" sz="1400" u="none" strike="noStrike">
                          <a:effectLst/>
                        </a:rPr>
                        <a:t>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dirty="0">
                          <a:effectLst/>
                        </a:rPr>
                        <a:t>140.00</a:t>
                      </a:r>
                      <a:endParaRPr lang="en-IN" sz="1400" b="0" i="0" u="none" strike="noStrike" dirty="0">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43</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Central Water Commission(CWC)</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265.00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25.00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35.00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155.00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dirty="0">
                          <a:effectLst/>
                        </a:rPr>
                        <a:t>50.00</a:t>
                      </a:r>
                      <a:endParaRPr lang="en-IN" sz="1400" b="0" i="0" u="none" strike="noStrike" dirty="0">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44</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Central Ground Water Board (CGWB)</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75.00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7.00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23.00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35.00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dirty="0">
                          <a:effectLst/>
                        </a:rPr>
                        <a:t>10.00</a:t>
                      </a:r>
                      <a:endParaRPr lang="en-IN" sz="1400" b="0" i="0" u="none" strike="noStrike" dirty="0">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45</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National Institute of Hydrology (NIH)</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75.00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0.75</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25.50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dirty="0">
                          <a:effectLst/>
                        </a:rPr>
                        <a:t>48.75</a:t>
                      </a:r>
                      <a:endParaRPr lang="en-IN" sz="1400" b="0" i="0" u="none" strike="noStrike" dirty="0">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46</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Central  Water &amp; Power Research Station (CWPRS)</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60.00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2.00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dirty="0">
                          <a:effectLst/>
                        </a:rPr>
                        <a:t>48.00</a:t>
                      </a:r>
                      <a:endParaRPr lang="en-IN" sz="1400" b="0" i="0" u="none" strike="noStrike" dirty="0">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47</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Central Pollution Control Board (CPCB)</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26.00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22.00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dirty="0">
                          <a:effectLst/>
                        </a:rPr>
                        <a:t>3.00</a:t>
                      </a:r>
                      <a:endParaRPr lang="en-IN" sz="1400" b="0" i="0" u="none" strike="noStrike" dirty="0">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48</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India Meteorological Department (IMD)</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100.00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40.00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30.00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dirty="0">
                          <a:effectLst/>
                        </a:rPr>
                        <a:t>30.00</a:t>
                      </a:r>
                      <a:endParaRPr lang="en-IN" sz="1400" b="0" i="0" u="none" strike="noStrike" dirty="0">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49</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Survey of India (SOI)</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300.00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250.00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dirty="0">
                          <a:effectLst/>
                        </a:rPr>
                        <a:t>50.00</a:t>
                      </a:r>
                      <a:endParaRPr lang="en-IN" sz="1400" b="0" i="0" u="none" strike="noStrike" dirty="0">
                        <a:solidFill>
                          <a:srgbClr val="000000"/>
                        </a:solidFill>
                        <a:effectLst/>
                        <a:latin typeface="Calibri"/>
                      </a:endParaRPr>
                    </a:p>
                  </a:txBody>
                  <a:tcPr marL="3836" marR="3836" marT="3836" marB="0"/>
                </a:tc>
              </a:tr>
              <a:tr h="95380">
                <a:tc>
                  <a:txBody>
                    <a:bodyPr/>
                    <a:lstStyle/>
                    <a:p>
                      <a:pPr algn="ctr" fontAlgn="t"/>
                      <a:r>
                        <a:rPr lang="en-IN" sz="1400" b="0" i="0" u="none" strike="noStrike" dirty="0" smtClean="0">
                          <a:solidFill>
                            <a:srgbClr val="000000"/>
                          </a:solidFill>
                          <a:effectLst/>
                          <a:latin typeface="Calibri"/>
                        </a:rPr>
                        <a:t>50</a:t>
                      </a:r>
                      <a:endParaRPr lang="en-IN" sz="1400" b="0" i="0" u="none" strike="noStrike" dirty="0">
                        <a:solidFill>
                          <a:srgbClr val="000000"/>
                        </a:solidFill>
                        <a:effectLst/>
                        <a:latin typeface="Calibri"/>
                      </a:endParaRPr>
                    </a:p>
                  </a:txBody>
                  <a:tcPr marL="3836" marR="3836" marT="3836" marB="0"/>
                </a:tc>
                <a:tc>
                  <a:txBody>
                    <a:bodyPr/>
                    <a:lstStyle/>
                    <a:p>
                      <a:pPr algn="l" fontAlgn="t"/>
                      <a:r>
                        <a:rPr lang="en-IN" sz="1400" u="none" strike="noStrike">
                          <a:effectLst/>
                        </a:rPr>
                        <a:t>National Remote Sensing Agency(NRSA)</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dirty="0">
                          <a:effectLst/>
                        </a:rPr>
                        <a:t>80.00</a:t>
                      </a:r>
                      <a:endParaRPr lang="en-IN" sz="1400" b="0" i="0" u="none" strike="noStrike" dirty="0">
                        <a:solidFill>
                          <a:srgbClr val="000000"/>
                        </a:solidFill>
                        <a:effectLst/>
                        <a:latin typeface="Calibri"/>
                      </a:endParaRPr>
                    </a:p>
                  </a:txBody>
                  <a:tcPr marL="3836" marR="3836" marT="3836" marB="0"/>
                </a:tc>
                <a:tc>
                  <a:txBody>
                    <a:bodyPr/>
                    <a:lstStyle/>
                    <a:p>
                      <a:pPr algn="ctr" fontAlgn="t"/>
                      <a:r>
                        <a:rPr lang="en-IN" sz="1400" u="none" strike="noStrike">
                          <a:effectLst/>
                        </a:rPr>
                        <a:t>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55.00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a:effectLst/>
                        </a:rPr>
                        <a:t>10.00</a:t>
                      </a:r>
                      <a:endParaRPr lang="en-IN" sz="1400" b="0" i="0" u="none" strike="noStrike">
                        <a:solidFill>
                          <a:srgbClr val="000000"/>
                        </a:solidFill>
                        <a:effectLst/>
                        <a:latin typeface="Calibri"/>
                      </a:endParaRPr>
                    </a:p>
                  </a:txBody>
                  <a:tcPr marL="3836" marR="3836" marT="3836" marB="0"/>
                </a:tc>
                <a:tc>
                  <a:txBody>
                    <a:bodyPr/>
                    <a:lstStyle/>
                    <a:p>
                      <a:pPr algn="ctr" fontAlgn="t"/>
                      <a:r>
                        <a:rPr lang="en-IN" sz="1400" u="none" strike="noStrike" dirty="0">
                          <a:effectLst/>
                        </a:rPr>
                        <a:t>15.00</a:t>
                      </a:r>
                      <a:endParaRPr lang="en-IN" sz="1400" b="0" i="0" u="none" strike="noStrike" dirty="0">
                        <a:solidFill>
                          <a:srgbClr val="000000"/>
                        </a:solidFill>
                        <a:effectLst/>
                        <a:latin typeface="Calibri"/>
                      </a:endParaRPr>
                    </a:p>
                  </a:txBody>
                  <a:tcPr marL="3836" marR="3836" marT="3836" marB="0"/>
                </a:tc>
              </a:tr>
            </a:tbl>
          </a:graphicData>
        </a:graphic>
      </p:graphicFrame>
      <p:sp>
        <p:nvSpPr>
          <p:cNvPr id="6" name="Rectangle 5"/>
          <p:cNvSpPr/>
          <p:nvPr/>
        </p:nvSpPr>
        <p:spPr>
          <a:xfrm>
            <a:off x="18800" y="4800600"/>
            <a:ext cx="9112670" cy="193899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457200" indent="-457200">
              <a:buFont typeface="Arial" panose="020B0604020202020204" pitchFamily="34" charset="0"/>
              <a:buChar char="•"/>
            </a:pPr>
            <a:r>
              <a:rPr lang="en-GB" sz="2400" i="1" dirty="0" smtClean="0">
                <a:solidFill>
                  <a:srgbClr val="FF0000"/>
                </a:solidFill>
              </a:rPr>
              <a:t>The allocations to components will remain fix however there is enough flexibility among the components to accommodate various needs. </a:t>
            </a:r>
          </a:p>
          <a:p>
            <a:pPr marL="457200" indent="-457200">
              <a:buFont typeface="Arial" panose="020B0604020202020204" pitchFamily="34" charset="0"/>
              <a:buChar char="•"/>
            </a:pPr>
            <a:r>
              <a:rPr lang="en-GB" sz="2400" i="1" dirty="0" smtClean="0">
                <a:solidFill>
                  <a:srgbClr val="FF0000"/>
                </a:solidFill>
              </a:rPr>
              <a:t>Reallocation will be done during MTR. Performing IAs will get additional fund </a:t>
            </a:r>
            <a:endParaRPr lang="en-GB" sz="2400" i="1" dirty="0">
              <a:solidFill>
                <a:srgbClr val="FF0000"/>
              </a:solidFill>
            </a:endParaRPr>
          </a:p>
        </p:txBody>
      </p:sp>
    </p:spTree>
    <p:extLst>
      <p:ext uri="{BB962C8B-B14F-4D97-AF65-F5344CB8AC3E}">
        <p14:creationId xmlns:p14="http://schemas.microsoft.com/office/powerpoint/2010/main" val="235428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7</a:t>
            </a:fld>
            <a:endParaRPr lang="en-US" sz="1000">
              <a:latin typeface="+mn-lt"/>
            </a:endParaRPr>
          </a:p>
        </p:txBody>
      </p:sp>
      <p:sp>
        <p:nvSpPr>
          <p:cNvPr id="3" name="Rectangle 2"/>
          <p:cNvSpPr/>
          <p:nvPr/>
        </p:nvSpPr>
        <p:spPr>
          <a:xfrm>
            <a:off x="228600" y="112506"/>
            <a:ext cx="8305800" cy="553998"/>
          </a:xfrm>
          <a:prstGeom prst="rect">
            <a:avLst/>
          </a:prstGeom>
        </p:spPr>
        <p:txBody>
          <a:bodyPr wrap="square">
            <a:spAutoFit/>
          </a:bodyPr>
          <a:lstStyle/>
          <a:p>
            <a:pPr algn="ctr"/>
            <a:r>
              <a:rPr lang="en-IN" sz="3000" b="1" dirty="0" smtClean="0">
                <a:solidFill>
                  <a:srgbClr val="FF0000"/>
                </a:solidFill>
                <a:effectLst>
                  <a:outerShdw blurRad="38100" dist="38100" dir="2700000" algn="tl">
                    <a:srgbClr val="000000">
                      <a:alpha val="43137"/>
                    </a:srgbClr>
                  </a:outerShdw>
                </a:effectLst>
                <a:latin typeface="+mj-lt"/>
                <a:ea typeface="+mj-ea"/>
                <a:cs typeface="+mj-cs"/>
              </a:rPr>
              <a:t>DEA Readiness</a:t>
            </a:r>
            <a:endParaRPr lang="en-GB" sz="3000" b="1" dirty="0">
              <a:solidFill>
                <a:srgbClr val="FF0000"/>
              </a:solidFill>
              <a:effectLst>
                <a:outerShdw blurRad="38100" dist="38100" dir="2700000" algn="tl">
                  <a:srgbClr val="000000">
                    <a:alpha val="43137"/>
                  </a:srgbClr>
                </a:outerShdw>
              </a:effectLst>
              <a:latin typeface="+mj-lt"/>
              <a:ea typeface="+mj-ea"/>
              <a:cs typeface="+mj-cs"/>
            </a:endParaRPr>
          </a:p>
        </p:txBody>
      </p:sp>
      <p:pic>
        <p:nvPicPr>
          <p:cNvPr id="7"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571500" y="1143000"/>
            <a:ext cx="8077200" cy="53879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100000"/>
              <a:buNone/>
              <a:defRPr/>
            </a:pPr>
            <a:r>
              <a:rPr lang="en-US" sz="2800" b="1" dirty="0" smtClean="0"/>
              <a:t>1. Project management units (PMU) </a:t>
            </a:r>
            <a:r>
              <a:rPr lang="en-US" sz="2800" b="1" dirty="0"/>
              <a:t>at each agency should be strengthened in line with project requirements. </a:t>
            </a:r>
            <a:endParaRPr lang="en-US" sz="2800" b="1" dirty="0" smtClean="0"/>
          </a:p>
          <a:p>
            <a:pPr marL="0" indent="0">
              <a:buSzPct val="100000"/>
              <a:buNone/>
              <a:defRPr/>
            </a:pPr>
            <a:r>
              <a:rPr lang="en-US" sz="2800" b="1" dirty="0" smtClean="0"/>
              <a:t>2. Thirty </a:t>
            </a:r>
            <a:r>
              <a:rPr lang="en-US" sz="2800" b="1" dirty="0"/>
              <a:t>percent </a:t>
            </a:r>
            <a:r>
              <a:rPr lang="en-US" sz="2800" b="1" dirty="0" smtClean="0"/>
              <a:t>(&gt;600 crore) </a:t>
            </a:r>
            <a:r>
              <a:rPr lang="en-US" sz="2800" b="1" dirty="0"/>
              <a:t>of </a:t>
            </a:r>
            <a:r>
              <a:rPr lang="en-US" sz="2800" b="1" dirty="0" smtClean="0"/>
              <a:t>procurement should </a:t>
            </a:r>
            <a:r>
              <a:rPr lang="en-US" sz="2800" b="1" dirty="0"/>
              <a:t>be ready to be </a:t>
            </a:r>
            <a:r>
              <a:rPr lang="en-US" sz="2800" b="1" dirty="0" smtClean="0"/>
              <a:t>awarded.</a:t>
            </a:r>
          </a:p>
          <a:p>
            <a:pPr marL="0" indent="0">
              <a:buSzPct val="100000"/>
              <a:buNone/>
              <a:defRPr/>
            </a:pPr>
            <a:r>
              <a:rPr lang="en-US" sz="2800" b="1" dirty="0" smtClean="0"/>
              <a:t>3. Major consultancies (&gt;INR 200 crore) </a:t>
            </a:r>
            <a:r>
              <a:rPr lang="en-US" sz="2800" b="1" dirty="0"/>
              <a:t>for the first two years of the Project should be awarded prior to effectiveness.</a:t>
            </a:r>
          </a:p>
          <a:p>
            <a:pPr marL="514350" indent="-514350">
              <a:buSzPct val="100000"/>
              <a:buFont typeface="Wingdings" pitchFamily="2" charset="2"/>
              <a:buChar char="Ø"/>
              <a:defRPr/>
            </a:pPr>
            <a:endParaRPr lang="en-GB" sz="2800" b="1" dirty="0"/>
          </a:p>
          <a:p>
            <a:pPr marL="0" indent="0">
              <a:buSzPct val="100000"/>
              <a:buNone/>
              <a:defRPr/>
            </a:pPr>
            <a:endParaRPr lang="en-GB" sz="2600" b="1" dirty="0" smtClean="0"/>
          </a:p>
        </p:txBody>
      </p:sp>
      <p:cxnSp>
        <p:nvCxnSpPr>
          <p:cNvPr id="9" name="Straight Connector 8"/>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42900" y="5181600"/>
            <a:ext cx="8534400" cy="461665"/>
          </a:xfrm>
          <a:prstGeom prst="rect">
            <a:avLst/>
          </a:prstGeom>
        </p:spPr>
        <p:txBody>
          <a:bodyPr wrap="square">
            <a:spAutoFit/>
          </a:bodyPr>
          <a:lstStyle/>
          <a:p>
            <a:pPr>
              <a:spcBef>
                <a:spcPts val="600"/>
              </a:spcBef>
            </a:pPr>
            <a:r>
              <a:rPr lang="en-US" sz="2400" b="1" i="1" dirty="0" smtClean="0">
                <a:solidFill>
                  <a:srgbClr val="FF0000"/>
                </a:solidFill>
                <a:effectLst>
                  <a:outerShdw blurRad="38100" dist="38100" dir="2700000" algn="tl">
                    <a:srgbClr val="000000">
                      <a:alpha val="43137"/>
                    </a:srgbClr>
                  </a:outerShdw>
                </a:effectLst>
              </a:rPr>
              <a:t>It would require at least 3 months to reach the readiness…target.</a:t>
            </a:r>
            <a:endParaRPr lang="en-US" sz="2400"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441858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2"/>
          <p:cNvSpPr txBox="1">
            <a:spLocks noChangeArrowheads="1"/>
          </p:cNvSpPr>
          <p:nvPr/>
        </p:nvSpPr>
        <p:spPr>
          <a:xfrm>
            <a:off x="190831" y="260117"/>
            <a:ext cx="8077200" cy="471116"/>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srgbClr val="C00000"/>
                </a:solidFill>
                <a:effectLst>
                  <a:outerShdw blurRad="38100" dist="38100" dir="2700000" algn="tl">
                    <a:srgbClr val="000000">
                      <a:alpha val="43137"/>
                    </a:srgbClr>
                  </a:outerShdw>
                </a:effectLst>
              </a:rPr>
              <a:t>A: Lessons Learnt and NHP Design</a:t>
            </a:r>
            <a:endParaRPr lang="en-US" sz="3000" b="1" dirty="0">
              <a:solidFill>
                <a:srgbClr val="C00000"/>
              </a:solidFill>
              <a:effectLst>
                <a:outerShdw blurRad="38100" dist="38100" dir="2700000" algn="tl">
                  <a:srgbClr val="000000">
                    <a:alpha val="43137"/>
                  </a:srgbClr>
                </a:outerShdw>
              </a:effectLst>
            </a:endParaRPr>
          </a:p>
        </p:txBody>
      </p:sp>
      <p:graphicFrame>
        <p:nvGraphicFramePr>
          <p:cNvPr id="7" name="Content Placeholder 3"/>
          <p:cNvGraphicFramePr>
            <a:graphicFrameLocks/>
          </p:cNvGraphicFramePr>
          <p:nvPr>
            <p:extLst/>
          </p:nvPr>
        </p:nvGraphicFramePr>
        <p:xfrm>
          <a:off x="199661" y="883619"/>
          <a:ext cx="8891888" cy="5882640"/>
        </p:xfrm>
        <a:graphic>
          <a:graphicData uri="http://schemas.openxmlformats.org/drawingml/2006/table">
            <a:tbl>
              <a:tblPr firstRow="1" bandRow="1">
                <a:tableStyleId>{5C22544A-7EE6-4342-B048-85BDC9FD1C3A}</a:tableStyleId>
              </a:tblPr>
              <a:tblGrid>
                <a:gridCol w="640857"/>
                <a:gridCol w="1445482"/>
                <a:gridCol w="1981200"/>
                <a:gridCol w="2267006"/>
                <a:gridCol w="2557343"/>
              </a:tblGrid>
              <a:tr h="292712">
                <a:tc>
                  <a:txBody>
                    <a:bodyPr/>
                    <a:lstStyle/>
                    <a:p>
                      <a:r>
                        <a:rPr lang="en-US" sz="1600" i="1" dirty="0" err="1" smtClean="0"/>
                        <a:t>S.No</a:t>
                      </a:r>
                      <a:r>
                        <a:rPr lang="en-US" sz="1600" i="1" dirty="0" smtClean="0"/>
                        <a:t>.</a:t>
                      </a:r>
                      <a:endParaRPr lang="en-US" sz="1600" i="1" dirty="0"/>
                    </a:p>
                  </a:txBody>
                  <a:tcPr/>
                </a:tc>
                <a:tc>
                  <a:txBody>
                    <a:bodyPr/>
                    <a:lstStyle/>
                    <a:p>
                      <a:r>
                        <a:rPr lang="en-US" sz="1600" i="1" dirty="0" smtClean="0"/>
                        <a:t>Activity</a:t>
                      </a:r>
                      <a:endParaRPr lang="en-US" sz="1600" i="1" dirty="0"/>
                    </a:p>
                  </a:txBody>
                  <a:tcPr/>
                </a:tc>
                <a:tc>
                  <a:txBody>
                    <a:bodyPr/>
                    <a:lstStyle/>
                    <a:p>
                      <a:r>
                        <a:rPr lang="en-US" sz="1600" i="1" dirty="0" smtClean="0"/>
                        <a:t>HP1</a:t>
                      </a:r>
                      <a:endParaRPr lang="en-US" sz="1600" i="1" dirty="0"/>
                    </a:p>
                  </a:txBody>
                  <a:tcPr/>
                </a:tc>
                <a:tc>
                  <a:txBody>
                    <a:bodyPr/>
                    <a:lstStyle/>
                    <a:p>
                      <a:r>
                        <a:rPr lang="en-US" sz="1600" i="1" dirty="0" smtClean="0"/>
                        <a:t>HP2</a:t>
                      </a:r>
                      <a:endParaRPr lang="en-US" sz="1600" i="1" dirty="0"/>
                    </a:p>
                  </a:txBody>
                  <a:tcPr/>
                </a:tc>
                <a:tc>
                  <a:txBody>
                    <a:bodyPr/>
                    <a:lstStyle/>
                    <a:p>
                      <a:r>
                        <a:rPr lang="en-US" sz="1600" i="1" dirty="0" smtClean="0"/>
                        <a:t>NHP</a:t>
                      </a:r>
                      <a:endParaRPr lang="en-US" sz="1600" i="1" dirty="0"/>
                    </a:p>
                  </a:txBody>
                  <a:tcPr/>
                </a:tc>
              </a:tr>
              <a:tr h="1249981">
                <a:tc>
                  <a:txBody>
                    <a:bodyPr/>
                    <a:lstStyle/>
                    <a:p>
                      <a:r>
                        <a:rPr lang="en-US" sz="1600" i="1" dirty="0" smtClean="0"/>
                        <a:t>1. </a:t>
                      </a:r>
                      <a:endParaRPr lang="en-US" sz="1600" i="1" dirty="0"/>
                    </a:p>
                  </a:txBody>
                  <a:tcPr/>
                </a:tc>
                <a:tc>
                  <a:txBody>
                    <a:bodyPr/>
                    <a:lstStyle/>
                    <a:p>
                      <a:r>
                        <a:rPr lang="en-US" sz="1600" i="1" dirty="0" err="1" smtClean="0"/>
                        <a:t>Hydromet</a:t>
                      </a:r>
                      <a:r>
                        <a:rPr lang="en-US" sz="1600" i="1" dirty="0" smtClean="0"/>
                        <a:t> system</a:t>
                      </a:r>
                      <a:endParaRPr lang="en-US" sz="1600" i="1" dirty="0"/>
                    </a:p>
                  </a:txBody>
                  <a:tcPr/>
                </a:tc>
                <a:tc>
                  <a:txBody>
                    <a:bodyPr/>
                    <a:lstStyle/>
                    <a:p>
                      <a:r>
                        <a:rPr lang="en-US" sz="1600" i="1" dirty="0" smtClean="0"/>
                        <a:t>Since</a:t>
                      </a:r>
                      <a:r>
                        <a:rPr lang="en-US" sz="1600" i="1" baseline="0" dirty="0" smtClean="0"/>
                        <a:t> the system introduced were completely new, centralized procurement was practiced, </a:t>
                      </a:r>
                    </a:p>
                  </a:txBody>
                  <a:tcPr/>
                </a:tc>
                <a:tc>
                  <a:txBody>
                    <a:bodyPr/>
                    <a:lstStyle/>
                    <a:p>
                      <a:r>
                        <a:rPr lang="en-US" sz="1600" i="1" dirty="0" smtClean="0"/>
                        <a:t>Decentralized procurement.</a:t>
                      </a:r>
                    </a:p>
                  </a:txBody>
                  <a:tcPr/>
                </a:tc>
                <a:tc>
                  <a:txBody>
                    <a:bodyPr/>
                    <a:lstStyle/>
                    <a:p>
                      <a:r>
                        <a:rPr lang="en-US" sz="1600" i="1" dirty="0" smtClean="0"/>
                        <a:t>Introduce Framework agreement to simplify technical evaluation by central</a:t>
                      </a:r>
                      <a:endParaRPr lang="en-US" sz="1600" i="1" dirty="0"/>
                    </a:p>
                  </a:txBody>
                  <a:tcPr/>
                </a:tc>
              </a:tr>
              <a:tr h="718479">
                <a:tc>
                  <a:txBody>
                    <a:bodyPr/>
                    <a:lstStyle/>
                    <a:p>
                      <a:endParaRPr lang="en-US" sz="1600" i="1" dirty="0"/>
                    </a:p>
                  </a:txBody>
                  <a:tcPr/>
                </a:tc>
                <a:tc>
                  <a:txBody>
                    <a:bodyPr/>
                    <a:lstStyle/>
                    <a:p>
                      <a:endParaRPr lang="en-US" sz="160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baseline="0" dirty="0" smtClean="0">
                          <a:solidFill>
                            <a:srgbClr val="FF0000"/>
                          </a:solidFill>
                        </a:rPr>
                        <a:t>The ownership, commissioning and AMC were major challenge</a:t>
                      </a:r>
                      <a:endParaRPr lang="en-US" sz="1600" i="1" dirty="0" smtClean="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dirty="0" smtClean="0">
                          <a:solidFill>
                            <a:srgbClr val="FF0000"/>
                          </a:solidFill>
                        </a:rPr>
                        <a:t>Technical</a:t>
                      </a:r>
                      <a:r>
                        <a:rPr lang="en-US" sz="1600" i="1" baseline="0" dirty="0" smtClean="0">
                          <a:solidFill>
                            <a:srgbClr val="FF0000"/>
                          </a:solidFill>
                        </a:rPr>
                        <a:t> evaluation was very challenging and many could not complete in time.</a:t>
                      </a:r>
                      <a:endParaRPr lang="en-US" sz="1600" i="1" dirty="0" smtClean="0">
                        <a:solidFill>
                          <a:srgbClr val="FF0000"/>
                        </a:solidFill>
                      </a:endParaRPr>
                    </a:p>
                  </a:txBody>
                  <a:tcPr/>
                </a:tc>
                <a:tc>
                  <a:txBody>
                    <a:bodyPr/>
                    <a:lstStyle/>
                    <a:p>
                      <a:r>
                        <a:rPr lang="en-US" sz="1600" i="1" dirty="0" smtClean="0"/>
                        <a:t>Quality</a:t>
                      </a:r>
                      <a:r>
                        <a:rPr lang="en-US" sz="1600" i="1" baseline="0" dirty="0" smtClean="0"/>
                        <a:t> control arrangement: </a:t>
                      </a:r>
                    </a:p>
                    <a:p>
                      <a:r>
                        <a:rPr lang="en-US" sz="1600" i="1" baseline="0" dirty="0" smtClean="0"/>
                        <a:t>MoWR: Installation</a:t>
                      </a:r>
                    </a:p>
                    <a:p>
                      <a:r>
                        <a:rPr lang="en-US" sz="1600" i="1" baseline="0" dirty="0" smtClean="0"/>
                        <a:t>CWC: Data</a:t>
                      </a:r>
                    </a:p>
                  </a:txBody>
                  <a:tcPr/>
                </a:tc>
              </a:tr>
              <a:tr h="1931899">
                <a:tc>
                  <a:txBody>
                    <a:bodyPr/>
                    <a:lstStyle/>
                    <a:p>
                      <a:r>
                        <a:rPr lang="en-US" sz="1600" i="1" dirty="0" smtClean="0"/>
                        <a:t>2</a:t>
                      </a:r>
                      <a:endParaRPr lang="en-US" sz="1600" i="1" dirty="0"/>
                    </a:p>
                  </a:txBody>
                  <a:tcPr/>
                </a:tc>
                <a:tc>
                  <a:txBody>
                    <a:bodyPr/>
                    <a:lstStyle/>
                    <a:p>
                      <a:r>
                        <a:rPr lang="en-US" sz="1600" i="1" dirty="0" smtClean="0"/>
                        <a:t>AMC</a:t>
                      </a:r>
                      <a:endParaRPr lang="en-US" sz="1600" i="1" dirty="0"/>
                    </a:p>
                  </a:txBody>
                  <a:tcPr/>
                </a:tc>
                <a:tc>
                  <a:txBody>
                    <a:bodyPr/>
                    <a:lstStyle/>
                    <a:p>
                      <a:r>
                        <a:rPr lang="en-US" sz="1600" i="1" dirty="0" smtClean="0"/>
                        <a:t>Many times, systems failed due</a:t>
                      </a:r>
                      <a:r>
                        <a:rPr lang="en-US" sz="1600" i="1" baseline="0" dirty="0" smtClean="0"/>
                        <a:t> to no  replacement </a:t>
                      </a:r>
                      <a:r>
                        <a:rPr lang="en-US" sz="1600" i="1" dirty="0" smtClean="0"/>
                        <a:t> of batteries…</a:t>
                      </a:r>
                      <a:endParaRPr lang="en-US" sz="1600" i="1" dirty="0"/>
                    </a:p>
                  </a:txBody>
                  <a:tcPr/>
                </a:tc>
                <a:tc>
                  <a:txBody>
                    <a:bodyPr/>
                    <a:lstStyle/>
                    <a:p>
                      <a:r>
                        <a:rPr lang="en-US" sz="1600" i="1" dirty="0" smtClean="0"/>
                        <a:t>2 year warranty</a:t>
                      </a:r>
                      <a:r>
                        <a:rPr lang="en-US" sz="1600" i="1" baseline="0" dirty="0" smtClean="0"/>
                        <a:t> and 5 years AMC were introduced with consumable however, the service standards are challenging in some cases. The state who did not opt for AMC are struggling with the </a:t>
                      </a:r>
                      <a:r>
                        <a:rPr lang="en-US" sz="1600" i="1" baseline="0" dirty="0" err="1" smtClean="0"/>
                        <a:t>defunc</a:t>
                      </a:r>
                      <a:r>
                        <a:rPr lang="en-US" sz="1600" i="1" baseline="0" dirty="0" smtClean="0"/>
                        <a:t> systems. </a:t>
                      </a:r>
                      <a:endParaRPr lang="en-US" sz="1600" i="1" dirty="0"/>
                    </a:p>
                  </a:txBody>
                  <a:tcPr/>
                </a:tc>
                <a:tc>
                  <a:txBody>
                    <a:bodyPr/>
                    <a:lstStyle/>
                    <a:p>
                      <a:r>
                        <a:rPr lang="en-US" sz="1600" i="1" dirty="0" smtClean="0"/>
                        <a:t>More improvements in payment stages and others.</a:t>
                      </a:r>
                    </a:p>
                    <a:p>
                      <a:endParaRPr lang="en-US" sz="1600" i="1" dirty="0" smtClean="0"/>
                    </a:p>
                    <a:p>
                      <a:r>
                        <a:rPr lang="en-US" sz="1600" i="1" dirty="0" smtClean="0"/>
                        <a:t>CMC must.</a:t>
                      </a:r>
                    </a:p>
                    <a:p>
                      <a:r>
                        <a:rPr lang="en-US" sz="1600" i="1" dirty="0" smtClean="0"/>
                        <a:t>There are proposal</a:t>
                      </a:r>
                      <a:r>
                        <a:rPr lang="en-US" sz="1600" i="1" baseline="0" dirty="0" smtClean="0"/>
                        <a:t> to have warranty or equivalent for longer period linkage with the manufacturers.</a:t>
                      </a:r>
                      <a:endParaRPr lang="en-US" sz="1600" i="1" dirty="0"/>
                    </a:p>
                  </a:txBody>
                  <a:tcPr/>
                </a:tc>
              </a:tr>
              <a:tr h="389152">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r>
            </a:tbl>
          </a:graphicData>
        </a:graphic>
      </p:graphicFrame>
    </p:spTree>
    <p:extLst>
      <p:ext uri="{BB962C8B-B14F-4D97-AF65-F5344CB8AC3E}">
        <p14:creationId xmlns:p14="http://schemas.microsoft.com/office/powerpoint/2010/main" val="40534992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2"/>
          <p:cNvSpPr txBox="1">
            <a:spLocks noChangeArrowheads="1"/>
          </p:cNvSpPr>
          <p:nvPr/>
        </p:nvSpPr>
        <p:spPr>
          <a:xfrm>
            <a:off x="190831" y="260117"/>
            <a:ext cx="8077200" cy="471116"/>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srgbClr val="C00000"/>
                </a:solidFill>
                <a:effectLst>
                  <a:outerShdw blurRad="38100" dist="38100" dir="2700000" algn="tl">
                    <a:srgbClr val="000000">
                      <a:alpha val="43137"/>
                    </a:srgbClr>
                  </a:outerShdw>
                </a:effectLst>
              </a:rPr>
              <a:t>A: Lessons Learnt and NHP design</a:t>
            </a:r>
            <a:endParaRPr lang="en-US" sz="3000" b="1" dirty="0">
              <a:solidFill>
                <a:srgbClr val="C00000"/>
              </a:solidFill>
              <a:effectLst>
                <a:outerShdw blurRad="38100" dist="38100" dir="2700000" algn="tl">
                  <a:srgbClr val="000000">
                    <a:alpha val="43137"/>
                  </a:srgbClr>
                </a:outerShdw>
              </a:effectLst>
            </a:endParaRPr>
          </a:p>
        </p:txBody>
      </p:sp>
      <p:graphicFrame>
        <p:nvGraphicFramePr>
          <p:cNvPr id="7" name="Content Placeholder 3"/>
          <p:cNvGraphicFramePr>
            <a:graphicFrameLocks/>
          </p:cNvGraphicFramePr>
          <p:nvPr>
            <p:extLst/>
          </p:nvPr>
        </p:nvGraphicFramePr>
        <p:xfrm>
          <a:off x="256572" y="851848"/>
          <a:ext cx="8692586" cy="6209500"/>
        </p:xfrm>
        <a:graphic>
          <a:graphicData uri="http://schemas.openxmlformats.org/drawingml/2006/table">
            <a:tbl>
              <a:tblPr firstRow="1" bandRow="1">
                <a:tableStyleId>{5C22544A-7EE6-4342-B048-85BDC9FD1C3A}</a:tableStyleId>
              </a:tblPr>
              <a:tblGrid>
                <a:gridCol w="626493"/>
                <a:gridCol w="1326735"/>
                <a:gridCol w="1828800"/>
                <a:gridCol w="2209800"/>
                <a:gridCol w="2700758"/>
              </a:tblGrid>
              <a:tr h="306051">
                <a:tc>
                  <a:txBody>
                    <a:bodyPr/>
                    <a:lstStyle/>
                    <a:p>
                      <a:r>
                        <a:rPr lang="en-US" sz="1400" i="1" dirty="0" smtClean="0"/>
                        <a:t>S. No.</a:t>
                      </a:r>
                      <a:endParaRPr lang="en-US" sz="1400" i="1" dirty="0"/>
                    </a:p>
                  </a:txBody>
                  <a:tcPr/>
                </a:tc>
                <a:tc>
                  <a:txBody>
                    <a:bodyPr/>
                    <a:lstStyle/>
                    <a:p>
                      <a:r>
                        <a:rPr lang="en-US" sz="1400" i="1" dirty="0" smtClean="0"/>
                        <a:t>Activity</a:t>
                      </a:r>
                      <a:endParaRPr lang="en-US" sz="1400" i="1" dirty="0"/>
                    </a:p>
                  </a:txBody>
                  <a:tcPr/>
                </a:tc>
                <a:tc>
                  <a:txBody>
                    <a:bodyPr/>
                    <a:lstStyle/>
                    <a:p>
                      <a:r>
                        <a:rPr lang="en-US" sz="1400" i="1" dirty="0" smtClean="0"/>
                        <a:t>HP1</a:t>
                      </a:r>
                      <a:endParaRPr lang="en-US" sz="1400" i="1" dirty="0"/>
                    </a:p>
                  </a:txBody>
                  <a:tcPr/>
                </a:tc>
                <a:tc>
                  <a:txBody>
                    <a:bodyPr/>
                    <a:lstStyle/>
                    <a:p>
                      <a:r>
                        <a:rPr lang="en-US" sz="1400" i="1" dirty="0" smtClean="0"/>
                        <a:t>HP2</a:t>
                      </a:r>
                      <a:endParaRPr lang="en-US" sz="1400" i="1" dirty="0"/>
                    </a:p>
                  </a:txBody>
                  <a:tcPr/>
                </a:tc>
                <a:tc>
                  <a:txBody>
                    <a:bodyPr/>
                    <a:lstStyle/>
                    <a:p>
                      <a:r>
                        <a:rPr lang="en-US" sz="1400" i="1" dirty="0" smtClean="0"/>
                        <a:t>NHP</a:t>
                      </a:r>
                      <a:endParaRPr lang="en-US" sz="1400" i="1" dirty="0"/>
                    </a:p>
                  </a:txBody>
                  <a:tcPr/>
                </a:tc>
              </a:tr>
              <a:tr h="955042">
                <a:tc>
                  <a:txBody>
                    <a:bodyPr/>
                    <a:lstStyle/>
                    <a:p>
                      <a:r>
                        <a:rPr lang="en-US" sz="1400" i="1" dirty="0" smtClean="0"/>
                        <a:t>6</a:t>
                      </a:r>
                      <a:endParaRPr lang="en-US" sz="1400" i="1" dirty="0"/>
                    </a:p>
                  </a:txBody>
                  <a:tcPr/>
                </a:tc>
                <a:tc>
                  <a:txBody>
                    <a:bodyPr/>
                    <a:lstStyle/>
                    <a:p>
                      <a:r>
                        <a:rPr lang="en-US" sz="1400" i="1" dirty="0" smtClean="0"/>
                        <a:t>Installations</a:t>
                      </a:r>
                      <a:endParaRPr lang="en-US" sz="1400" i="1" dirty="0"/>
                    </a:p>
                  </a:txBody>
                  <a:tcPr/>
                </a:tc>
                <a:tc>
                  <a:txBody>
                    <a:bodyPr/>
                    <a:lstStyle/>
                    <a:p>
                      <a:endParaRPr lang="en-US" sz="1400" i="1" dirty="0"/>
                    </a:p>
                  </a:txBody>
                  <a:tcPr/>
                </a:tc>
                <a:tc>
                  <a:txBody>
                    <a:bodyPr/>
                    <a:lstStyle/>
                    <a:p>
                      <a:r>
                        <a:rPr lang="en-US" sz="1400" i="1" dirty="0" smtClean="0"/>
                        <a:t>Both</a:t>
                      </a:r>
                      <a:r>
                        <a:rPr lang="en-US" sz="1400" i="1" baseline="0" dirty="0" smtClean="0"/>
                        <a:t> states and Vendor did not have enough trained staff.</a:t>
                      </a:r>
                      <a:endParaRPr lang="en-US" sz="1400" i="1" dirty="0"/>
                    </a:p>
                  </a:txBody>
                  <a:tcPr/>
                </a:tc>
                <a:tc>
                  <a:txBody>
                    <a:bodyPr/>
                    <a:lstStyle/>
                    <a:p>
                      <a:r>
                        <a:rPr lang="en-US" sz="1400" i="1" dirty="0" smtClean="0"/>
                        <a:t>Ambitious</a:t>
                      </a:r>
                      <a:r>
                        <a:rPr lang="en-US" sz="1400" i="1" baseline="0" dirty="0" smtClean="0"/>
                        <a:t> training program across the country, already more than 100 are trained through Bank sponsored training. IAs are advised to train as many engineers possible. </a:t>
                      </a:r>
                      <a:endParaRPr lang="en-US" sz="1400" i="1" dirty="0"/>
                    </a:p>
                  </a:txBody>
                  <a:tcPr/>
                </a:tc>
              </a:tr>
              <a:tr h="955042">
                <a:tc>
                  <a:txBody>
                    <a:bodyPr/>
                    <a:lstStyle/>
                    <a:p>
                      <a:endParaRPr lang="en-US" sz="1400" i="1" dirty="0"/>
                    </a:p>
                  </a:txBody>
                  <a:tcPr/>
                </a:tc>
                <a:tc>
                  <a:txBody>
                    <a:bodyPr/>
                    <a:lstStyle/>
                    <a:p>
                      <a:endParaRPr lang="en-US" sz="1400" i="1" dirty="0"/>
                    </a:p>
                  </a:txBody>
                  <a:tcPr/>
                </a:tc>
                <a:tc>
                  <a:txBody>
                    <a:bodyPr/>
                    <a:lstStyle/>
                    <a:p>
                      <a:endParaRPr lang="en-US" sz="1400" i="1" dirty="0"/>
                    </a:p>
                  </a:txBody>
                  <a:tcPr/>
                </a:tc>
                <a:tc>
                  <a:txBody>
                    <a:bodyPr/>
                    <a:lstStyle/>
                    <a:p>
                      <a:r>
                        <a:rPr lang="en-US" sz="1400" i="1" dirty="0" smtClean="0"/>
                        <a:t>Some</a:t>
                      </a:r>
                      <a:r>
                        <a:rPr lang="en-US" sz="1400" i="1" baseline="0" dirty="0" smtClean="0"/>
                        <a:t> theft of solar systems/batteries are being reported in real time </a:t>
                      </a:r>
                      <a:r>
                        <a:rPr lang="en-US" sz="1400" i="1" baseline="0" dirty="0" err="1" smtClean="0"/>
                        <a:t>Hydromet</a:t>
                      </a:r>
                      <a:r>
                        <a:rPr lang="en-US" sz="1400" i="1" baseline="0" dirty="0" smtClean="0"/>
                        <a:t>.</a:t>
                      </a:r>
                      <a:endParaRPr lang="en-US" sz="1400" i="1" dirty="0"/>
                    </a:p>
                  </a:txBody>
                  <a:tcPr/>
                </a:tc>
                <a:tc>
                  <a:txBody>
                    <a:bodyPr/>
                    <a:lstStyle/>
                    <a:p>
                      <a:r>
                        <a:rPr lang="en-US" sz="1400" i="1" dirty="0" smtClean="0"/>
                        <a:t>Working</a:t>
                      </a:r>
                      <a:r>
                        <a:rPr lang="en-US" sz="1400" i="1" baseline="0" dirty="0" smtClean="0"/>
                        <a:t> on various options including making manual data reliable with mobile based technology. </a:t>
                      </a:r>
                      <a:endParaRPr lang="en-US" sz="1400" i="1" dirty="0"/>
                    </a:p>
                  </a:txBody>
                  <a:tcPr/>
                </a:tc>
              </a:tr>
              <a:tr h="406887">
                <a:tc>
                  <a:txBody>
                    <a:bodyPr/>
                    <a:lstStyle/>
                    <a:p>
                      <a:r>
                        <a:rPr lang="en-US" sz="1400" i="1" dirty="0" smtClean="0"/>
                        <a:t> 7</a:t>
                      </a:r>
                      <a:endParaRPr lang="en-US" sz="1400" i="1" dirty="0"/>
                    </a:p>
                  </a:txBody>
                  <a:tcPr/>
                </a:tc>
                <a:tc>
                  <a:txBody>
                    <a:bodyPr/>
                    <a:lstStyle/>
                    <a:p>
                      <a:r>
                        <a:rPr lang="en-US" sz="1400" i="1" dirty="0" smtClean="0"/>
                        <a:t>Contract</a:t>
                      </a:r>
                      <a:r>
                        <a:rPr lang="en-US" sz="1400" i="1" baseline="0" dirty="0" smtClean="0"/>
                        <a:t> management</a:t>
                      </a:r>
                      <a:endParaRPr lang="en-US" sz="1400" i="1" dirty="0"/>
                    </a:p>
                  </a:txBody>
                  <a:tcPr/>
                </a:tc>
                <a:tc>
                  <a:txBody>
                    <a:bodyPr/>
                    <a:lstStyle/>
                    <a:p>
                      <a:r>
                        <a:rPr lang="en-US" sz="1400" i="1" dirty="0" smtClean="0"/>
                        <a:t>Centralized</a:t>
                      </a:r>
                      <a:r>
                        <a:rPr lang="en-US" sz="1400" i="1" baseline="0" dirty="0" smtClean="0"/>
                        <a:t> so state did not have significant role</a:t>
                      </a:r>
                      <a:endParaRPr lang="en-US" sz="1400" i="1" dirty="0"/>
                    </a:p>
                  </a:txBody>
                  <a:tcPr/>
                </a:tc>
                <a:tc>
                  <a:txBody>
                    <a:bodyPr/>
                    <a:lstStyle/>
                    <a:p>
                      <a:r>
                        <a:rPr lang="en-US" sz="1400" i="1" baseline="0" dirty="0" smtClean="0"/>
                        <a:t>IAs have not been able to take action against the vendor while contract did have provision for penalties.</a:t>
                      </a:r>
                      <a:endParaRPr lang="en-US" sz="1400" i="1" dirty="0"/>
                    </a:p>
                  </a:txBody>
                  <a:tcPr/>
                </a:tc>
                <a:tc>
                  <a:txBody>
                    <a:bodyPr/>
                    <a:lstStyle/>
                    <a:p>
                      <a:r>
                        <a:rPr lang="en-US" sz="1400" i="1" dirty="0" smtClean="0"/>
                        <a:t>Train the staff</a:t>
                      </a:r>
                      <a:r>
                        <a:rPr lang="en-US" sz="1400" i="1" baseline="0" dirty="0" smtClean="0"/>
                        <a:t> rigorously so that they are able to monitor from the beginning. MOWR needs to ensure support and monitoring.</a:t>
                      </a:r>
                      <a:endParaRPr lang="en-US" sz="1400" i="1" dirty="0"/>
                    </a:p>
                  </a:txBody>
                  <a:tcPr/>
                </a:tc>
              </a:tr>
              <a:tr h="1377231">
                <a:tc>
                  <a:txBody>
                    <a:bodyPr/>
                    <a:lstStyle/>
                    <a:p>
                      <a:r>
                        <a:rPr lang="en-US" sz="1400" i="1" dirty="0" smtClean="0"/>
                        <a:t>8</a:t>
                      </a:r>
                      <a:endParaRPr lang="en-US" sz="1400" i="1" dirty="0"/>
                    </a:p>
                  </a:txBody>
                  <a:tcPr/>
                </a:tc>
                <a:tc>
                  <a:txBody>
                    <a:bodyPr/>
                    <a:lstStyle/>
                    <a:p>
                      <a:r>
                        <a:rPr lang="en-US" sz="1400" i="1" dirty="0" err="1" smtClean="0"/>
                        <a:t>Softwares</a:t>
                      </a:r>
                      <a:endParaRPr lang="en-US" sz="1400" i="1" dirty="0"/>
                    </a:p>
                  </a:txBody>
                  <a:tcPr/>
                </a:tc>
                <a:tc>
                  <a:txBody>
                    <a:bodyPr/>
                    <a:lstStyle/>
                    <a:p>
                      <a:r>
                        <a:rPr lang="en-US" sz="1400" i="1" dirty="0" smtClean="0"/>
                        <a:t>Desktop based standardized </a:t>
                      </a:r>
                      <a:r>
                        <a:rPr lang="en-US" sz="1400" i="1" dirty="0" err="1" smtClean="0"/>
                        <a:t>softwares</a:t>
                      </a:r>
                      <a:r>
                        <a:rPr lang="en-US" sz="1400" i="1" dirty="0" smtClean="0"/>
                        <a:t> were procured which lead to high AMC requirement</a:t>
                      </a:r>
                      <a:r>
                        <a:rPr lang="en-US" sz="1400" i="1" baseline="0" dirty="0" smtClean="0"/>
                        <a:t> and compatibility issues later</a:t>
                      </a:r>
                      <a:endParaRPr lang="en-US" sz="1400" i="1" dirty="0"/>
                    </a:p>
                  </a:txBody>
                  <a:tcPr/>
                </a:tc>
                <a:tc>
                  <a:txBody>
                    <a:bodyPr/>
                    <a:lstStyle/>
                    <a:p>
                      <a:r>
                        <a:rPr lang="en-US" sz="1400" i="1" dirty="0" smtClean="0"/>
                        <a:t>Web-based</a:t>
                      </a:r>
                      <a:r>
                        <a:rPr lang="en-US" sz="1400" i="1" baseline="0" dirty="0" smtClean="0"/>
                        <a:t> systems were introduced through central agencies but</a:t>
                      </a:r>
                    </a:p>
                    <a:p>
                      <a:pPr marL="342900" indent="-342900">
                        <a:buAutoNum type="arabicPeriod"/>
                      </a:pPr>
                      <a:r>
                        <a:rPr lang="en-US" sz="1400" i="1" baseline="0" dirty="0" smtClean="0"/>
                        <a:t>States are not comfortable to join</a:t>
                      </a:r>
                    </a:p>
                    <a:p>
                      <a:pPr marL="342900" indent="-342900">
                        <a:buAutoNum type="arabicPeriod"/>
                      </a:pPr>
                      <a:r>
                        <a:rPr lang="en-US" sz="1400" i="1" baseline="0" dirty="0" smtClean="0"/>
                        <a:t>Some system did not complete and have left all the states waiting for it.</a:t>
                      </a:r>
                      <a:endParaRPr lang="en-US" sz="1400" i="1" dirty="0"/>
                    </a:p>
                  </a:txBody>
                  <a:tcPr/>
                </a:tc>
                <a:tc>
                  <a:txBody>
                    <a:bodyPr/>
                    <a:lstStyle/>
                    <a:p>
                      <a:r>
                        <a:rPr lang="en-US" sz="1400" i="1" dirty="0" smtClean="0"/>
                        <a:t>Web-based system with</a:t>
                      </a:r>
                      <a:r>
                        <a:rPr lang="en-US" sz="1400" i="1" baseline="0" dirty="0" smtClean="0"/>
                        <a:t> improved administrative control to states.</a:t>
                      </a:r>
                      <a:endParaRPr lang="en-US" sz="1400" i="1" dirty="0"/>
                    </a:p>
                  </a:txBody>
                  <a:tcPr/>
                </a:tc>
              </a:tr>
              <a:tr h="406887">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1472062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2"/>
          <p:cNvSpPr txBox="1">
            <a:spLocks noChangeArrowheads="1"/>
          </p:cNvSpPr>
          <p:nvPr/>
        </p:nvSpPr>
        <p:spPr>
          <a:xfrm>
            <a:off x="190831" y="260117"/>
            <a:ext cx="8077200" cy="471116"/>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srgbClr val="C00000"/>
                </a:solidFill>
                <a:effectLst>
                  <a:outerShdw blurRad="38100" dist="38100" dir="2700000" algn="tl">
                    <a:srgbClr val="000000">
                      <a:alpha val="43137"/>
                    </a:srgbClr>
                  </a:outerShdw>
                </a:effectLst>
              </a:rPr>
              <a:t>A: Lessons Learnt and NHP design</a:t>
            </a:r>
            <a:endParaRPr lang="en-US" sz="3000" b="1" dirty="0">
              <a:solidFill>
                <a:srgbClr val="C00000"/>
              </a:solidFill>
              <a:effectLst>
                <a:outerShdw blurRad="38100" dist="38100" dir="2700000" algn="tl">
                  <a:srgbClr val="000000">
                    <a:alpha val="43137"/>
                  </a:srgbClr>
                </a:outerShdw>
              </a:effectLst>
            </a:endParaRPr>
          </a:p>
        </p:txBody>
      </p:sp>
      <p:graphicFrame>
        <p:nvGraphicFramePr>
          <p:cNvPr id="7" name="Content Placeholder 3"/>
          <p:cNvGraphicFramePr>
            <a:graphicFrameLocks/>
          </p:cNvGraphicFramePr>
          <p:nvPr>
            <p:extLst/>
          </p:nvPr>
        </p:nvGraphicFramePr>
        <p:xfrm>
          <a:off x="451413" y="1143000"/>
          <a:ext cx="8692586" cy="5975118"/>
        </p:xfrm>
        <a:graphic>
          <a:graphicData uri="http://schemas.openxmlformats.org/drawingml/2006/table">
            <a:tbl>
              <a:tblPr firstRow="1" bandRow="1">
                <a:tableStyleId>{5C22544A-7EE6-4342-B048-85BDC9FD1C3A}</a:tableStyleId>
              </a:tblPr>
              <a:tblGrid>
                <a:gridCol w="626493"/>
                <a:gridCol w="1728802"/>
                <a:gridCol w="1079492"/>
                <a:gridCol w="2667000"/>
                <a:gridCol w="2590799"/>
              </a:tblGrid>
              <a:tr h="306051">
                <a:tc>
                  <a:txBody>
                    <a:bodyPr/>
                    <a:lstStyle/>
                    <a:p>
                      <a:r>
                        <a:rPr lang="en-US" sz="1400" i="1" dirty="0" smtClean="0"/>
                        <a:t>S. No.</a:t>
                      </a:r>
                      <a:endParaRPr lang="en-US" sz="1400" i="1" dirty="0"/>
                    </a:p>
                  </a:txBody>
                  <a:tcPr/>
                </a:tc>
                <a:tc>
                  <a:txBody>
                    <a:bodyPr/>
                    <a:lstStyle/>
                    <a:p>
                      <a:r>
                        <a:rPr lang="en-US" sz="1400" i="1" dirty="0" smtClean="0"/>
                        <a:t>Activity</a:t>
                      </a:r>
                      <a:endParaRPr lang="en-US" sz="1400" i="1" dirty="0"/>
                    </a:p>
                  </a:txBody>
                  <a:tcPr/>
                </a:tc>
                <a:tc>
                  <a:txBody>
                    <a:bodyPr/>
                    <a:lstStyle/>
                    <a:p>
                      <a:r>
                        <a:rPr lang="en-US" sz="1400" i="1" dirty="0" smtClean="0"/>
                        <a:t>HP1</a:t>
                      </a:r>
                      <a:endParaRPr lang="en-US" sz="1400" i="1" dirty="0"/>
                    </a:p>
                  </a:txBody>
                  <a:tcPr/>
                </a:tc>
                <a:tc>
                  <a:txBody>
                    <a:bodyPr/>
                    <a:lstStyle/>
                    <a:p>
                      <a:r>
                        <a:rPr lang="en-US" sz="1400" i="1" dirty="0" smtClean="0"/>
                        <a:t>HP2</a:t>
                      </a:r>
                      <a:endParaRPr lang="en-US" sz="1400" i="1" dirty="0"/>
                    </a:p>
                  </a:txBody>
                  <a:tcPr/>
                </a:tc>
                <a:tc>
                  <a:txBody>
                    <a:bodyPr/>
                    <a:lstStyle/>
                    <a:p>
                      <a:r>
                        <a:rPr lang="en-US" sz="1400" i="1" dirty="0" smtClean="0"/>
                        <a:t>NHP</a:t>
                      </a:r>
                      <a:endParaRPr lang="en-US" sz="1400" i="1" dirty="0"/>
                    </a:p>
                  </a:txBody>
                  <a:tcPr/>
                </a:tc>
              </a:tr>
              <a:tr h="955042">
                <a:tc>
                  <a:txBody>
                    <a:bodyPr/>
                    <a:lstStyle/>
                    <a:p>
                      <a:endParaRPr lang="en-US" sz="1400" i="1" dirty="0"/>
                    </a:p>
                  </a:txBody>
                  <a:tcPr/>
                </a:tc>
                <a:tc>
                  <a:txBody>
                    <a:bodyPr/>
                    <a:lstStyle/>
                    <a:p>
                      <a:r>
                        <a:rPr lang="en-US" sz="1400" i="1" dirty="0" smtClean="0"/>
                        <a:t>Software system</a:t>
                      </a:r>
                      <a:endParaRPr lang="en-US" sz="1400" i="1" dirty="0"/>
                    </a:p>
                  </a:txBody>
                  <a:tcPr/>
                </a:tc>
                <a:tc>
                  <a:txBody>
                    <a:bodyPr/>
                    <a:lstStyle/>
                    <a:p>
                      <a:endParaRPr lang="en-US" sz="1400" i="1" dirty="0"/>
                    </a:p>
                  </a:txBody>
                  <a:tcPr/>
                </a:tc>
                <a:tc>
                  <a:txBody>
                    <a:bodyPr/>
                    <a:lstStyle/>
                    <a:p>
                      <a:r>
                        <a:rPr lang="en-US" sz="1400" i="1" dirty="0" smtClean="0"/>
                        <a:t>In some case Software development and hardware were kept different that resulted in delays.</a:t>
                      </a:r>
                      <a:endParaRPr lang="en-US" sz="1400" i="1" dirty="0"/>
                    </a:p>
                  </a:txBody>
                  <a:tcPr/>
                </a:tc>
                <a:tc>
                  <a:txBody>
                    <a:bodyPr/>
                    <a:lstStyle/>
                    <a:p>
                      <a:r>
                        <a:rPr lang="en-US" sz="1400" i="1" dirty="0" smtClean="0"/>
                        <a:t>Advising</a:t>
                      </a:r>
                      <a:r>
                        <a:rPr lang="en-US" sz="1400" i="1" baseline="0" dirty="0" smtClean="0"/>
                        <a:t> IAs to go for cloud server at once for all and use hardware as offline backup.</a:t>
                      </a:r>
                    </a:p>
                    <a:p>
                      <a:endParaRPr lang="en-US" sz="1400" i="1" dirty="0"/>
                    </a:p>
                  </a:txBody>
                  <a:tcPr/>
                </a:tc>
              </a:tr>
              <a:tr h="955042">
                <a:tc>
                  <a:txBody>
                    <a:bodyPr/>
                    <a:lstStyle/>
                    <a:p>
                      <a:endParaRPr lang="en-US" sz="1400" i="1" dirty="0"/>
                    </a:p>
                  </a:txBody>
                  <a:tcPr/>
                </a:tc>
                <a:tc>
                  <a:txBody>
                    <a:bodyPr/>
                    <a:lstStyle/>
                    <a:p>
                      <a:endParaRPr lang="en-US" sz="1400" i="1" dirty="0"/>
                    </a:p>
                  </a:txBody>
                  <a:tcPr/>
                </a:tc>
                <a:tc>
                  <a:txBody>
                    <a:bodyPr/>
                    <a:lstStyle/>
                    <a:p>
                      <a:endParaRPr lang="en-US" sz="1400" i="1" dirty="0"/>
                    </a:p>
                  </a:txBody>
                  <a:tcPr/>
                </a:tc>
                <a:tc>
                  <a:txBody>
                    <a:bodyPr/>
                    <a:lstStyle/>
                    <a:p>
                      <a:r>
                        <a:rPr lang="en-US" sz="1400" i="1" dirty="0" smtClean="0"/>
                        <a:t>Licensed </a:t>
                      </a:r>
                      <a:r>
                        <a:rPr lang="en-US" sz="1400" i="1" dirty="0" err="1" smtClean="0"/>
                        <a:t>softwares</a:t>
                      </a:r>
                      <a:r>
                        <a:rPr lang="en-US" sz="1400" i="1" dirty="0" smtClean="0"/>
                        <a:t> limited the usage</a:t>
                      </a:r>
                      <a:r>
                        <a:rPr lang="en-US" sz="1400" i="1" baseline="0" dirty="0" smtClean="0"/>
                        <a:t> and continuity</a:t>
                      </a:r>
                      <a:r>
                        <a:rPr lang="en-US" sz="1400" i="1" dirty="0" smtClean="0"/>
                        <a:t>.</a:t>
                      </a:r>
                      <a:endParaRPr lang="en-US" sz="1400" i="1" dirty="0"/>
                    </a:p>
                  </a:txBody>
                  <a:tcPr/>
                </a:tc>
                <a:tc>
                  <a:txBody>
                    <a:bodyPr/>
                    <a:lstStyle/>
                    <a:p>
                      <a:r>
                        <a:rPr lang="en-US" sz="1400" i="1" dirty="0" smtClean="0"/>
                        <a:t>Project will prefer</a:t>
                      </a:r>
                      <a:r>
                        <a:rPr lang="en-US" sz="1400" i="1" baseline="0" dirty="0" smtClean="0"/>
                        <a:t> the license-free software to encourage wide usage.</a:t>
                      </a:r>
                      <a:endParaRPr lang="en-US" sz="1400" i="1" dirty="0"/>
                    </a:p>
                  </a:txBody>
                  <a:tcPr/>
                </a:tc>
              </a:tr>
              <a:tr h="603265">
                <a:tc>
                  <a:txBody>
                    <a:bodyPr/>
                    <a:lstStyle/>
                    <a:p>
                      <a:endParaRPr lang="en-US" sz="1400" i="1" dirty="0"/>
                    </a:p>
                  </a:txBody>
                  <a:tcPr/>
                </a:tc>
                <a:tc>
                  <a:txBody>
                    <a:bodyPr/>
                    <a:lstStyle/>
                    <a:p>
                      <a:endParaRPr lang="en-US" sz="1400" i="1" dirty="0"/>
                    </a:p>
                  </a:txBody>
                  <a:tcPr/>
                </a:tc>
                <a:tc>
                  <a:txBody>
                    <a:bodyPr/>
                    <a:lstStyle/>
                    <a:p>
                      <a:endParaRPr lang="en-US" sz="1400" i="1" dirty="0"/>
                    </a:p>
                  </a:txBody>
                  <a:tcPr/>
                </a:tc>
                <a:tc>
                  <a:txBody>
                    <a:bodyPr/>
                    <a:lstStyle/>
                    <a:p>
                      <a:r>
                        <a:rPr lang="en-US" sz="1400" i="1" dirty="0" smtClean="0"/>
                        <a:t>Software</a:t>
                      </a:r>
                      <a:r>
                        <a:rPr lang="en-US" sz="1400" i="1" baseline="0" dirty="0" smtClean="0"/>
                        <a:t> developments took time</a:t>
                      </a:r>
                      <a:endParaRPr lang="en-US" sz="1400" i="1" dirty="0"/>
                    </a:p>
                  </a:txBody>
                  <a:tcPr/>
                </a:tc>
                <a:tc>
                  <a:txBody>
                    <a:bodyPr/>
                    <a:lstStyle/>
                    <a:p>
                      <a:r>
                        <a:rPr lang="en-US" sz="1400" i="1" dirty="0" smtClean="0"/>
                        <a:t>Look for off the shelf </a:t>
                      </a:r>
                      <a:r>
                        <a:rPr lang="en-US" sz="1400" i="1" dirty="0" err="1" smtClean="0"/>
                        <a:t>softwares</a:t>
                      </a:r>
                      <a:r>
                        <a:rPr lang="en-US" sz="1400" i="1" dirty="0" smtClean="0"/>
                        <a:t> if available.</a:t>
                      </a:r>
                      <a:endParaRPr lang="en-US" sz="1400" i="1" dirty="0"/>
                    </a:p>
                  </a:txBody>
                  <a:tcPr/>
                </a:tc>
              </a:tr>
              <a:tr h="406887">
                <a:tc>
                  <a:txBody>
                    <a:bodyPr/>
                    <a:lstStyle/>
                    <a:p>
                      <a:r>
                        <a:rPr lang="en-US" sz="1400" i="1" dirty="0" smtClean="0"/>
                        <a:t> 9</a:t>
                      </a:r>
                      <a:endParaRPr lang="en-US" sz="1400" i="1" dirty="0"/>
                    </a:p>
                  </a:txBody>
                  <a:tcPr/>
                </a:tc>
                <a:tc>
                  <a:txBody>
                    <a:bodyPr/>
                    <a:lstStyle/>
                    <a:p>
                      <a:r>
                        <a:rPr lang="en-US" sz="1400" i="1" dirty="0" smtClean="0"/>
                        <a:t>Server</a:t>
                      </a:r>
                      <a:endParaRPr lang="en-US" sz="1400" i="1" dirty="0"/>
                    </a:p>
                  </a:txBody>
                  <a:tcPr/>
                </a:tc>
                <a:tc>
                  <a:txBody>
                    <a:bodyPr/>
                    <a:lstStyle/>
                    <a:p>
                      <a:endParaRPr lang="en-US" sz="1400" i="1" dirty="0"/>
                    </a:p>
                  </a:txBody>
                  <a:tcPr/>
                </a:tc>
                <a:tc>
                  <a:txBody>
                    <a:bodyPr/>
                    <a:lstStyle/>
                    <a:p>
                      <a:r>
                        <a:rPr lang="en-US" sz="1400" i="1" dirty="0" smtClean="0"/>
                        <a:t>Hard disc</a:t>
                      </a:r>
                      <a:r>
                        <a:rPr lang="en-US" sz="1400" i="1" baseline="0" dirty="0" smtClean="0"/>
                        <a:t> which are difficult to maintain and mostly no back up due to which data may get lost.</a:t>
                      </a:r>
                    </a:p>
                    <a:p>
                      <a:r>
                        <a:rPr lang="en-US" sz="1400" i="1" baseline="0" dirty="0" smtClean="0"/>
                        <a:t>More prone to Damages and cyber security and difficult to upgrade.</a:t>
                      </a:r>
                      <a:endParaRPr lang="en-US" sz="1400" i="1" dirty="0"/>
                    </a:p>
                  </a:txBody>
                  <a:tcPr/>
                </a:tc>
                <a:tc>
                  <a:txBody>
                    <a:bodyPr/>
                    <a:lstStyle/>
                    <a:p>
                      <a:r>
                        <a:rPr lang="en-US" sz="1400" i="1" dirty="0" smtClean="0"/>
                        <a:t>Go for Cloud server and have Hard disc server as backup.</a:t>
                      </a:r>
                      <a:endParaRPr lang="en-US" sz="1400" i="1" dirty="0"/>
                    </a:p>
                  </a:txBody>
                  <a:tcPr/>
                </a:tc>
              </a:tr>
              <a:tr h="1377231">
                <a:tc>
                  <a:txBody>
                    <a:bodyPr/>
                    <a:lstStyle/>
                    <a:p>
                      <a:r>
                        <a:rPr lang="en-US" sz="1400" i="1" dirty="0" smtClean="0"/>
                        <a:t>10</a:t>
                      </a:r>
                      <a:endParaRPr lang="en-US" sz="1400" i="1" dirty="0"/>
                    </a:p>
                  </a:txBody>
                  <a:tcPr/>
                </a:tc>
                <a:tc>
                  <a:txBody>
                    <a:bodyPr/>
                    <a:lstStyle/>
                    <a:p>
                      <a:r>
                        <a:rPr lang="en-US" sz="1400" i="1" dirty="0" smtClean="0"/>
                        <a:t>Staffing</a:t>
                      </a:r>
                      <a:endParaRPr lang="en-US" sz="1400" i="1" dirty="0"/>
                    </a:p>
                  </a:txBody>
                  <a:tcPr/>
                </a:tc>
                <a:tc>
                  <a:txBody>
                    <a:bodyPr/>
                    <a:lstStyle/>
                    <a:p>
                      <a:endParaRPr lang="en-US" sz="1400" i="1" dirty="0"/>
                    </a:p>
                  </a:txBody>
                  <a:tcPr/>
                </a:tc>
                <a:tc>
                  <a:txBody>
                    <a:bodyPr/>
                    <a:lstStyle/>
                    <a:p>
                      <a:r>
                        <a:rPr lang="en-US" sz="1400" i="1" dirty="0" smtClean="0"/>
                        <a:t>Large turnover</a:t>
                      </a:r>
                      <a:r>
                        <a:rPr lang="en-US" sz="1400" i="1" baseline="0" dirty="0" smtClean="0"/>
                        <a:t> in some states</a:t>
                      </a:r>
                      <a:endParaRPr lang="en-US" sz="1400" i="1" dirty="0"/>
                    </a:p>
                  </a:txBody>
                  <a:tcPr/>
                </a:tc>
                <a:tc>
                  <a:txBody>
                    <a:bodyPr/>
                    <a:lstStyle/>
                    <a:p>
                      <a:r>
                        <a:rPr lang="en-US" sz="1400" i="1" dirty="0" smtClean="0"/>
                        <a:t>Collaborate with the regional Institutes to run</a:t>
                      </a:r>
                      <a:r>
                        <a:rPr lang="en-US" sz="1400" i="1" baseline="0" dirty="0" smtClean="0"/>
                        <a:t> the training program and perhaps support technically also.</a:t>
                      </a:r>
                      <a:endParaRPr lang="en-US" sz="1400" i="1" dirty="0"/>
                    </a:p>
                  </a:txBody>
                  <a:tcPr/>
                </a:tc>
              </a:tr>
              <a:tr h="40688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8601890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2"/>
          <p:cNvSpPr txBox="1">
            <a:spLocks noChangeArrowheads="1"/>
          </p:cNvSpPr>
          <p:nvPr/>
        </p:nvSpPr>
        <p:spPr>
          <a:xfrm>
            <a:off x="190831" y="260117"/>
            <a:ext cx="8077200" cy="471116"/>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srgbClr val="C00000"/>
                </a:solidFill>
                <a:effectLst>
                  <a:outerShdw blurRad="38100" dist="38100" dir="2700000" algn="tl">
                    <a:srgbClr val="000000">
                      <a:alpha val="43137"/>
                    </a:srgbClr>
                  </a:outerShdw>
                </a:effectLst>
              </a:rPr>
              <a:t>A: Lessons Learnt and NHP design</a:t>
            </a:r>
            <a:endParaRPr lang="en-US" sz="3000" b="1" dirty="0">
              <a:solidFill>
                <a:srgbClr val="C00000"/>
              </a:solidFill>
              <a:effectLst>
                <a:outerShdw blurRad="38100" dist="38100" dir="2700000" algn="tl">
                  <a:srgbClr val="000000">
                    <a:alpha val="43137"/>
                  </a:srgbClr>
                </a:outerShdw>
              </a:effectLst>
            </a:endParaRPr>
          </a:p>
        </p:txBody>
      </p:sp>
      <p:graphicFrame>
        <p:nvGraphicFramePr>
          <p:cNvPr id="7" name="Content Placeholder 3"/>
          <p:cNvGraphicFramePr>
            <a:graphicFrameLocks/>
          </p:cNvGraphicFramePr>
          <p:nvPr>
            <p:extLst/>
          </p:nvPr>
        </p:nvGraphicFramePr>
        <p:xfrm>
          <a:off x="451413" y="1143000"/>
          <a:ext cx="8692586" cy="5426963"/>
        </p:xfrm>
        <a:graphic>
          <a:graphicData uri="http://schemas.openxmlformats.org/drawingml/2006/table">
            <a:tbl>
              <a:tblPr firstRow="1" bandRow="1">
                <a:tableStyleId>{5C22544A-7EE6-4342-B048-85BDC9FD1C3A}</a:tableStyleId>
              </a:tblPr>
              <a:tblGrid>
                <a:gridCol w="626493"/>
                <a:gridCol w="1728802"/>
                <a:gridCol w="1308092"/>
                <a:gridCol w="2438400"/>
                <a:gridCol w="2590799"/>
              </a:tblGrid>
              <a:tr h="306051">
                <a:tc>
                  <a:txBody>
                    <a:bodyPr/>
                    <a:lstStyle/>
                    <a:p>
                      <a:r>
                        <a:rPr lang="en-US" sz="1400" i="1" dirty="0" smtClean="0"/>
                        <a:t>S. No.</a:t>
                      </a:r>
                      <a:endParaRPr lang="en-US" sz="1400" i="1" dirty="0"/>
                    </a:p>
                  </a:txBody>
                  <a:tcPr/>
                </a:tc>
                <a:tc>
                  <a:txBody>
                    <a:bodyPr/>
                    <a:lstStyle/>
                    <a:p>
                      <a:r>
                        <a:rPr lang="en-US" sz="1400" i="1" dirty="0" smtClean="0"/>
                        <a:t>Activity</a:t>
                      </a:r>
                      <a:endParaRPr lang="en-US" sz="1400" i="1" dirty="0"/>
                    </a:p>
                  </a:txBody>
                  <a:tcPr/>
                </a:tc>
                <a:tc>
                  <a:txBody>
                    <a:bodyPr/>
                    <a:lstStyle/>
                    <a:p>
                      <a:r>
                        <a:rPr lang="en-US" sz="1400" i="1" dirty="0" smtClean="0"/>
                        <a:t>HP1</a:t>
                      </a:r>
                      <a:endParaRPr lang="en-US" sz="1400" i="1" dirty="0"/>
                    </a:p>
                  </a:txBody>
                  <a:tcPr/>
                </a:tc>
                <a:tc>
                  <a:txBody>
                    <a:bodyPr/>
                    <a:lstStyle/>
                    <a:p>
                      <a:r>
                        <a:rPr lang="en-US" sz="1400" i="1" dirty="0" smtClean="0"/>
                        <a:t>HP2</a:t>
                      </a:r>
                      <a:endParaRPr lang="en-US" sz="1400" i="1" dirty="0"/>
                    </a:p>
                  </a:txBody>
                  <a:tcPr/>
                </a:tc>
                <a:tc>
                  <a:txBody>
                    <a:bodyPr/>
                    <a:lstStyle/>
                    <a:p>
                      <a:r>
                        <a:rPr lang="en-US" sz="1400" i="1" dirty="0" smtClean="0"/>
                        <a:t>NHP</a:t>
                      </a:r>
                      <a:endParaRPr lang="en-US" sz="1400" i="1" dirty="0"/>
                    </a:p>
                  </a:txBody>
                  <a:tcPr/>
                </a:tc>
              </a:tr>
              <a:tr h="955042">
                <a:tc>
                  <a:txBody>
                    <a:bodyPr/>
                    <a:lstStyle/>
                    <a:p>
                      <a:r>
                        <a:rPr lang="en-US" sz="1400" i="1" dirty="0" smtClean="0"/>
                        <a:t>9</a:t>
                      </a:r>
                      <a:endParaRPr lang="en-US" sz="1400" i="1" dirty="0"/>
                    </a:p>
                  </a:txBody>
                  <a:tcPr/>
                </a:tc>
                <a:tc>
                  <a:txBody>
                    <a:bodyPr/>
                    <a:lstStyle/>
                    <a:p>
                      <a:r>
                        <a:rPr lang="en-US" dirty="0" smtClean="0"/>
                        <a:t>Data</a:t>
                      </a:r>
                      <a:r>
                        <a:rPr lang="en-US" baseline="0" dirty="0" smtClean="0"/>
                        <a:t> </a:t>
                      </a:r>
                      <a:r>
                        <a:rPr lang="en-US" dirty="0" smtClean="0"/>
                        <a:t>Accessibility</a:t>
                      </a:r>
                      <a:endParaRPr lang="en-US" dirty="0"/>
                    </a:p>
                  </a:txBody>
                  <a:tcPr/>
                </a:tc>
                <a:tc>
                  <a:txBody>
                    <a:bodyPr/>
                    <a:lstStyle/>
                    <a:p>
                      <a:r>
                        <a:rPr lang="en-US" dirty="0" smtClean="0"/>
                        <a:t>Data policy promoted pricing.</a:t>
                      </a:r>
                      <a:r>
                        <a:rPr lang="en-US" baseline="0" dirty="0" smtClean="0"/>
                        <a:t> </a:t>
                      </a:r>
                      <a:endParaRPr lang="en-US" dirty="0"/>
                    </a:p>
                  </a:txBody>
                  <a:tcPr/>
                </a:tc>
                <a:tc>
                  <a:txBody>
                    <a:bodyPr/>
                    <a:lstStyle/>
                    <a:p>
                      <a:r>
                        <a:rPr lang="en-US" dirty="0" smtClean="0"/>
                        <a:t>Free</a:t>
                      </a:r>
                      <a:r>
                        <a:rPr lang="en-US" baseline="0" dirty="0" smtClean="0"/>
                        <a:t> and Real time online</a:t>
                      </a:r>
                      <a:endParaRPr lang="en-US" dirty="0"/>
                    </a:p>
                  </a:txBody>
                  <a:tcPr/>
                </a:tc>
                <a:tc>
                  <a:txBody>
                    <a:bodyPr/>
                    <a:lstStyle/>
                    <a:p>
                      <a:r>
                        <a:rPr lang="en-US" dirty="0" smtClean="0"/>
                        <a:t>NWRIS</a:t>
                      </a:r>
                      <a:r>
                        <a:rPr lang="en-US" baseline="0" dirty="0" smtClean="0"/>
                        <a:t> with integrated database and “free” accessibility</a:t>
                      </a:r>
                      <a:endParaRPr lang="en-US" dirty="0"/>
                    </a:p>
                  </a:txBody>
                  <a:tcPr/>
                </a:tc>
              </a:tr>
              <a:tr h="955042">
                <a:tc>
                  <a:txBody>
                    <a:bodyPr/>
                    <a:lstStyle/>
                    <a:p>
                      <a:r>
                        <a:rPr lang="en-US" sz="1400" i="1" dirty="0" smtClean="0"/>
                        <a:t>10</a:t>
                      </a:r>
                      <a:endParaRPr lang="en-US" sz="1400" i="1" dirty="0"/>
                    </a:p>
                  </a:txBody>
                  <a:tcPr/>
                </a:tc>
                <a:tc>
                  <a:txBody>
                    <a:bodyPr/>
                    <a:lstStyle/>
                    <a:p>
                      <a:r>
                        <a:rPr lang="en-US" sz="2000" i="1" dirty="0" smtClean="0"/>
                        <a:t>Post project</a:t>
                      </a:r>
                      <a:endParaRPr lang="en-US" sz="2000" i="1" dirty="0"/>
                    </a:p>
                  </a:txBody>
                  <a:tcPr/>
                </a:tc>
                <a:tc>
                  <a:txBody>
                    <a:bodyPr/>
                    <a:lstStyle/>
                    <a:p>
                      <a:r>
                        <a:rPr lang="en-US" sz="1400" i="1" dirty="0" smtClean="0"/>
                        <a:t>AMC and operation</a:t>
                      </a:r>
                      <a:r>
                        <a:rPr lang="en-US" sz="1400" i="1" baseline="0" dirty="0" smtClean="0"/>
                        <a:t> were not funded which affected systems</a:t>
                      </a:r>
                      <a:endParaRPr lang="en-US" sz="1400" i="1" dirty="0"/>
                    </a:p>
                  </a:txBody>
                  <a:tcPr/>
                </a:tc>
                <a:tc>
                  <a:txBody>
                    <a:bodyPr/>
                    <a:lstStyle/>
                    <a:p>
                      <a:r>
                        <a:rPr lang="en-US" sz="1400" i="1" dirty="0" smtClean="0"/>
                        <a:t>Some states and Central agencies have experienced</a:t>
                      </a:r>
                      <a:r>
                        <a:rPr lang="en-US" sz="1400" i="1" baseline="0" dirty="0" smtClean="0"/>
                        <a:t> challenges in completing or continuing the activities introduced during the project.</a:t>
                      </a:r>
                      <a:endParaRPr lang="en-US" sz="1400" i="1" dirty="0"/>
                    </a:p>
                  </a:txBody>
                  <a:tcPr/>
                </a:tc>
                <a:tc>
                  <a:txBody>
                    <a:bodyPr/>
                    <a:lstStyle/>
                    <a:p>
                      <a:r>
                        <a:rPr lang="en-US" sz="1400" i="1" dirty="0" smtClean="0"/>
                        <a:t>MoWR is requested</a:t>
                      </a:r>
                      <a:r>
                        <a:rPr lang="en-US" sz="1400" i="1" baseline="0" dirty="0" smtClean="0"/>
                        <a:t> to perhaps continue NHP as program. The annual requirement to run the project all over India would be hardly in  the range of INR 300 crore /year. </a:t>
                      </a:r>
                      <a:endParaRPr lang="en-US" sz="1400" i="1" dirty="0"/>
                    </a:p>
                  </a:txBody>
                  <a:tcPr/>
                </a:tc>
              </a:tr>
              <a:tr h="603265">
                <a:tc>
                  <a:txBody>
                    <a:bodyPr/>
                    <a:lstStyle/>
                    <a:p>
                      <a:endParaRPr lang="en-US" sz="1400" i="1" dirty="0"/>
                    </a:p>
                  </a:txBody>
                  <a:tcPr/>
                </a:tc>
                <a:tc>
                  <a:txBody>
                    <a:bodyPr/>
                    <a:lstStyle/>
                    <a:p>
                      <a:endParaRPr lang="en-US" sz="1400" i="1" dirty="0"/>
                    </a:p>
                  </a:txBody>
                  <a:tcPr/>
                </a:tc>
                <a:tc>
                  <a:txBody>
                    <a:bodyPr/>
                    <a:lstStyle/>
                    <a:p>
                      <a:endParaRPr lang="en-US" sz="1400" i="1" dirty="0"/>
                    </a:p>
                  </a:txBody>
                  <a:tcPr/>
                </a:tc>
                <a:tc>
                  <a:txBody>
                    <a:bodyPr/>
                    <a:lstStyle/>
                    <a:p>
                      <a:endParaRPr lang="en-US" sz="1400" i="1" dirty="0"/>
                    </a:p>
                  </a:txBody>
                  <a:tcPr/>
                </a:tc>
                <a:tc>
                  <a:txBody>
                    <a:bodyPr/>
                    <a:lstStyle/>
                    <a:p>
                      <a:endParaRPr lang="en-US" sz="1400" i="1" dirty="0"/>
                    </a:p>
                  </a:txBody>
                  <a:tcPr/>
                </a:tc>
              </a:tr>
              <a:tr h="406887">
                <a:tc>
                  <a:txBody>
                    <a:bodyPr/>
                    <a:lstStyle/>
                    <a:p>
                      <a:endParaRPr lang="en-US" sz="1400" i="1" dirty="0"/>
                    </a:p>
                  </a:txBody>
                  <a:tcPr/>
                </a:tc>
                <a:tc>
                  <a:txBody>
                    <a:bodyPr/>
                    <a:lstStyle/>
                    <a:p>
                      <a:endParaRPr lang="en-US" sz="1400" i="1" dirty="0"/>
                    </a:p>
                  </a:txBody>
                  <a:tcPr/>
                </a:tc>
                <a:tc>
                  <a:txBody>
                    <a:bodyPr/>
                    <a:lstStyle/>
                    <a:p>
                      <a:endParaRPr lang="en-US" sz="1400" i="1" dirty="0"/>
                    </a:p>
                  </a:txBody>
                  <a:tcPr/>
                </a:tc>
                <a:tc>
                  <a:txBody>
                    <a:bodyPr/>
                    <a:lstStyle/>
                    <a:p>
                      <a:endParaRPr lang="en-US" sz="1400" i="1" dirty="0"/>
                    </a:p>
                  </a:txBody>
                  <a:tcPr/>
                </a:tc>
                <a:tc>
                  <a:txBody>
                    <a:bodyPr/>
                    <a:lstStyle/>
                    <a:p>
                      <a:endParaRPr lang="en-US" sz="1400" i="1" dirty="0"/>
                    </a:p>
                  </a:txBody>
                  <a:tcPr/>
                </a:tc>
              </a:tr>
              <a:tr h="1377231">
                <a:tc>
                  <a:txBody>
                    <a:bodyPr/>
                    <a:lstStyle/>
                    <a:p>
                      <a:endParaRPr lang="en-US" sz="1400" i="1" dirty="0"/>
                    </a:p>
                  </a:txBody>
                  <a:tcPr/>
                </a:tc>
                <a:tc>
                  <a:txBody>
                    <a:bodyPr/>
                    <a:lstStyle/>
                    <a:p>
                      <a:endParaRPr lang="en-US" sz="1400" i="1" dirty="0"/>
                    </a:p>
                  </a:txBody>
                  <a:tcPr/>
                </a:tc>
                <a:tc>
                  <a:txBody>
                    <a:bodyPr/>
                    <a:lstStyle/>
                    <a:p>
                      <a:endParaRPr lang="en-US" sz="1400" i="1" dirty="0"/>
                    </a:p>
                  </a:txBody>
                  <a:tcPr/>
                </a:tc>
                <a:tc>
                  <a:txBody>
                    <a:bodyPr/>
                    <a:lstStyle/>
                    <a:p>
                      <a:endParaRPr lang="en-US" sz="1400" i="1" dirty="0"/>
                    </a:p>
                  </a:txBody>
                  <a:tcPr/>
                </a:tc>
                <a:tc>
                  <a:txBody>
                    <a:bodyPr/>
                    <a:lstStyle/>
                    <a:p>
                      <a:endParaRPr lang="en-US" sz="1400" i="1" dirty="0"/>
                    </a:p>
                  </a:txBody>
                  <a:tcPr/>
                </a:tc>
              </a:tr>
              <a:tr h="40688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2542686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a:bodyPr>
          <a:lstStyle/>
          <a:p>
            <a:r>
              <a:rPr lang="en-US" sz="3300" b="1" dirty="0" smtClean="0">
                <a:solidFill>
                  <a:srgbClr val="FF0000"/>
                </a:solidFill>
                <a:effectLst>
                  <a:outerShdw blurRad="38100" dist="38100" dir="2700000" algn="tl">
                    <a:srgbClr val="000000">
                      <a:alpha val="43137"/>
                    </a:srgbClr>
                  </a:outerShdw>
                </a:effectLst>
              </a:rPr>
              <a:t>Summary and conclusions</a:t>
            </a:r>
            <a:endParaRPr lang="en-US" b="1" dirty="0">
              <a:solidFill>
                <a:schemeClr val="accent3">
                  <a:lumMod val="50000"/>
                </a:schemeClr>
              </a:solidFill>
            </a:endParaRPr>
          </a:p>
        </p:txBody>
      </p:sp>
      <p:pic>
        <p:nvPicPr>
          <p:cNvPr id="4"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24786" y="1005840"/>
            <a:ext cx="8485814" cy="5262979"/>
          </a:xfrm>
          <a:prstGeom prst="rect">
            <a:avLst/>
          </a:prstGeom>
        </p:spPr>
        <p:txBody>
          <a:bodyPr wrap="square">
            <a:spAutoFit/>
          </a:bodyPr>
          <a:lstStyle/>
          <a:p>
            <a:pPr marL="400050" lvl="1">
              <a:spcBef>
                <a:spcPct val="20000"/>
              </a:spcBef>
            </a:pPr>
            <a:r>
              <a:rPr lang="en-US" sz="2800" b="1" dirty="0" smtClean="0">
                <a:solidFill>
                  <a:srgbClr val="C00000"/>
                </a:solidFill>
                <a:effectLst>
                  <a:outerShdw blurRad="38100" dist="38100" dir="2700000" algn="tl">
                    <a:srgbClr val="000000">
                      <a:alpha val="43137"/>
                    </a:srgbClr>
                  </a:outerShdw>
                </a:effectLst>
              </a:rPr>
              <a:t>MoWR</a:t>
            </a:r>
            <a:endParaRPr lang="en-US" sz="2800" b="1" dirty="0" smtClean="0">
              <a:solidFill>
                <a:srgbClr val="0000FF"/>
              </a:solidFill>
            </a:endParaRPr>
          </a:p>
          <a:p>
            <a:pPr marL="857250" lvl="1" indent="-457200">
              <a:spcBef>
                <a:spcPct val="20000"/>
              </a:spcBef>
              <a:buFont typeface="Arial" panose="020B0604020202020204" pitchFamily="34" charset="0"/>
              <a:buChar char="•"/>
            </a:pPr>
            <a:r>
              <a:rPr lang="en-US" sz="2800" b="1" dirty="0" smtClean="0">
                <a:solidFill>
                  <a:srgbClr val="0000FF"/>
                </a:solidFill>
              </a:rPr>
              <a:t>EFC clearance.</a:t>
            </a:r>
          </a:p>
          <a:p>
            <a:pPr marL="857250" lvl="1" indent="-457200">
              <a:spcBef>
                <a:spcPct val="20000"/>
              </a:spcBef>
              <a:buFont typeface="Arial" panose="020B0604020202020204" pitchFamily="34" charset="0"/>
              <a:buChar char="•"/>
            </a:pPr>
            <a:r>
              <a:rPr lang="en-US" sz="2800" b="1" dirty="0" smtClean="0">
                <a:solidFill>
                  <a:srgbClr val="0000FF"/>
                </a:solidFill>
              </a:rPr>
              <a:t>Devise </a:t>
            </a:r>
            <a:r>
              <a:rPr lang="en-US" sz="2800" b="1" dirty="0">
                <a:solidFill>
                  <a:srgbClr val="0000FF"/>
                </a:solidFill>
              </a:rPr>
              <a:t>fund flow system from MoWR to states which would ensure the fund availability by March of each year (State indicated that under current central assistance, the first installment is made available only by Sep-Oct).</a:t>
            </a:r>
          </a:p>
          <a:p>
            <a:pPr marL="857250" lvl="1" indent="-457200">
              <a:spcBef>
                <a:spcPct val="20000"/>
              </a:spcBef>
              <a:buFont typeface="Arial" panose="020B0604020202020204" pitchFamily="34" charset="0"/>
              <a:buChar char="•"/>
            </a:pPr>
            <a:r>
              <a:rPr lang="en-US" sz="2800" b="1" dirty="0">
                <a:solidFill>
                  <a:srgbClr val="0000FF"/>
                </a:solidFill>
              </a:rPr>
              <a:t>Initiate procurement of TAMC to have it in place by effectiveness of project</a:t>
            </a:r>
            <a:r>
              <a:rPr lang="en-US" sz="2800" b="1" dirty="0" smtClean="0">
                <a:solidFill>
                  <a:srgbClr val="0000FF"/>
                </a:solidFill>
              </a:rPr>
              <a:t>.</a:t>
            </a:r>
          </a:p>
          <a:p>
            <a:pPr marL="857250" lvl="1" indent="-457200">
              <a:spcBef>
                <a:spcPct val="20000"/>
              </a:spcBef>
              <a:buFont typeface="Arial" panose="020B0604020202020204" pitchFamily="34" charset="0"/>
              <a:buChar char="•"/>
            </a:pPr>
            <a:r>
              <a:rPr lang="en-US" sz="2800" b="1" dirty="0" err="1" smtClean="0">
                <a:solidFill>
                  <a:srgbClr val="0000FF"/>
                </a:solidFill>
              </a:rPr>
              <a:t>MoUs</a:t>
            </a:r>
            <a:r>
              <a:rPr lang="en-US" sz="2800" b="1" dirty="0" smtClean="0">
                <a:solidFill>
                  <a:srgbClr val="0000FF"/>
                </a:solidFill>
              </a:rPr>
              <a:t> </a:t>
            </a:r>
            <a:r>
              <a:rPr lang="en-US" sz="2800" b="1" dirty="0">
                <a:solidFill>
                  <a:srgbClr val="0000FF"/>
                </a:solidFill>
              </a:rPr>
              <a:t>for Data sharing with </a:t>
            </a:r>
            <a:r>
              <a:rPr lang="en-US" sz="2800" b="1" dirty="0" smtClean="0">
                <a:solidFill>
                  <a:srgbClr val="0000FF"/>
                </a:solidFill>
              </a:rPr>
              <a:t>IAs</a:t>
            </a:r>
            <a:r>
              <a:rPr lang="en-US" sz="2800" dirty="0" smtClean="0"/>
              <a:t>.</a:t>
            </a:r>
            <a:endParaRPr lang="en-US" sz="2800" dirty="0"/>
          </a:p>
          <a:p>
            <a:pPr marL="400050" lvl="1">
              <a:spcBef>
                <a:spcPct val="20000"/>
              </a:spcBef>
            </a:pPr>
            <a:endParaRPr lang="en-US" sz="2800" b="1" dirty="0">
              <a:solidFill>
                <a:srgbClr val="0000FF"/>
              </a:solidFill>
            </a:endParaRPr>
          </a:p>
        </p:txBody>
      </p:sp>
    </p:spTree>
    <p:extLst>
      <p:ext uri="{BB962C8B-B14F-4D97-AF65-F5344CB8AC3E}">
        <p14:creationId xmlns:p14="http://schemas.microsoft.com/office/powerpoint/2010/main" val="41245658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a:bodyPr>
          <a:lstStyle/>
          <a:p>
            <a:r>
              <a:rPr lang="en-US" sz="3300" b="1" dirty="0" smtClean="0">
                <a:solidFill>
                  <a:srgbClr val="FF0000"/>
                </a:solidFill>
                <a:effectLst>
                  <a:outerShdw blurRad="38100" dist="38100" dir="2700000" algn="tl">
                    <a:srgbClr val="000000">
                      <a:alpha val="43137"/>
                    </a:srgbClr>
                  </a:outerShdw>
                </a:effectLst>
              </a:rPr>
              <a:t>DEA Readiness by Dec 2015</a:t>
            </a:r>
            <a:endParaRPr lang="en-US" b="1" dirty="0">
              <a:solidFill>
                <a:schemeClr val="accent3">
                  <a:lumMod val="50000"/>
                </a:schemeClr>
              </a:solidFill>
            </a:endParaRPr>
          </a:p>
        </p:txBody>
      </p:sp>
      <p:pic>
        <p:nvPicPr>
          <p:cNvPr id="4"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39108" y="1066075"/>
            <a:ext cx="8485814" cy="4401205"/>
          </a:xfrm>
          <a:prstGeom prst="rect">
            <a:avLst/>
          </a:prstGeom>
        </p:spPr>
        <p:txBody>
          <a:bodyPr wrap="square">
            <a:spAutoFit/>
          </a:bodyPr>
          <a:lstStyle/>
          <a:p>
            <a:pPr marL="400050" lvl="1">
              <a:spcBef>
                <a:spcPct val="20000"/>
              </a:spcBef>
            </a:pPr>
            <a:endParaRPr lang="en-US" sz="2800" b="1" dirty="0" smtClean="0">
              <a:solidFill>
                <a:srgbClr val="0000FF"/>
              </a:solidFill>
            </a:endParaRPr>
          </a:p>
          <a:p>
            <a:pPr marL="342900" indent="-342900">
              <a:buFont typeface="+mj-lt"/>
              <a:buAutoNum type="arabicPeriod"/>
            </a:pPr>
            <a:r>
              <a:rPr lang="en-IN" sz="2800" b="1" dirty="0">
                <a:solidFill>
                  <a:srgbClr val="0000FF"/>
                </a:solidFill>
              </a:rPr>
              <a:t>MoWR: Engage consultancy for Technical and management</a:t>
            </a:r>
          </a:p>
          <a:p>
            <a:pPr marL="342900" indent="-342900">
              <a:buFont typeface="+mj-lt"/>
              <a:buAutoNum type="arabicPeriod"/>
            </a:pPr>
            <a:endParaRPr lang="en-IN" sz="2800" b="1" dirty="0">
              <a:solidFill>
                <a:srgbClr val="0000FF"/>
              </a:solidFill>
            </a:endParaRPr>
          </a:p>
          <a:p>
            <a:pPr marL="342900" indent="-342900">
              <a:buFont typeface="+mj-lt"/>
              <a:buAutoNum type="arabicPeriod"/>
            </a:pPr>
            <a:r>
              <a:rPr lang="en-IN" sz="2800" b="1" dirty="0" smtClean="0">
                <a:solidFill>
                  <a:srgbClr val="0000FF"/>
                </a:solidFill>
              </a:rPr>
              <a:t>CWC: Framework Agreement, </a:t>
            </a:r>
            <a:r>
              <a:rPr lang="en-IN" sz="2800" b="1" dirty="0">
                <a:solidFill>
                  <a:srgbClr val="0000FF"/>
                </a:solidFill>
              </a:rPr>
              <a:t>Rate contract for </a:t>
            </a:r>
            <a:r>
              <a:rPr lang="en-IN" sz="2800" b="1" dirty="0" err="1">
                <a:solidFill>
                  <a:srgbClr val="0000FF"/>
                </a:solidFill>
              </a:rPr>
              <a:t>Hydromet</a:t>
            </a:r>
            <a:endParaRPr lang="en-IN" sz="2800" b="1" dirty="0">
              <a:solidFill>
                <a:srgbClr val="0000FF"/>
              </a:solidFill>
            </a:endParaRPr>
          </a:p>
          <a:p>
            <a:pPr marL="342900" indent="-342900">
              <a:buFont typeface="+mj-lt"/>
              <a:buAutoNum type="arabicPeriod"/>
            </a:pPr>
            <a:endParaRPr lang="en-IN" sz="2800" b="1" dirty="0">
              <a:solidFill>
                <a:srgbClr val="0000FF"/>
              </a:solidFill>
            </a:endParaRPr>
          </a:p>
          <a:p>
            <a:pPr marL="342900" indent="-342900">
              <a:buFont typeface="+mj-lt"/>
              <a:buAutoNum type="arabicPeriod"/>
            </a:pPr>
            <a:r>
              <a:rPr lang="en-IN" sz="2800" b="1" dirty="0">
                <a:solidFill>
                  <a:srgbClr val="0000FF"/>
                </a:solidFill>
              </a:rPr>
              <a:t>CWC: River basin Modelling Consultancy</a:t>
            </a:r>
          </a:p>
          <a:p>
            <a:pPr marL="342900" indent="-342900">
              <a:buFont typeface="+mj-lt"/>
              <a:buAutoNum type="arabicPeriod"/>
            </a:pPr>
            <a:endParaRPr lang="en-IN" sz="2800" b="1" dirty="0">
              <a:solidFill>
                <a:srgbClr val="0000FF"/>
              </a:solidFill>
            </a:endParaRPr>
          </a:p>
          <a:p>
            <a:pPr marL="342900" indent="-342900">
              <a:buFont typeface="+mj-lt"/>
              <a:buAutoNum type="arabicPeriod"/>
            </a:pPr>
            <a:r>
              <a:rPr lang="en-IN" sz="2800" b="1" dirty="0" err="1">
                <a:solidFill>
                  <a:srgbClr val="0000FF"/>
                </a:solidFill>
              </a:rPr>
              <a:t>SoI</a:t>
            </a:r>
            <a:r>
              <a:rPr lang="en-IN" sz="2800" b="1" dirty="0">
                <a:solidFill>
                  <a:srgbClr val="0000FF"/>
                </a:solidFill>
              </a:rPr>
              <a:t>: </a:t>
            </a:r>
            <a:r>
              <a:rPr lang="en-IN" sz="2800" b="1" dirty="0" smtClean="0">
                <a:solidFill>
                  <a:srgbClr val="0000FF"/>
                </a:solidFill>
              </a:rPr>
              <a:t>Bid for DEM survey</a:t>
            </a:r>
            <a:endParaRPr lang="en-IN" sz="2800" b="1" dirty="0">
              <a:solidFill>
                <a:srgbClr val="0000FF"/>
              </a:solidFill>
            </a:endParaRPr>
          </a:p>
        </p:txBody>
      </p:sp>
    </p:spTree>
    <p:extLst>
      <p:ext uri="{BB962C8B-B14F-4D97-AF65-F5344CB8AC3E}">
        <p14:creationId xmlns:p14="http://schemas.microsoft.com/office/powerpoint/2010/main" val="11385397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96301" y="1600200"/>
            <a:ext cx="7105403" cy="3847207"/>
          </a:xfrm>
          <a:prstGeom prst="rect">
            <a:avLst/>
          </a:prstGeom>
          <a:noFill/>
        </p:spPr>
        <p:txBody>
          <a:bodyPr wrap="square" rtlCol="0">
            <a:spAutoFit/>
          </a:bodyPr>
          <a:lstStyle/>
          <a:p>
            <a:pPr algn="ctr"/>
            <a:r>
              <a:rPr lang="en-US" sz="5400" b="1" dirty="0"/>
              <a:t>'If You Can't Measure It, You Can't Manage </a:t>
            </a:r>
            <a:r>
              <a:rPr lang="en-US" sz="5400" b="1" dirty="0" smtClean="0"/>
              <a:t>It‘</a:t>
            </a:r>
          </a:p>
          <a:p>
            <a:pPr algn="ctr"/>
            <a:endParaRPr lang="en-US" sz="5400" b="1" dirty="0" smtClean="0"/>
          </a:p>
          <a:p>
            <a:pPr algn="ctr"/>
            <a:r>
              <a:rPr lang="en-US" sz="5400" b="1" dirty="0" smtClean="0"/>
              <a:t>Thank you</a:t>
            </a:r>
          </a:p>
          <a:p>
            <a:pPr algn="ctr"/>
            <a:r>
              <a:rPr lang="en-IN" sz="2800" b="1" dirty="0" smtClean="0">
                <a:solidFill>
                  <a:srgbClr val="FF0000"/>
                </a:solidFill>
                <a:effectLst>
                  <a:outerShdw blurRad="38100" dist="38100" dir="2700000" algn="tl">
                    <a:srgbClr val="000000">
                      <a:alpha val="43137"/>
                    </a:srgbClr>
                  </a:outerShdw>
                </a:effectLst>
              </a:rPr>
              <a:t>agaur@worldbank.org</a:t>
            </a:r>
          </a:p>
        </p:txBody>
      </p:sp>
    </p:spTree>
    <p:extLst>
      <p:ext uri="{BB962C8B-B14F-4D97-AF65-F5344CB8AC3E}">
        <p14:creationId xmlns:p14="http://schemas.microsoft.com/office/powerpoint/2010/main" val="5397689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18971" y="1124744"/>
            <a:ext cx="1925960" cy="5509200"/>
          </a:xfrm>
          <a:prstGeom prst="rect">
            <a:avLst/>
          </a:prstGeom>
          <a:solidFill>
            <a:schemeClr val="accent6">
              <a:lumMod val="60000"/>
              <a:lumOff val="40000"/>
            </a:schemeClr>
          </a:solidFill>
        </p:spPr>
        <p:txBody>
          <a:bodyPr wrap="square">
            <a:spAutoFit/>
          </a:bodyPr>
          <a:lstStyle/>
          <a:p>
            <a:pPr lvl="0"/>
            <a:r>
              <a:rPr lang="en-IN" sz="1600" b="1" dirty="0" smtClean="0">
                <a:solidFill>
                  <a:srgbClr val="FF0000"/>
                </a:solidFill>
              </a:rPr>
              <a:t>States/UTs </a:t>
            </a:r>
            <a:r>
              <a:rPr lang="en-IN" sz="1600" b="1" dirty="0">
                <a:solidFill>
                  <a:srgbClr val="FF0000"/>
                </a:solidFill>
              </a:rPr>
              <a:t>(New</a:t>
            </a:r>
            <a:r>
              <a:rPr lang="en-IN" sz="1600" b="1" dirty="0" smtClean="0">
                <a:solidFill>
                  <a:srgbClr val="FF0000"/>
                </a:solidFill>
              </a:rPr>
              <a:t>):</a:t>
            </a:r>
          </a:p>
          <a:p>
            <a:pPr lvl="0"/>
            <a:endParaRPr lang="en-IN" sz="1600" b="1" dirty="0"/>
          </a:p>
          <a:p>
            <a:pPr marL="342900" lvl="0" indent="-342900">
              <a:buFont typeface="+mj-lt"/>
              <a:buAutoNum type="arabicPeriod"/>
            </a:pPr>
            <a:r>
              <a:rPr lang="en-IN" sz="1600" dirty="0"/>
              <a:t>Assam</a:t>
            </a:r>
          </a:p>
          <a:p>
            <a:pPr marL="342900" lvl="0" indent="-342900">
              <a:buFont typeface="+mj-lt"/>
              <a:buAutoNum type="arabicPeriod"/>
            </a:pPr>
            <a:r>
              <a:rPr lang="en-IN" sz="1600" dirty="0"/>
              <a:t>Bihar</a:t>
            </a:r>
          </a:p>
          <a:p>
            <a:pPr marL="342900" lvl="0" indent="-342900">
              <a:buFont typeface="+mj-lt"/>
              <a:buAutoNum type="arabicPeriod"/>
            </a:pPr>
            <a:r>
              <a:rPr lang="en-IN" sz="1600" dirty="0"/>
              <a:t>Haryana</a:t>
            </a:r>
          </a:p>
          <a:p>
            <a:pPr marL="342900" lvl="0" indent="-342900">
              <a:buFont typeface="+mj-lt"/>
              <a:buAutoNum type="arabicPeriod"/>
            </a:pPr>
            <a:r>
              <a:rPr lang="en-IN" sz="1600" dirty="0"/>
              <a:t>Jharkhand</a:t>
            </a:r>
          </a:p>
          <a:p>
            <a:pPr marL="342900" lvl="0" indent="-342900">
              <a:buFont typeface="+mj-lt"/>
              <a:buAutoNum type="arabicPeriod"/>
            </a:pPr>
            <a:r>
              <a:rPr lang="en-IN" sz="1600" dirty="0"/>
              <a:t>Manipur</a:t>
            </a:r>
          </a:p>
          <a:p>
            <a:pPr marL="342900" lvl="0" indent="-342900">
              <a:buFont typeface="+mj-lt"/>
              <a:buAutoNum type="arabicPeriod"/>
            </a:pPr>
            <a:r>
              <a:rPr lang="en-IN" sz="1600" dirty="0"/>
              <a:t>Meghalaya</a:t>
            </a:r>
          </a:p>
          <a:p>
            <a:pPr marL="342900" lvl="0" indent="-342900">
              <a:buFont typeface="+mj-lt"/>
              <a:buAutoNum type="arabicPeriod"/>
            </a:pPr>
            <a:r>
              <a:rPr lang="en-IN" sz="1600" dirty="0"/>
              <a:t>Mizoram</a:t>
            </a:r>
          </a:p>
          <a:p>
            <a:pPr marL="342900" lvl="0" indent="-342900">
              <a:buFont typeface="+mj-lt"/>
              <a:buAutoNum type="arabicPeriod"/>
            </a:pPr>
            <a:r>
              <a:rPr lang="en-IN" sz="1600" dirty="0"/>
              <a:t>Nagaland</a:t>
            </a:r>
          </a:p>
          <a:p>
            <a:pPr marL="342900" lvl="0" indent="-342900">
              <a:buFont typeface="+mj-lt"/>
              <a:buAutoNum type="arabicPeriod"/>
            </a:pPr>
            <a:r>
              <a:rPr lang="en-IN" sz="1600" dirty="0"/>
              <a:t>Rajasthan</a:t>
            </a:r>
          </a:p>
          <a:p>
            <a:pPr marL="342900" lvl="0" indent="-342900">
              <a:buFont typeface="+mj-lt"/>
              <a:buAutoNum type="arabicPeriod"/>
            </a:pPr>
            <a:r>
              <a:rPr lang="en-IN" sz="1600" dirty="0"/>
              <a:t>Sikkim</a:t>
            </a:r>
          </a:p>
          <a:p>
            <a:pPr marL="342900" lvl="0" indent="-342900">
              <a:buFont typeface="+mj-lt"/>
              <a:buAutoNum type="arabicPeriod"/>
            </a:pPr>
            <a:r>
              <a:rPr lang="en-IN" sz="1600" dirty="0"/>
              <a:t>Telangana</a:t>
            </a:r>
          </a:p>
          <a:p>
            <a:pPr marL="342900" lvl="0" indent="-342900">
              <a:buFont typeface="+mj-lt"/>
              <a:buAutoNum type="arabicPeriod"/>
            </a:pPr>
            <a:r>
              <a:rPr lang="en-IN" sz="1600" dirty="0"/>
              <a:t>Tripura</a:t>
            </a:r>
          </a:p>
          <a:p>
            <a:pPr marL="342900" lvl="0" indent="-342900">
              <a:buFont typeface="+mj-lt"/>
              <a:buAutoNum type="arabicPeriod"/>
            </a:pPr>
            <a:r>
              <a:rPr lang="en-IN" sz="1600" dirty="0"/>
              <a:t>Uttar Pradesh</a:t>
            </a:r>
          </a:p>
          <a:p>
            <a:pPr marL="342900" lvl="0" indent="-342900">
              <a:buFont typeface="+mj-lt"/>
              <a:buAutoNum type="arabicPeriod"/>
            </a:pPr>
            <a:r>
              <a:rPr lang="en-IN" sz="1600" dirty="0" err="1"/>
              <a:t>Uttarkhand</a:t>
            </a:r>
            <a:endParaRPr lang="en-IN" sz="1600" dirty="0"/>
          </a:p>
          <a:p>
            <a:pPr marL="342900" indent="-342900">
              <a:buFont typeface="+mj-lt"/>
              <a:buAutoNum type="arabicPeriod"/>
            </a:pPr>
            <a:r>
              <a:rPr lang="en-IN" sz="1600" dirty="0"/>
              <a:t>West </a:t>
            </a:r>
            <a:r>
              <a:rPr lang="en-IN" sz="1600" dirty="0" smtClean="0"/>
              <a:t>Bengal</a:t>
            </a:r>
          </a:p>
          <a:p>
            <a:pPr marL="342900" indent="-342900">
              <a:buFont typeface="+mj-lt"/>
              <a:buAutoNum type="arabicPeriod"/>
            </a:pPr>
            <a:endParaRPr lang="en-IN" sz="1600" dirty="0"/>
          </a:p>
          <a:p>
            <a:pPr marL="342900" indent="-342900">
              <a:buFont typeface="+mj-lt"/>
              <a:buAutoNum type="arabicPeriod"/>
            </a:pPr>
            <a:endParaRPr lang="en-IN" sz="1600" dirty="0" smtClean="0"/>
          </a:p>
          <a:p>
            <a:pPr marL="342900" indent="-342900">
              <a:buFont typeface="+mj-lt"/>
              <a:buAutoNum type="arabicPeriod"/>
            </a:pPr>
            <a:endParaRPr lang="en-IN" sz="1600" dirty="0"/>
          </a:p>
          <a:p>
            <a:pPr marL="342900" indent="-342900">
              <a:buFont typeface="+mj-lt"/>
              <a:buAutoNum type="arabicPeriod"/>
            </a:pPr>
            <a:endParaRPr lang="en-IN" sz="1600" dirty="0" smtClean="0"/>
          </a:p>
          <a:p>
            <a:pPr marL="342900" indent="-342900">
              <a:buFont typeface="+mj-lt"/>
              <a:buAutoNum type="arabicPeriod"/>
            </a:pPr>
            <a:endParaRPr lang="en-IN" sz="1600" dirty="0"/>
          </a:p>
        </p:txBody>
      </p:sp>
      <p:sp>
        <p:nvSpPr>
          <p:cNvPr id="7" name="Rectangle 6"/>
          <p:cNvSpPr/>
          <p:nvPr/>
        </p:nvSpPr>
        <p:spPr>
          <a:xfrm>
            <a:off x="249338" y="1124744"/>
            <a:ext cx="3672408" cy="5509200"/>
          </a:xfrm>
          <a:prstGeom prst="rect">
            <a:avLst/>
          </a:prstGeom>
          <a:solidFill>
            <a:schemeClr val="accent2">
              <a:lumMod val="60000"/>
              <a:lumOff val="40000"/>
            </a:schemeClr>
          </a:solidFill>
        </p:spPr>
        <p:txBody>
          <a:bodyPr wrap="square">
            <a:spAutoFit/>
          </a:bodyPr>
          <a:lstStyle/>
          <a:p>
            <a:pPr lvl="0"/>
            <a:r>
              <a:rPr lang="en-IN" sz="1600" b="1" dirty="0">
                <a:solidFill>
                  <a:srgbClr val="FF0000"/>
                </a:solidFill>
              </a:rPr>
              <a:t>Central Agencies </a:t>
            </a:r>
            <a:r>
              <a:rPr lang="en-IN" sz="1600" b="1" dirty="0" smtClean="0">
                <a:solidFill>
                  <a:srgbClr val="FF0000"/>
                </a:solidFill>
              </a:rPr>
              <a:t>:</a:t>
            </a:r>
          </a:p>
          <a:p>
            <a:pPr marL="228600" lvl="0" indent="-228600">
              <a:buFont typeface="+mj-lt"/>
              <a:buAutoNum type="arabicPeriod"/>
            </a:pPr>
            <a:r>
              <a:rPr lang="en-IN" sz="1600" dirty="0" smtClean="0">
                <a:solidFill>
                  <a:prstClr val="black"/>
                </a:solidFill>
              </a:rPr>
              <a:t>Ministry </a:t>
            </a:r>
            <a:r>
              <a:rPr lang="en-IN" sz="1600" dirty="0">
                <a:solidFill>
                  <a:prstClr val="black"/>
                </a:solidFill>
              </a:rPr>
              <a:t>of Water Resources, River Development and Ganga Rejuvenation (</a:t>
            </a:r>
            <a:r>
              <a:rPr lang="en-IN" sz="1600" dirty="0" err="1">
                <a:solidFill>
                  <a:prstClr val="black"/>
                </a:solidFill>
              </a:rPr>
              <a:t>MoWR</a:t>
            </a:r>
            <a:r>
              <a:rPr lang="en-IN" sz="1600" dirty="0">
                <a:solidFill>
                  <a:prstClr val="black"/>
                </a:solidFill>
              </a:rPr>
              <a:t>, RD &amp; GR)</a:t>
            </a:r>
          </a:p>
          <a:p>
            <a:pPr marL="228600" lvl="0" indent="-228600">
              <a:buFont typeface="+mj-lt"/>
              <a:buAutoNum type="arabicPeriod"/>
            </a:pPr>
            <a:r>
              <a:rPr lang="en-IN" sz="1600" dirty="0">
                <a:solidFill>
                  <a:prstClr val="black"/>
                </a:solidFill>
              </a:rPr>
              <a:t>Central Water Commission (CWC)</a:t>
            </a:r>
          </a:p>
          <a:p>
            <a:pPr marL="228600" lvl="0" indent="-228600">
              <a:buFont typeface="+mj-lt"/>
              <a:buAutoNum type="arabicPeriod"/>
            </a:pPr>
            <a:r>
              <a:rPr lang="en-IN" sz="1600" dirty="0">
                <a:solidFill>
                  <a:prstClr val="black"/>
                </a:solidFill>
              </a:rPr>
              <a:t>Central Ground Water Board (CGWB)</a:t>
            </a:r>
          </a:p>
          <a:p>
            <a:pPr marL="228600" lvl="0" indent="-228600">
              <a:buFont typeface="+mj-lt"/>
              <a:buAutoNum type="arabicPeriod"/>
            </a:pPr>
            <a:r>
              <a:rPr lang="en-IN" sz="1600" dirty="0">
                <a:solidFill>
                  <a:prstClr val="black"/>
                </a:solidFill>
              </a:rPr>
              <a:t>Central Water and Power Research Station (CWPRS)</a:t>
            </a:r>
          </a:p>
          <a:p>
            <a:pPr marL="228600" lvl="0" indent="-228600">
              <a:buFont typeface="+mj-lt"/>
              <a:buAutoNum type="arabicPeriod"/>
            </a:pPr>
            <a:r>
              <a:rPr lang="en-IN" sz="1600" dirty="0">
                <a:solidFill>
                  <a:prstClr val="black"/>
                </a:solidFill>
              </a:rPr>
              <a:t>National Institute of Hydrology (NIH)</a:t>
            </a:r>
          </a:p>
          <a:p>
            <a:pPr marL="228600" lvl="0" indent="-228600">
              <a:buFont typeface="+mj-lt"/>
              <a:buAutoNum type="arabicPeriod"/>
            </a:pPr>
            <a:r>
              <a:rPr lang="en-IN" sz="1600" dirty="0">
                <a:solidFill>
                  <a:srgbClr val="0000FF"/>
                </a:solidFill>
              </a:rPr>
              <a:t>Indian Meteorological Department (IMD) </a:t>
            </a:r>
            <a:endParaRPr lang="en-IN" sz="1600" dirty="0" smtClean="0">
              <a:solidFill>
                <a:srgbClr val="0000FF"/>
              </a:solidFill>
            </a:endParaRPr>
          </a:p>
          <a:p>
            <a:pPr marL="228600" lvl="0" indent="-228600">
              <a:buFont typeface="+mj-lt"/>
              <a:buAutoNum type="arabicPeriod"/>
            </a:pPr>
            <a:r>
              <a:rPr lang="en-IN" sz="1600" dirty="0" smtClean="0">
                <a:solidFill>
                  <a:prstClr val="black"/>
                </a:solidFill>
              </a:rPr>
              <a:t>Central </a:t>
            </a:r>
            <a:r>
              <a:rPr lang="en-IN" sz="1600" dirty="0">
                <a:solidFill>
                  <a:prstClr val="black"/>
                </a:solidFill>
              </a:rPr>
              <a:t>Pollution Control Board </a:t>
            </a:r>
            <a:r>
              <a:rPr lang="en-IN" sz="1600" dirty="0" smtClean="0">
                <a:solidFill>
                  <a:prstClr val="black"/>
                </a:solidFill>
              </a:rPr>
              <a:t>(CPCB)</a:t>
            </a:r>
          </a:p>
          <a:p>
            <a:pPr marL="228600" lvl="0" indent="-228600">
              <a:buFont typeface="+mj-lt"/>
              <a:buAutoNum type="arabicPeriod"/>
            </a:pPr>
            <a:r>
              <a:rPr lang="en-IN" sz="1600" dirty="0" smtClean="0">
                <a:solidFill>
                  <a:srgbClr val="0000FF"/>
                </a:solidFill>
              </a:rPr>
              <a:t>Survey </a:t>
            </a:r>
            <a:r>
              <a:rPr lang="en-IN" sz="1600" dirty="0">
                <a:solidFill>
                  <a:srgbClr val="0000FF"/>
                </a:solidFill>
              </a:rPr>
              <a:t>of India (</a:t>
            </a:r>
            <a:r>
              <a:rPr lang="en-IN" sz="1600" dirty="0" smtClean="0">
                <a:solidFill>
                  <a:srgbClr val="0000FF"/>
                </a:solidFill>
              </a:rPr>
              <a:t>SOI)</a:t>
            </a:r>
            <a:endParaRPr lang="en-IN" sz="1600" dirty="0">
              <a:solidFill>
                <a:srgbClr val="0000FF"/>
              </a:solidFill>
            </a:endParaRPr>
          </a:p>
          <a:p>
            <a:pPr marL="228600" indent="-228600">
              <a:buFont typeface="+mj-lt"/>
              <a:buAutoNum type="arabicPeriod"/>
            </a:pPr>
            <a:r>
              <a:rPr lang="en-IN" sz="1600" dirty="0">
                <a:solidFill>
                  <a:prstClr val="black"/>
                </a:solidFill>
              </a:rPr>
              <a:t>National Remote Sensing Agency (NRSA</a:t>
            </a:r>
            <a:r>
              <a:rPr lang="en-IN" sz="1600" dirty="0" smtClean="0">
                <a:solidFill>
                  <a:prstClr val="black"/>
                </a:solidFill>
              </a:rPr>
              <a:t>)</a:t>
            </a:r>
          </a:p>
          <a:p>
            <a:pPr marL="228600" indent="-228600">
              <a:buFont typeface="+mj-lt"/>
              <a:buAutoNum type="arabicPeriod"/>
            </a:pPr>
            <a:endParaRPr lang="en-IN" sz="1600" dirty="0" smtClean="0">
              <a:solidFill>
                <a:prstClr val="black"/>
              </a:solidFill>
            </a:endParaRPr>
          </a:p>
          <a:p>
            <a:pPr marL="228600" indent="-228600">
              <a:buFont typeface="+mj-lt"/>
              <a:buAutoNum type="arabicPeriod"/>
            </a:pPr>
            <a:endParaRPr lang="en-IN" sz="1600" dirty="0" smtClean="0">
              <a:solidFill>
                <a:prstClr val="black"/>
              </a:solidFill>
            </a:endParaRPr>
          </a:p>
          <a:p>
            <a:pPr lvl="0"/>
            <a:r>
              <a:rPr lang="en-IN" sz="1600" b="1" dirty="0">
                <a:solidFill>
                  <a:srgbClr val="FF0000"/>
                </a:solidFill>
              </a:rPr>
              <a:t>River Basin Agencies</a:t>
            </a:r>
          </a:p>
          <a:p>
            <a:pPr marL="228600" lvl="0" indent="-228600">
              <a:buFont typeface="+mj-lt"/>
              <a:buAutoNum type="arabicPeriod"/>
            </a:pPr>
            <a:r>
              <a:rPr lang="en-IN" sz="1600" dirty="0" err="1">
                <a:solidFill>
                  <a:prstClr val="black"/>
                </a:solidFill>
              </a:rPr>
              <a:t>Damodar</a:t>
            </a:r>
            <a:r>
              <a:rPr lang="en-IN" sz="1600" dirty="0">
                <a:solidFill>
                  <a:prstClr val="black"/>
                </a:solidFill>
              </a:rPr>
              <a:t> Valley Corporation (</a:t>
            </a:r>
            <a:r>
              <a:rPr lang="en-IN" sz="1600" dirty="0" smtClean="0">
                <a:solidFill>
                  <a:prstClr val="black"/>
                </a:solidFill>
              </a:rPr>
              <a:t>DVC)</a:t>
            </a:r>
          </a:p>
          <a:p>
            <a:pPr marL="228600" lvl="0" indent="-228600">
              <a:buFont typeface="+mj-lt"/>
              <a:buAutoNum type="arabicPeriod"/>
            </a:pPr>
            <a:r>
              <a:rPr lang="en-IN" sz="1600" dirty="0" smtClean="0">
                <a:solidFill>
                  <a:prstClr val="black"/>
                </a:solidFill>
              </a:rPr>
              <a:t>Bhakra-Beas </a:t>
            </a:r>
            <a:r>
              <a:rPr lang="en-IN" sz="1600" dirty="0">
                <a:solidFill>
                  <a:prstClr val="black"/>
                </a:solidFill>
              </a:rPr>
              <a:t>Management Board (BBMB</a:t>
            </a:r>
            <a:r>
              <a:rPr lang="en-IN" sz="1600" dirty="0" smtClean="0">
                <a:solidFill>
                  <a:prstClr val="black"/>
                </a:solidFill>
              </a:rPr>
              <a:t>)</a:t>
            </a:r>
          </a:p>
          <a:p>
            <a:pPr marL="228600" lvl="0" indent="-228600">
              <a:buFont typeface="+mj-lt"/>
              <a:buAutoNum type="arabicPeriod"/>
            </a:pPr>
            <a:endParaRPr lang="en-IN" sz="1600" dirty="0">
              <a:solidFill>
                <a:prstClr val="black"/>
              </a:solidFill>
            </a:endParaRPr>
          </a:p>
        </p:txBody>
      </p:sp>
      <p:sp>
        <p:nvSpPr>
          <p:cNvPr id="17" name="Rectangle 16"/>
          <p:cNvSpPr/>
          <p:nvPr/>
        </p:nvSpPr>
        <p:spPr>
          <a:xfrm>
            <a:off x="4247051" y="1125553"/>
            <a:ext cx="2286000" cy="5509200"/>
          </a:xfrm>
          <a:prstGeom prst="rect">
            <a:avLst/>
          </a:prstGeom>
          <a:solidFill>
            <a:schemeClr val="accent6">
              <a:lumMod val="60000"/>
              <a:lumOff val="40000"/>
            </a:schemeClr>
          </a:solidFill>
        </p:spPr>
        <p:txBody>
          <a:bodyPr>
            <a:spAutoFit/>
          </a:bodyPr>
          <a:lstStyle/>
          <a:p>
            <a:pPr lvl="0"/>
            <a:r>
              <a:rPr lang="en-IN" sz="1600" b="1" dirty="0">
                <a:solidFill>
                  <a:srgbClr val="FF0000"/>
                </a:solidFill>
              </a:rPr>
              <a:t>States/UTs (Old</a:t>
            </a:r>
            <a:r>
              <a:rPr lang="en-IN" sz="1600" b="1" dirty="0" smtClean="0">
                <a:solidFill>
                  <a:srgbClr val="FF0000"/>
                </a:solidFill>
              </a:rPr>
              <a:t>):</a:t>
            </a:r>
          </a:p>
          <a:p>
            <a:pPr lvl="0"/>
            <a:endParaRPr lang="en-IN" sz="1600" b="1" dirty="0">
              <a:solidFill>
                <a:prstClr val="black"/>
              </a:solidFill>
            </a:endParaRPr>
          </a:p>
          <a:p>
            <a:pPr marL="228600" lvl="0" indent="-228600">
              <a:buFont typeface="+mj-lt"/>
              <a:buAutoNum type="arabicPeriod"/>
            </a:pPr>
            <a:r>
              <a:rPr lang="en-IN" sz="1600" dirty="0">
                <a:solidFill>
                  <a:prstClr val="black"/>
                </a:solidFill>
              </a:rPr>
              <a:t>Andhra Pradesh</a:t>
            </a:r>
          </a:p>
          <a:p>
            <a:pPr marL="228600" lvl="0" indent="-228600">
              <a:buFont typeface="+mj-lt"/>
              <a:buAutoNum type="arabicPeriod"/>
            </a:pPr>
            <a:r>
              <a:rPr lang="en-IN" sz="1600" dirty="0">
                <a:solidFill>
                  <a:prstClr val="black"/>
                </a:solidFill>
              </a:rPr>
              <a:t>Chhattisgarh</a:t>
            </a:r>
          </a:p>
          <a:p>
            <a:pPr marL="228600" lvl="0" indent="-228600">
              <a:buFont typeface="+mj-lt"/>
              <a:buAutoNum type="arabicPeriod"/>
            </a:pPr>
            <a:r>
              <a:rPr lang="en-IN" sz="1600" dirty="0">
                <a:solidFill>
                  <a:prstClr val="black"/>
                </a:solidFill>
              </a:rPr>
              <a:t>Himachal Pradesh</a:t>
            </a:r>
          </a:p>
          <a:p>
            <a:pPr marL="228600" lvl="0" indent="-228600">
              <a:buFont typeface="+mj-lt"/>
              <a:buAutoNum type="arabicPeriod"/>
            </a:pPr>
            <a:r>
              <a:rPr lang="en-IN" sz="1600" dirty="0">
                <a:solidFill>
                  <a:prstClr val="black"/>
                </a:solidFill>
              </a:rPr>
              <a:t>Goa</a:t>
            </a:r>
          </a:p>
          <a:p>
            <a:pPr marL="228600" lvl="0" indent="-228600">
              <a:buFont typeface="+mj-lt"/>
              <a:buAutoNum type="arabicPeriod"/>
            </a:pPr>
            <a:r>
              <a:rPr lang="en-IN" sz="1600" dirty="0">
                <a:solidFill>
                  <a:prstClr val="black"/>
                </a:solidFill>
              </a:rPr>
              <a:t>Gujarat</a:t>
            </a:r>
          </a:p>
          <a:p>
            <a:pPr marL="228600" lvl="0" indent="-228600">
              <a:buFont typeface="+mj-lt"/>
              <a:buAutoNum type="arabicPeriod"/>
            </a:pPr>
            <a:r>
              <a:rPr lang="en-IN" sz="1600" dirty="0">
                <a:solidFill>
                  <a:prstClr val="black"/>
                </a:solidFill>
              </a:rPr>
              <a:t>Madhya Pradesh</a:t>
            </a:r>
          </a:p>
          <a:p>
            <a:pPr marL="228600" lvl="0" indent="-228600">
              <a:buFont typeface="+mj-lt"/>
              <a:buAutoNum type="arabicPeriod"/>
            </a:pPr>
            <a:r>
              <a:rPr lang="en-IN" sz="1600" dirty="0">
                <a:solidFill>
                  <a:prstClr val="black"/>
                </a:solidFill>
              </a:rPr>
              <a:t>Maharashtra</a:t>
            </a:r>
          </a:p>
          <a:p>
            <a:pPr marL="228600" lvl="0" indent="-228600">
              <a:buFont typeface="+mj-lt"/>
              <a:buAutoNum type="arabicPeriod"/>
            </a:pPr>
            <a:r>
              <a:rPr lang="en-IN" sz="1600" dirty="0">
                <a:solidFill>
                  <a:prstClr val="black"/>
                </a:solidFill>
              </a:rPr>
              <a:t>Karnataka</a:t>
            </a:r>
          </a:p>
          <a:p>
            <a:pPr marL="228600" lvl="0" indent="-228600">
              <a:buFont typeface="+mj-lt"/>
              <a:buAutoNum type="arabicPeriod"/>
            </a:pPr>
            <a:r>
              <a:rPr lang="en-IN" sz="1600" dirty="0">
                <a:solidFill>
                  <a:prstClr val="black"/>
                </a:solidFill>
              </a:rPr>
              <a:t>Kerala</a:t>
            </a:r>
          </a:p>
          <a:p>
            <a:pPr marL="228600" lvl="0" indent="-228600">
              <a:buFont typeface="+mj-lt"/>
              <a:buAutoNum type="arabicPeriod"/>
            </a:pPr>
            <a:r>
              <a:rPr lang="en-IN" sz="1600" dirty="0">
                <a:solidFill>
                  <a:prstClr val="black"/>
                </a:solidFill>
              </a:rPr>
              <a:t>Odisha</a:t>
            </a:r>
          </a:p>
          <a:p>
            <a:pPr marL="228600" lvl="0" indent="-228600">
              <a:buFont typeface="+mj-lt"/>
              <a:buAutoNum type="arabicPeriod"/>
            </a:pPr>
            <a:r>
              <a:rPr lang="en-IN" sz="1600" dirty="0">
                <a:solidFill>
                  <a:prstClr val="black"/>
                </a:solidFill>
              </a:rPr>
              <a:t>Puducherry</a:t>
            </a:r>
          </a:p>
          <a:p>
            <a:pPr marL="228600" lvl="0" indent="-228600">
              <a:buFont typeface="+mj-lt"/>
              <a:buAutoNum type="arabicPeriod"/>
            </a:pPr>
            <a:r>
              <a:rPr lang="en-IN" sz="1600" dirty="0">
                <a:solidFill>
                  <a:prstClr val="black"/>
                </a:solidFill>
              </a:rPr>
              <a:t>Punjab</a:t>
            </a:r>
          </a:p>
          <a:p>
            <a:pPr marL="228600" lvl="0" indent="-228600">
              <a:buFont typeface="+mj-lt"/>
              <a:buAutoNum type="arabicPeriod"/>
            </a:pPr>
            <a:r>
              <a:rPr lang="en-IN" sz="1600" dirty="0">
                <a:solidFill>
                  <a:prstClr val="black"/>
                </a:solidFill>
              </a:rPr>
              <a:t>Tamil </a:t>
            </a:r>
            <a:r>
              <a:rPr lang="en-IN" sz="1600" dirty="0" smtClean="0">
                <a:solidFill>
                  <a:prstClr val="black"/>
                </a:solidFill>
              </a:rPr>
              <a:t>Nadu</a:t>
            </a:r>
          </a:p>
          <a:p>
            <a:pPr marL="228600" lvl="0" indent="-228600">
              <a:buFont typeface="+mj-lt"/>
              <a:buAutoNum type="arabicPeriod"/>
            </a:pPr>
            <a:endParaRPr lang="en-IN" sz="1600" dirty="0">
              <a:solidFill>
                <a:prstClr val="black"/>
              </a:solidFill>
            </a:endParaRPr>
          </a:p>
          <a:p>
            <a:pPr marL="228600" lvl="0" indent="-228600">
              <a:buFont typeface="+mj-lt"/>
              <a:buAutoNum type="arabicPeriod"/>
            </a:pPr>
            <a:endParaRPr lang="en-IN" sz="1600" dirty="0" smtClean="0">
              <a:solidFill>
                <a:prstClr val="black"/>
              </a:solidFill>
            </a:endParaRPr>
          </a:p>
          <a:p>
            <a:pPr marL="228600" lvl="0" indent="-228600">
              <a:buFont typeface="+mj-lt"/>
              <a:buAutoNum type="arabicPeriod"/>
            </a:pPr>
            <a:endParaRPr lang="en-IN" sz="1600" dirty="0">
              <a:solidFill>
                <a:prstClr val="black"/>
              </a:solidFill>
            </a:endParaRPr>
          </a:p>
          <a:p>
            <a:pPr marL="228600" lvl="0" indent="-228600">
              <a:buFont typeface="+mj-lt"/>
              <a:buAutoNum type="arabicPeriod"/>
            </a:pPr>
            <a:endParaRPr lang="en-IN" sz="1600" dirty="0" smtClean="0">
              <a:solidFill>
                <a:prstClr val="black"/>
              </a:solidFill>
            </a:endParaRPr>
          </a:p>
          <a:p>
            <a:pPr marL="228600" lvl="0" indent="-228600">
              <a:buFont typeface="+mj-lt"/>
              <a:buAutoNum type="arabicPeriod"/>
            </a:pPr>
            <a:endParaRPr lang="en-IN" sz="1600" dirty="0">
              <a:solidFill>
                <a:prstClr val="black"/>
              </a:solidFill>
            </a:endParaRPr>
          </a:p>
          <a:p>
            <a:pPr marL="228600" lvl="0" indent="-228600">
              <a:buFont typeface="+mj-lt"/>
              <a:buAutoNum type="arabicPeriod"/>
            </a:pPr>
            <a:endParaRPr lang="en-IN" sz="1600" dirty="0" smtClean="0">
              <a:solidFill>
                <a:prstClr val="black"/>
              </a:solidFill>
            </a:endParaRPr>
          </a:p>
          <a:p>
            <a:pPr marL="228600" lvl="0" indent="-228600">
              <a:buFont typeface="+mj-lt"/>
              <a:buAutoNum type="arabicPeriod"/>
            </a:pPr>
            <a:endParaRPr lang="en-IN" sz="1600" dirty="0">
              <a:solidFill>
                <a:prstClr val="black"/>
              </a:solidFill>
            </a:endParaRPr>
          </a:p>
        </p:txBody>
      </p:sp>
      <p:sp>
        <p:nvSpPr>
          <p:cNvPr id="37" name="TextBox 36"/>
          <p:cNvSpPr txBox="1"/>
          <p:nvPr/>
        </p:nvSpPr>
        <p:spPr>
          <a:xfrm>
            <a:off x="1316111" y="481172"/>
            <a:ext cx="6799811" cy="338554"/>
          </a:xfrm>
          <a:prstGeom prst="rect">
            <a:avLst/>
          </a:prstGeom>
          <a:noFill/>
        </p:spPr>
        <p:txBody>
          <a:bodyPr wrap="none" rtlCol="0">
            <a:spAutoFit/>
          </a:bodyPr>
          <a:lstStyle/>
          <a:p>
            <a:pPr algn="ctr"/>
            <a:r>
              <a:rPr lang="en-IN" sz="1600" b="1" dirty="0" smtClean="0">
                <a:solidFill>
                  <a:schemeClr val="tx2">
                    <a:lumMod val="50000"/>
                  </a:schemeClr>
                </a:solidFill>
              </a:rPr>
              <a:t>NATIONAL HYDROLOGY PROJECT (NHP) : Total 48 IMPLEMENTATION AGENCIES</a:t>
            </a:r>
            <a:endParaRPr lang="en-IN" sz="1600" b="1" dirty="0">
              <a:solidFill>
                <a:schemeClr val="tx2">
                  <a:lumMod val="50000"/>
                </a:schemeClr>
              </a:solidFill>
            </a:endParaRPr>
          </a:p>
        </p:txBody>
      </p:sp>
      <p:sp>
        <p:nvSpPr>
          <p:cNvPr id="4" name="Slide Number Placeholder 3"/>
          <p:cNvSpPr>
            <a:spLocks noGrp="1"/>
          </p:cNvSpPr>
          <p:nvPr>
            <p:ph type="sldNum" sz="quarter" idx="12"/>
          </p:nvPr>
        </p:nvSpPr>
        <p:spPr/>
        <p:txBody>
          <a:bodyPr/>
          <a:lstStyle/>
          <a:p>
            <a:fld id="{18306541-3CBD-4719-9FF6-33946E44F32B}" type="slidenum">
              <a:rPr lang="en-IN" smtClean="0"/>
              <a:t>77</a:t>
            </a:fld>
            <a:endParaRPr lang="en-IN"/>
          </a:p>
        </p:txBody>
      </p:sp>
    </p:spTree>
    <p:extLst>
      <p:ext uri="{BB962C8B-B14F-4D97-AF65-F5344CB8AC3E}">
        <p14:creationId xmlns:p14="http://schemas.microsoft.com/office/powerpoint/2010/main" val="1148300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River Basin State map</a:t>
            </a:r>
            <a:endParaRPr lang="en-US" dirty="0"/>
          </a:p>
        </p:txBody>
      </p:sp>
      <p:sp>
        <p:nvSpPr>
          <p:cNvPr id="4" name="Rectangle 3"/>
          <p:cNvSpPr/>
          <p:nvPr/>
        </p:nvSpPr>
        <p:spPr>
          <a:xfrm>
            <a:off x="4453217" y="3244334"/>
            <a:ext cx="237566" cy="369332"/>
          </a:xfrm>
          <a:prstGeom prst="rect">
            <a:avLst/>
          </a:prstGeom>
        </p:spPr>
        <p:txBody>
          <a:bodyPr wrap="none">
            <a:spAutoFit/>
          </a:bodyPr>
          <a:lstStyle/>
          <a:p>
            <a:r>
              <a:rPr lang="en-US"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4666"/>
            <a:ext cx="8875059" cy="685800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134647788"/>
              </p:ext>
            </p:extLst>
          </p:nvPr>
        </p:nvGraphicFramePr>
        <p:xfrm>
          <a:off x="3429000" y="-3018"/>
          <a:ext cx="5105399" cy="2068830"/>
        </p:xfrm>
        <a:graphic>
          <a:graphicData uri="http://schemas.openxmlformats.org/drawingml/2006/table">
            <a:tbl>
              <a:tblPr>
                <a:tableStyleId>{3C2FFA5D-87B4-456A-9821-1D502468CF0F}</a:tableStyleId>
              </a:tblPr>
              <a:tblGrid>
                <a:gridCol w="1524000"/>
                <a:gridCol w="1388990"/>
                <a:gridCol w="1456495"/>
                <a:gridCol w="735914"/>
              </a:tblGrid>
              <a:tr h="420857">
                <a:tc>
                  <a:txBody>
                    <a:bodyPr/>
                    <a:lstStyle/>
                    <a:p>
                      <a:pPr algn="ctr" fontAlgn="t"/>
                      <a:r>
                        <a:rPr lang="en-US" sz="2000" u="none" strike="noStrike" dirty="0" smtClean="0">
                          <a:effectLst>
                            <a:outerShdw blurRad="38100" dist="38100" dir="2700000" algn="tl">
                              <a:srgbClr val="000000">
                                <a:alpha val="43137"/>
                              </a:srgbClr>
                            </a:outerShdw>
                          </a:effectLst>
                        </a:rPr>
                        <a:t>Implementing Agencies</a:t>
                      </a:r>
                      <a:endParaRPr lang="en-US" sz="2000" b="1" i="0" u="none" strike="noStrike" dirty="0">
                        <a:solidFill>
                          <a:srgbClr val="FFFFFF"/>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c>
                  <a:txBody>
                    <a:bodyPr/>
                    <a:lstStyle/>
                    <a:p>
                      <a:pPr algn="ctr" fontAlgn="t"/>
                      <a:r>
                        <a:rPr lang="en-US" sz="2000" u="none" strike="noStrike" dirty="0">
                          <a:effectLst>
                            <a:outerShdw blurRad="38100" dist="38100" dir="2700000" algn="tl">
                              <a:srgbClr val="000000">
                                <a:alpha val="43137"/>
                              </a:srgbClr>
                            </a:outerShdw>
                          </a:effectLst>
                        </a:rPr>
                        <a:t>HP2</a:t>
                      </a:r>
                      <a:endParaRPr lang="en-US" sz="2000" b="1" i="0" u="none" strike="noStrike" dirty="0">
                        <a:solidFill>
                          <a:srgbClr val="FFFFFF"/>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c>
                  <a:txBody>
                    <a:bodyPr/>
                    <a:lstStyle/>
                    <a:p>
                      <a:pPr algn="ctr" fontAlgn="t"/>
                      <a:r>
                        <a:rPr lang="en-US" sz="2000" u="none" strike="noStrike" dirty="0">
                          <a:effectLst>
                            <a:outerShdw blurRad="38100" dist="38100" dir="2700000" algn="tl">
                              <a:srgbClr val="000000">
                                <a:alpha val="43137"/>
                              </a:srgbClr>
                            </a:outerShdw>
                          </a:effectLst>
                        </a:rPr>
                        <a:t>New</a:t>
                      </a:r>
                      <a:endParaRPr lang="en-US" sz="2000" b="1" i="0" u="none" strike="noStrike" dirty="0">
                        <a:solidFill>
                          <a:srgbClr val="FFFFFF"/>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c>
                  <a:txBody>
                    <a:bodyPr/>
                    <a:lstStyle/>
                    <a:p>
                      <a:pPr algn="ctr" fontAlgn="t"/>
                      <a:r>
                        <a:rPr lang="en-US" sz="2000" u="none" strike="noStrike" dirty="0">
                          <a:effectLst>
                            <a:outerShdw blurRad="38100" dist="38100" dir="2700000" algn="tl">
                              <a:srgbClr val="000000">
                                <a:alpha val="43137"/>
                              </a:srgbClr>
                            </a:outerShdw>
                          </a:effectLst>
                        </a:rPr>
                        <a:t>Total</a:t>
                      </a:r>
                      <a:endParaRPr lang="en-US" sz="2000" b="1" i="0" u="none" strike="noStrike" dirty="0">
                        <a:solidFill>
                          <a:srgbClr val="FFFFFF"/>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r>
              <a:tr h="172228">
                <a:tc>
                  <a:txBody>
                    <a:bodyPr/>
                    <a:lstStyle/>
                    <a:p>
                      <a:pPr algn="ctr" fontAlgn="t"/>
                      <a:r>
                        <a:rPr lang="en-US" sz="1600" u="none" strike="noStrike">
                          <a:effectLst>
                            <a:outerShdw blurRad="38100" dist="38100" dir="2700000" algn="tl">
                              <a:srgbClr val="000000">
                                <a:alpha val="43137"/>
                              </a:srgbClr>
                            </a:outerShdw>
                          </a:effectLst>
                        </a:rPr>
                        <a:t>States</a:t>
                      </a:r>
                      <a:endParaRPr lang="en-US" sz="1600" b="0" i="0" u="none" strike="noStrike">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c>
                  <a:txBody>
                    <a:bodyPr/>
                    <a:lstStyle/>
                    <a:p>
                      <a:pPr algn="ctr" fontAlgn="t"/>
                      <a:r>
                        <a:rPr lang="en-US" sz="1600" u="none" strike="noStrike" dirty="0" smtClean="0">
                          <a:effectLst>
                            <a:outerShdw blurRad="38100" dist="38100" dir="2700000" algn="tl">
                              <a:srgbClr val="000000">
                                <a:alpha val="43137"/>
                              </a:srgbClr>
                            </a:outerShdw>
                          </a:effectLst>
                        </a:rPr>
                        <a:t>19</a:t>
                      </a:r>
                      <a:endParaRPr lang="en-US" sz="1600" b="0"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c>
                  <a:txBody>
                    <a:bodyPr/>
                    <a:lstStyle/>
                    <a:p>
                      <a:pPr algn="ctr" fontAlgn="t"/>
                      <a:r>
                        <a:rPr lang="en-US" sz="1600" u="none" strike="noStrike" dirty="0" smtClean="0">
                          <a:effectLst>
                            <a:outerShdw blurRad="38100" dist="38100" dir="2700000" algn="tl">
                              <a:srgbClr val="000000">
                                <a:alpha val="43137"/>
                              </a:srgbClr>
                            </a:outerShdw>
                          </a:effectLst>
                        </a:rPr>
                        <a:t>17</a:t>
                      </a:r>
                      <a:endParaRPr lang="en-US" sz="1600" b="0"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c>
                  <a:txBody>
                    <a:bodyPr/>
                    <a:lstStyle/>
                    <a:p>
                      <a:pPr algn="ctr" fontAlgn="t"/>
                      <a:r>
                        <a:rPr lang="en-US" sz="1600" u="none" strike="noStrike" dirty="0" smtClean="0">
                          <a:effectLst>
                            <a:outerShdw blurRad="38100" dist="38100" dir="2700000" algn="tl">
                              <a:srgbClr val="000000">
                                <a:alpha val="43137"/>
                              </a:srgbClr>
                            </a:outerShdw>
                          </a:effectLst>
                        </a:rPr>
                        <a:t>36</a:t>
                      </a:r>
                      <a:endParaRPr lang="en-US" sz="1600" b="0"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r>
              <a:tr h="172228">
                <a:tc>
                  <a:txBody>
                    <a:bodyPr/>
                    <a:lstStyle/>
                    <a:p>
                      <a:pPr algn="ctr" fontAlgn="t"/>
                      <a:r>
                        <a:rPr lang="en-US" sz="1600" u="none" strike="noStrike">
                          <a:effectLst>
                            <a:outerShdw blurRad="38100" dist="38100" dir="2700000" algn="tl">
                              <a:srgbClr val="000000">
                                <a:alpha val="43137"/>
                              </a:srgbClr>
                            </a:outerShdw>
                          </a:effectLst>
                        </a:rPr>
                        <a:t>UT</a:t>
                      </a:r>
                      <a:endParaRPr lang="en-US" sz="1600" b="0" i="0" u="none" strike="noStrike">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c>
                  <a:txBody>
                    <a:bodyPr/>
                    <a:lstStyle/>
                    <a:p>
                      <a:pPr algn="ctr" fontAlgn="t"/>
                      <a:r>
                        <a:rPr lang="en-US" sz="1600" u="none" strike="noStrike">
                          <a:effectLst>
                            <a:outerShdw blurRad="38100" dist="38100" dir="2700000" algn="tl">
                              <a:srgbClr val="000000">
                                <a:alpha val="43137"/>
                              </a:srgbClr>
                            </a:outerShdw>
                          </a:effectLst>
                        </a:rPr>
                        <a:t>1</a:t>
                      </a:r>
                      <a:endParaRPr lang="en-US" sz="1600" b="0" i="0" u="none" strike="noStrike">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c>
                  <a:txBody>
                    <a:bodyPr/>
                    <a:lstStyle/>
                    <a:p>
                      <a:pPr algn="ctr" fontAlgn="t"/>
                      <a:endParaRPr lang="en-US" sz="1600" b="0" i="0" u="none" strike="noStrike">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c>
                  <a:txBody>
                    <a:bodyPr/>
                    <a:lstStyle/>
                    <a:p>
                      <a:pPr algn="ctr" fontAlgn="t"/>
                      <a:r>
                        <a:rPr lang="en-US" sz="1600" u="none" strike="noStrike">
                          <a:effectLst>
                            <a:outerShdw blurRad="38100" dist="38100" dir="2700000" algn="tl">
                              <a:srgbClr val="000000">
                                <a:alpha val="43137"/>
                              </a:srgbClr>
                            </a:outerShdw>
                          </a:effectLst>
                        </a:rPr>
                        <a:t>1</a:t>
                      </a:r>
                      <a:endParaRPr lang="en-US" sz="1600" b="0" i="0" u="none" strike="noStrike">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r>
              <a:tr h="172228">
                <a:tc>
                  <a:txBody>
                    <a:bodyPr/>
                    <a:lstStyle/>
                    <a:p>
                      <a:pPr algn="ctr" fontAlgn="t"/>
                      <a:r>
                        <a:rPr lang="en-US" sz="1600" u="none" strike="noStrike">
                          <a:effectLst>
                            <a:outerShdw blurRad="38100" dist="38100" dir="2700000" algn="tl">
                              <a:srgbClr val="000000">
                                <a:alpha val="43137"/>
                              </a:srgbClr>
                            </a:outerShdw>
                          </a:effectLst>
                        </a:rPr>
                        <a:t>Central agencies</a:t>
                      </a:r>
                      <a:endParaRPr lang="en-US" sz="1600" b="0" i="0" u="none" strike="noStrike">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c>
                  <a:txBody>
                    <a:bodyPr/>
                    <a:lstStyle/>
                    <a:p>
                      <a:pPr algn="ctr" fontAlgn="t"/>
                      <a:r>
                        <a:rPr lang="en-US" sz="1600" u="none" strike="noStrike">
                          <a:effectLst>
                            <a:outerShdw blurRad="38100" dist="38100" dir="2700000" algn="tl">
                              <a:srgbClr val="000000">
                                <a:alpha val="43137"/>
                              </a:srgbClr>
                            </a:outerShdw>
                          </a:effectLst>
                        </a:rPr>
                        <a:t>6</a:t>
                      </a:r>
                      <a:endParaRPr lang="en-US" sz="1600" b="0" i="0" u="none" strike="noStrike">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c>
                  <a:txBody>
                    <a:bodyPr/>
                    <a:lstStyle/>
                    <a:p>
                      <a:pPr algn="ctr" fontAlgn="t"/>
                      <a:r>
                        <a:rPr lang="en-US" sz="1600" u="none" strike="noStrike">
                          <a:effectLst>
                            <a:outerShdw blurRad="38100" dist="38100" dir="2700000" algn="tl">
                              <a:srgbClr val="000000">
                                <a:alpha val="43137"/>
                              </a:srgbClr>
                            </a:outerShdw>
                          </a:effectLst>
                        </a:rPr>
                        <a:t>2</a:t>
                      </a:r>
                      <a:endParaRPr lang="en-US" sz="1600" b="0" i="0" u="none" strike="noStrike">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c>
                  <a:txBody>
                    <a:bodyPr/>
                    <a:lstStyle/>
                    <a:p>
                      <a:pPr algn="ctr" fontAlgn="t"/>
                      <a:r>
                        <a:rPr lang="en-US" sz="1600" u="none" strike="noStrike">
                          <a:effectLst>
                            <a:outerShdw blurRad="38100" dist="38100" dir="2700000" algn="tl">
                              <a:srgbClr val="000000">
                                <a:alpha val="43137"/>
                              </a:srgbClr>
                            </a:outerShdw>
                          </a:effectLst>
                        </a:rPr>
                        <a:t>8</a:t>
                      </a:r>
                      <a:endParaRPr lang="en-US" sz="1600" b="0" i="0" u="none" strike="noStrike">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r>
              <a:tr h="172228">
                <a:tc>
                  <a:txBody>
                    <a:bodyPr/>
                    <a:lstStyle/>
                    <a:p>
                      <a:pPr algn="ctr" fontAlgn="t"/>
                      <a:r>
                        <a:rPr lang="en-US" sz="1600" u="none" strike="noStrike">
                          <a:effectLst>
                            <a:outerShdw blurRad="38100" dist="38100" dir="2700000" algn="tl">
                              <a:srgbClr val="000000">
                                <a:alpha val="43137"/>
                              </a:srgbClr>
                            </a:outerShdw>
                          </a:effectLst>
                        </a:rPr>
                        <a:t>RBO</a:t>
                      </a:r>
                      <a:endParaRPr lang="en-US" sz="1600" b="0" i="0" u="none" strike="noStrike">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c>
                  <a:txBody>
                    <a:bodyPr/>
                    <a:lstStyle/>
                    <a:p>
                      <a:pPr algn="ctr" fontAlgn="t"/>
                      <a:r>
                        <a:rPr lang="en-US" sz="1600" u="none" strike="noStrike" dirty="0">
                          <a:effectLst>
                            <a:outerShdw blurRad="38100" dist="38100" dir="2700000" algn="tl">
                              <a:srgbClr val="000000">
                                <a:alpha val="43137"/>
                              </a:srgbClr>
                            </a:outerShdw>
                          </a:effectLst>
                        </a:rPr>
                        <a:t>1</a:t>
                      </a:r>
                      <a:endParaRPr lang="en-US" sz="1600" b="0"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c>
                  <a:txBody>
                    <a:bodyPr/>
                    <a:lstStyle/>
                    <a:p>
                      <a:pPr algn="ctr" fontAlgn="t"/>
                      <a:r>
                        <a:rPr lang="en-US" sz="1600" u="none" strike="noStrike">
                          <a:effectLst>
                            <a:outerShdw blurRad="38100" dist="38100" dir="2700000" algn="tl">
                              <a:srgbClr val="000000">
                                <a:alpha val="43137"/>
                              </a:srgbClr>
                            </a:outerShdw>
                          </a:effectLst>
                        </a:rPr>
                        <a:t>1</a:t>
                      </a:r>
                      <a:endParaRPr lang="en-US" sz="1600" b="0" i="0" u="none" strike="noStrike">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c>
                  <a:txBody>
                    <a:bodyPr/>
                    <a:lstStyle/>
                    <a:p>
                      <a:pPr algn="ctr" fontAlgn="t"/>
                      <a:r>
                        <a:rPr lang="en-US" sz="1600" u="none" strike="noStrike">
                          <a:effectLst>
                            <a:outerShdw blurRad="38100" dist="38100" dir="2700000" algn="tl">
                              <a:srgbClr val="000000">
                                <a:alpha val="43137"/>
                              </a:srgbClr>
                            </a:outerShdw>
                          </a:effectLst>
                        </a:rPr>
                        <a:t>2</a:t>
                      </a:r>
                      <a:endParaRPr lang="en-US" sz="1600" b="0" i="0" u="none" strike="noStrike">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r>
              <a:tr h="296543">
                <a:tc>
                  <a:txBody>
                    <a:bodyPr/>
                    <a:lstStyle/>
                    <a:p>
                      <a:pPr algn="ctr" fontAlgn="t"/>
                      <a:r>
                        <a:rPr lang="en-US" sz="2800" b="0" i="0" u="none" strike="noStrike" dirty="0" smtClean="0">
                          <a:solidFill>
                            <a:srgbClr val="000000"/>
                          </a:solidFill>
                          <a:effectLst>
                            <a:outerShdw blurRad="38100" dist="38100" dir="2700000" algn="tl">
                              <a:srgbClr val="000000">
                                <a:alpha val="43137"/>
                              </a:srgbClr>
                            </a:outerShdw>
                          </a:effectLst>
                          <a:latin typeface="Calibri" panose="020F0502020204030204" pitchFamily="34" charset="0"/>
                        </a:rPr>
                        <a:t>Total</a:t>
                      </a:r>
                      <a:endParaRPr lang="en-US" sz="2800" b="0"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c>
                  <a:txBody>
                    <a:bodyPr/>
                    <a:lstStyle/>
                    <a:p>
                      <a:pPr algn="ctr" fontAlgn="t"/>
                      <a:r>
                        <a:rPr lang="en-US" sz="2800" u="none" strike="noStrike" dirty="0">
                          <a:effectLst>
                            <a:outerShdw blurRad="38100" dist="38100" dir="2700000" algn="tl">
                              <a:srgbClr val="000000">
                                <a:alpha val="43137"/>
                              </a:srgbClr>
                            </a:outerShdw>
                          </a:effectLst>
                        </a:rPr>
                        <a:t>27</a:t>
                      </a:r>
                      <a:endParaRPr lang="en-US" sz="2800" b="0"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c>
                  <a:txBody>
                    <a:bodyPr/>
                    <a:lstStyle/>
                    <a:p>
                      <a:pPr algn="ctr" fontAlgn="t"/>
                      <a:r>
                        <a:rPr lang="en-US" sz="2800" u="none" strike="noStrike" dirty="0">
                          <a:effectLst>
                            <a:outerShdw blurRad="38100" dist="38100" dir="2700000" algn="tl">
                              <a:srgbClr val="000000">
                                <a:alpha val="43137"/>
                              </a:srgbClr>
                            </a:outerShdw>
                          </a:effectLst>
                        </a:rPr>
                        <a:t>21</a:t>
                      </a:r>
                      <a:endParaRPr lang="en-US" sz="2800" b="0"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c>
                  <a:txBody>
                    <a:bodyPr/>
                    <a:lstStyle/>
                    <a:p>
                      <a:pPr algn="ctr" fontAlgn="t"/>
                      <a:r>
                        <a:rPr lang="en-US" sz="2800" u="none" strike="noStrike" dirty="0" smtClean="0">
                          <a:effectLst>
                            <a:outerShdw blurRad="38100" dist="38100" dir="2700000" algn="tl">
                              <a:srgbClr val="000000">
                                <a:alpha val="43137"/>
                              </a:srgbClr>
                            </a:outerShdw>
                          </a:effectLst>
                        </a:rPr>
                        <a:t>47</a:t>
                      </a:r>
                      <a:endParaRPr lang="en-US" sz="2800" b="0"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r>
            </a:tbl>
          </a:graphicData>
        </a:graphic>
      </p:graphicFrame>
    </p:spTree>
    <p:extLst>
      <p:ext uri="{BB962C8B-B14F-4D97-AF65-F5344CB8AC3E}">
        <p14:creationId xmlns:p14="http://schemas.microsoft.com/office/powerpoint/2010/main" val="620532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9</a:t>
            </a:fld>
            <a:endParaRPr lang="en-US" sz="1000">
              <a:latin typeface="+mn-lt"/>
            </a:endParaRPr>
          </a:p>
        </p:txBody>
      </p:sp>
      <p:sp>
        <p:nvSpPr>
          <p:cNvPr id="3" name="Rectangle 2"/>
          <p:cNvSpPr/>
          <p:nvPr/>
        </p:nvSpPr>
        <p:spPr>
          <a:xfrm>
            <a:off x="228600" y="112506"/>
            <a:ext cx="8305800" cy="553998"/>
          </a:xfrm>
          <a:prstGeom prst="rect">
            <a:avLst/>
          </a:prstGeom>
        </p:spPr>
        <p:txBody>
          <a:bodyPr wrap="square">
            <a:spAutoFit/>
          </a:bodyPr>
          <a:lstStyle/>
          <a:p>
            <a:pPr algn="ctr"/>
            <a:r>
              <a:rPr lang="en-IN" sz="3000" b="1" dirty="0" smtClean="0">
                <a:solidFill>
                  <a:srgbClr val="FF0000"/>
                </a:solidFill>
                <a:effectLst>
                  <a:outerShdw blurRad="38100" dist="38100" dir="2700000" algn="tl">
                    <a:srgbClr val="000000">
                      <a:alpha val="43137"/>
                    </a:srgbClr>
                  </a:outerShdw>
                </a:effectLst>
                <a:latin typeface="+mj-lt"/>
                <a:ea typeface="+mj-ea"/>
                <a:cs typeface="+mj-cs"/>
              </a:rPr>
              <a:t>DEA Readiness: Criteria 1 (PMU)</a:t>
            </a:r>
            <a:endParaRPr lang="en-GB" sz="3000" b="1" dirty="0">
              <a:solidFill>
                <a:srgbClr val="FF0000"/>
              </a:solidFill>
              <a:effectLst>
                <a:outerShdw blurRad="38100" dist="38100" dir="2700000" algn="tl">
                  <a:srgbClr val="000000">
                    <a:alpha val="43137"/>
                  </a:srgbClr>
                </a:outerShdw>
              </a:effectLst>
              <a:latin typeface="+mj-lt"/>
              <a:ea typeface="+mj-ea"/>
              <a:cs typeface="+mj-cs"/>
            </a:endParaRPr>
          </a:p>
        </p:txBody>
      </p:sp>
      <p:pic>
        <p:nvPicPr>
          <p:cNvPr id="7"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84018" y="4152634"/>
            <a:ext cx="8534400" cy="2385268"/>
          </a:xfrm>
          <a:prstGeom prst="rect">
            <a:avLst/>
          </a:prstGeom>
        </p:spPr>
        <p:txBody>
          <a:bodyPr wrap="square">
            <a:spAutoFit/>
          </a:bodyPr>
          <a:lstStyle/>
          <a:p>
            <a:pPr>
              <a:spcBef>
                <a:spcPts val="600"/>
              </a:spcBef>
            </a:pPr>
            <a:r>
              <a:rPr lang="en-US" sz="2400" b="1" i="1" dirty="0" smtClean="0">
                <a:solidFill>
                  <a:srgbClr val="00009E"/>
                </a:solidFill>
                <a:effectLst>
                  <a:outerShdw blurRad="38100" dist="38100" dir="2700000" algn="tl">
                    <a:srgbClr val="000000">
                      <a:alpha val="43137"/>
                    </a:srgbClr>
                  </a:outerShdw>
                </a:effectLst>
              </a:rPr>
              <a:t>SPMU in </a:t>
            </a:r>
            <a:r>
              <a:rPr lang="en-US" sz="2400" b="1" i="1" dirty="0">
                <a:solidFill>
                  <a:srgbClr val="00009E"/>
                </a:solidFill>
                <a:effectLst>
                  <a:outerShdw blurRad="38100" dist="38100" dir="2700000" algn="tl">
                    <a:srgbClr val="000000">
                      <a:alpha val="43137"/>
                    </a:srgbClr>
                  </a:outerShdw>
                </a:effectLst>
              </a:rPr>
              <a:t>6</a:t>
            </a:r>
            <a:r>
              <a:rPr lang="en-US" sz="2400" b="1" i="1" dirty="0" smtClean="0">
                <a:solidFill>
                  <a:srgbClr val="00009E"/>
                </a:solidFill>
                <a:effectLst>
                  <a:outerShdw blurRad="38100" dist="38100" dir="2700000" algn="tl">
                    <a:srgbClr val="000000">
                      <a:alpha val="43137"/>
                    </a:srgbClr>
                  </a:outerShdw>
                </a:effectLst>
              </a:rPr>
              <a:t> state agencies are yet to be strengthened: Haryana, Bihar GW,  Orissa SW/GW, </a:t>
            </a:r>
            <a:r>
              <a:rPr lang="en-US" sz="2400" b="1" i="1" dirty="0" err="1" smtClean="0">
                <a:solidFill>
                  <a:srgbClr val="00009E"/>
                </a:solidFill>
                <a:effectLst>
                  <a:outerShdw blurRad="38100" dist="38100" dir="2700000" algn="tl">
                    <a:srgbClr val="000000">
                      <a:alpha val="43137"/>
                    </a:srgbClr>
                  </a:outerShdw>
                </a:effectLst>
              </a:rPr>
              <a:t>Uttarakhand</a:t>
            </a:r>
            <a:r>
              <a:rPr lang="en-US" sz="2400" b="1" i="1" dirty="0" smtClean="0">
                <a:solidFill>
                  <a:srgbClr val="00009E"/>
                </a:solidFill>
                <a:effectLst>
                  <a:outerShdw blurRad="38100" dist="38100" dir="2700000" algn="tl">
                    <a:srgbClr val="000000">
                      <a:alpha val="43137"/>
                    </a:srgbClr>
                  </a:outerShdw>
                </a:effectLst>
              </a:rPr>
              <a:t>; Tripura not active. </a:t>
            </a:r>
          </a:p>
          <a:p>
            <a:pPr>
              <a:spcBef>
                <a:spcPts val="600"/>
              </a:spcBef>
            </a:pPr>
            <a:r>
              <a:rPr lang="en-US" sz="2400" b="1" i="1" dirty="0" smtClean="0">
                <a:solidFill>
                  <a:srgbClr val="FF0000"/>
                </a:solidFill>
                <a:effectLst>
                  <a:outerShdw blurRad="38100" dist="38100" dir="2700000" algn="tl">
                    <a:srgbClr val="000000">
                      <a:alpha val="43137"/>
                    </a:srgbClr>
                  </a:outerShdw>
                </a:effectLst>
              </a:rPr>
              <a:t>Responding to the critical needs but no dedicated team to guide the states and prepare the project</a:t>
            </a:r>
            <a:r>
              <a:rPr lang="en-US" sz="2400" b="1" i="1" dirty="0">
                <a:solidFill>
                  <a:srgbClr val="FF0000"/>
                </a:solidFill>
                <a:effectLst>
                  <a:outerShdw blurRad="38100" dist="38100" dir="2700000" algn="tl">
                    <a:srgbClr val="000000">
                      <a:alpha val="43137"/>
                    </a:srgbClr>
                  </a:outerShdw>
                </a:effectLst>
              </a:rPr>
              <a:t>. </a:t>
            </a:r>
            <a:r>
              <a:rPr lang="en-US" sz="2400" b="1" i="1" dirty="0" smtClean="0">
                <a:solidFill>
                  <a:srgbClr val="FF0000"/>
                </a:solidFill>
                <a:effectLst>
                  <a:outerShdw blurRad="38100" dist="38100" dir="2700000" algn="tl">
                    <a:srgbClr val="000000">
                      <a:alpha val="43137"/>
                    </a:srgbClr>
                  </a:outerShdw>
                </a:effectLst>
              </a:rPr>
              <a:t>Central  Agencies PMUs </a:t>
            </a:r>
            <a:r>
              <a:rPr lang="en-US" sz="2400" b="1" i="1" dirty="0">
                <a:solidFill>
                  <a:srgbClr val="FF0000"/>
                </a:solidFill>
                <a:effectLst>
                  <a:outerShdw blurRad="38100" dist="38100" dir="2700000" algn="tl">
                    <a:srgbClr val="000000">
                      <a:alpha val="43137"/>
                    </a:srgbClr>
                  </a:outerShdw>
                </a:effectLst>
              </a:rPr>
              <a:t>in central agencies to be </a:t>
            </a:r>
            <a:r>
              <a:rPr lang="en-US" sz="2400" b="1" i="1" dirty="0" smtClean="0">
                <a:solidFill>
                  <a:srgbClr val="FF0000"/>
                </a:solidFill>
                <a:effectLst>
                  <a:outerShdw blurRad="38100" dist="38100" dir="2700000" algn="tl">
                    <a:srgbClr val="000000">
                      <a:alpha val="43137"/>
                    </a:srgbClr>
                  </a:outerShdw>
                </a:effectLst>
              </a:rPr>
              <a:t>assigned.  </a:t>
            </a:r>
            <a:r>
              <a:rPr lang="en-US" sz="2400" b="1" i="1" dirty="0" err="1" smtClean="0">
                <a:solidFill>
                  <a:srgbClr val="00009E"/>
                </a:solidFill>
                <a:effectLst>
                  <a:outerShdw blurRad="38100" dist="38100" dir="2700000" algn="tl">
                    <a:srgbClr val="000000">
                      <a:alpha val="43137"/>
                    </a:srgbClr>
                  </a:outerShdw>
                </a:effectLst>
              </a:rPr>
              <a:t>SoI</a:t>
            </a:r>
            <a:r>
              <a:rPr lang="en-US" sz="2400" b="1" i="1" dirty="0" smtClean="0">
                <a:solidFill>
                  <a:srgbClr val="00009E"/>
                </a:solidFill>
                <a:effectLst>
                  <a:outerShdw blurRad="38100" dist="38100" dir="2700000" algn="tl">
                    <a:srgbClr val="000000">
                      <a:alpha val="43137"/>
                    </a:srgbClr>
                  </a:outerShdw>
                </a:effectLst>
              </a:rPr>
              <a:t> has not indicated any active interest, so back up arrangements need to be made.</a:t>
            </a:r>
          </a:p>
        </p:txBody>
      </p:sp>
      <p:graphicFrame>
        <p:nvGraphicFramePr>
          <p:cNvPr id="4" name="Table 3"/>
          <p:cNvGraphicFramePr>
            <a:graphicFrameLocks noGrp="1"/>
          </p:cNvGraphicFramePr>
          <p:nvPr>
            <p:extLst>
              <p:ext uri="{D42A27DB-BD31-4B8C-83A1-F6EECF244321}">
                <p14:modId xmlns:p14="http://schemas.microsoft.com/office/powerpoint/2010/main" val="1316198601"/>
              </p:ext>
            </p:extLst>
          </p:nvPr>
        </p:nvGraphicFramePr>
        <p:xfrm>
          <a:off x="990600" y="1219200"/>
          <a:ext cx="7088197" cy="2946181"/>
        </p:xfrm>
        <a:graphic>
          <a:graphicData uri="http://schemas.openxmlformats.org/drawingml/2006/table">
            <a:tbl>
              <a:tblPr>
                <a:tableStyleId>{5C22544A-7EE6-4342-B048-85BDC9FD1C3A}</a:tableStyleId>
              </a:tblPr>
              <a:tblGrid>
                <a:gridCol w="1823639"/>
                <a:gridCol w="1823639"/>
                <a:gridCol w="1310142"/>
                <a:gridCol w="921417"/>
                <a:gridCol w="1209360"/>
              </a:tblGrid>
              <a:tr h="1123019">
                <a:tc>
                  <a:txBody>
                    <a:bodyPr/>
                    <a:lstStyle/>
                    <a:p>
                      <a:pPr algn="ctr" fontAlgn="t"/>
                      <a:r>
                        <a:rPr lang="en-US" sz="2000" b="1" u="none" strike="noStrike" dirty="0">
                          <a:solidFill>
                            <a:schemeClr val="bg2"/>
                          </a:solidFill>
                          <a:effectLst/>
                        </a:rPr>
                        <a:t>Agencies</a:t>
                      </a:r>
                      <a:endParaRPr lang="en-US" sz="2000" b="1" i="0" u="none" strike="noStrike" dirty="0">
                        <a:solidFill>
                          <a:schemeClr val="bg2"/>
                        </a:solidFill>
                        <a:effectLst/>
                        <a:latin typeface="Calibri" panose="020F0502020204030204" pitchFamily="34" charset="0"/>
                      </a:endParaRPr>
                    </a:p>
                  </a:txBody>
                  <a:tcPr marL="9525" marR="9525" marT="9525" marB="0">
                    <a:solidFill>
                      <a:srgbClr val="0070C0"/>
                    </a:solidFill>
                  </a:tcPr>
                </a:tc>
                <a:tc>
                  <a:txBody>
                    <a:bodyPr/>
                    <a:lstStyle/>
                    <a:p>
                      <a:pPr algn="ctr" fontAlgn="t"/>
                      <a:r>
                        <a:rPr lang="en-US" sz="2000" b="1" u="none" strike="noStrike" dirty="0">
                          <a:solidFill>
                            <a:schemeClr val="bg2"/>
                          </a:solidFill>
                          <a:effectLst/>
                        </a:rPr>
                        <a:t>HP2</a:t>
                      </a:r>
                      <a:endParaRPr lang="en-US" sz="2000" b="1" i="0" u="none" strike="noStrike" dirty="0">
                        <a:solidFill>
                          <a:schemeClr val="bg2"/>
                        </a:solidFill>
                        <a:effectLst/>
                        <a:latin typeface="Calibri" panose="020F0502020204030204" pitchFamily="34" charset="0"/>
                      </a:endParaRPr>
                    </a:p>
                  </a:txBody>
                  <a:tcPr marL="9525" marR="9525" marT="9525" marB="0">
                    <a:solidFill>
                      <a:srgbClr val="0070C0"/>
                    </a:solidFill>
                  </a:tcPr>
                </a:tc>
                <a:tc>
                  <a:txBody>
                    <a:bodyPr/>
                    <a:lstStyle/>
                    <a:p>
                      <a:pPr algn="ctr" fontAlgn="t"/>
                      <a:r>
                        <a:rPr lang="en-US" sz="2000" b="1" u="none" strike="noStrike" dirty="0">
                          <a:solidFill>
                            <a:schemeClr val="bg2"/>
                          </a:solidFill>
                          <a:effectLst/>
                        </a:rPr>
                        <a:t>New</a:t>
                      </a:r>
                      <a:endParaRPr lang="en-US" sz="2000" b="1" i="0" u="none" strike="noStrike" dirty="0">
                        <a:solidFill>
                          <a:schemeClr val="bg2"/>
                        </a:solidFill>
                        <a:effectLst/>
                        <a:latin typeface="Calibri" panose="020F0502020204030204" pitchFamily="34" charset="0"/>
                      </a:endParaRPr>
                    </a:p>
                  </a:txBody>
                  <a:tcPr marL="9525" marR="9525" marT="9525" marB="0">
                    <a:solidFill>
                      <a:srgbClr val="0070C0"/>
                    </a:solidFill>
                  </a:tcPr>
                </a:tc>
                <a:tc>
                  <a:txBody>
                    <a:bodyPr/>
                    <a:lstStyle/>
                    <a:p>
                      <a:pPr algn="ctr" fontAlgn="t"/>
                      <a:r>
                        <a:rPr lang="en-US" sz="2000" b="1" u="none" strike="noStrike">
                          <a:solidFill>
                            <a:schemeClr val="bg2"/>
                          </a:solidFill>
                          <a:effectLst/>
                        </a:rPr>
                        <a:t>Total</a:t>
                      </a:r>
                      <a:endParaRPr lang="en-US" sz="2000" b="1" i="0" u="none" strike="noStrike">
                        <a:solidFill>
                          <a:schemeClr val="bg2"/>
                        </a:solidFill>
                        <a:effectLst/>
                        <a:latin typeface="Calibri" panose="020F0502020204030204" pitchFamily="34" charset="0"/>
                      </a:endParaRPr>
                    </a:p>
                  </a:txBody>
                  <a:tcPr marL="9525" marR="9525" marT="9525" marB="0">
                    <a:solidFill>
                      <a:srgbClr val="0070C0"/>
                    </a:solidFill>
                  </a:tcPr>
                </a:tc>
                <a:tc>
                  <a:txBody>
                    <a:bodyPr/>
                    <a:lstStyle/>
                    <a:p>
                      <a:pPr algn="ctr" fontAlgn="t"/>
                      <a:r>
                        <a:rPr lang="en-US" sz="2000" b="1" u="none" strike="noStrike" dirty="0">
                          <a:solidFill>
                            <a:schemeClr val="bg2"/>
                          </a:solidFill>
                          <a:effectLst/>
                        </a:rPr>
                        <a:t>Institution Readiness </a:t>
                      </a:r>
                      <a:endParaRPr lang="en-US" sz="2000" b="1" i="0" u="none" strike="noStrike" dirty="0">
                        <a:solidFill>
                          <a:schemeClr val="bg2"/>
                        </a:solidFill>
                        <a:effectLst/>
                        <a:latin typeface="Calibri" panose="020F0502020204030204" pitchFamily="34" charset="0"/>
                      </a:endParaRPr>
                    </a:p>
                  </a:txBody>
                  <a:tcPr marL="9525" marR="9525" marT="9525" marB="0">
                    <a:solidFill>
                      <a:srgbClr val="0070C0"/>
                    </a:solidFill>
                  </a:tcPr>
                </a:tc>
              </a:tr>
              <a:tr h="287284">
                <a:tc>
                  <a:txBody>
                    <a:bodyPr/>
                    <a:lstStyle/>
                    <a:p>
                      <a:pPr algn="l" fontAlgn="t"/>
                      <a:r>
                        <a:rPr lang="en-US" sz="2000" b="1" u="none" strike="noStrike">
                          <a:solidFill>
                            <a:schemeClr val="tx1"/>
                          </a:solidFill>
                          <a:effectLst/>
                        </a:rPr>
                        <a:t>States</a:t>
                      </a:r>
                      <a:endParaRPr lang="en-US" sz="2000" b="1" i="0" u="none" strike="noStrike">
                        <a:solidFill>
                          <a:schemeClr val="tx1"/>
                        </a:solidFill>
                        <a:effectLst/>
                        <a:latin typeface="Calibri" panose="020F0502020204030204" pitchFamily="34" charset="0"/>
                      </a:endParaRPr>
                    </a:p>
                  </a:txBody>
                  <a:tcPr marL="9525" marR="9525" marT="9525" marB="0"/>
                </a:tc>
                <a:tc>
                  <a:txBody>
                    <a:bodyPr/>
                    <a:lstStyle/>
                    <a:p>
                      <a:pPr algn="r" fontAlgn="t"/>
                      <a:r>
                        <a:rPr lang="en-US" sz="2000" b="1" u="none" strike="noStrike" dirty="0">
                          <a:solidFill>
                            <a:schemeClr val="tx1"/>
                          </a:solidFill>
                          <a:effectLst/>
                        </a:rPr>
                        <a:t>19</a:t>
                      </a:r>
                      <a:endParaRPr lang="en-US" sz="2000" b="1" i="0" u="none" strike="noStrike" dirty="0">
                        <a:solidFill>
                          <a:schemeClr val="tx1"/>
                        </a:solidFill>
                        <a:effectLst/>
                        <a:latin typeface="Calibri" panose="020F0502020204030204" pitchFamily="34" charset="0"/>
                      </a:endParaRPr>
                    </a:p>
                  </a:txBody>
                  <a:tcPr marL="9525" marR="9525" marT="9525" marB="0"/>
                </a:tc>
                <a:tc>
                  <a:txBody>
                    <a:bodyPr/>
                    <a:lstStyle/>
                    <a:p>
                      <a:pPr algn="r" fontAlgn="t"/>
                      <a:r>
                        <a:rPr lang="en-US" sz="2000" b="1" u="none" strike="noStrike" dirty="0">
                          <a:solidFill>
                            <a:schemeClr val="tx1"/>
                          </a:solidFill>
                          <a:effectLst/>
                        </a:rPr>
                        <a:t>17</a:t>
                      </a:r>
                      <a:endParaRPr lang="en-US" sz="2000" b="1" i="0" u="none" strike="noStrike" dirty="0">
                        <a:solidFill>
                          <a:schemeClr val="tx1"/>
                        </a:solidFill>
                        <a:effectLst/>
                        <a:latin typeface="Calibri" panose="020F0502020204030204" pitchFamily="34" charset="0"/>
                      </a:endParaRPr>
                    </a:p>
                  </a:txBody>
                  <a:tcPr marL="9525" marR="9525" marT="9525" marB="0"/>
                </a:tc>
                <a:tc>
                  <a:txBody>
                    <a:bodyPr/>
                    <a:lstStyle/>
                    <a:p>
                      <a:pPr algn="r" fontAlgn="t"/>
                      <a:r>
                        <a:rPr lang="en-US" sz="2000" b="1" u="none" strike="noStrike" dirty="0">
                          <a:solidFill>
                            <a:schemeClr val="tx1"/>
                          </a:solidFill>
                          <a:effectLst/>
                        </a:rPr>
                        <a:t>36</a:t>
                      </a:r>
                      <a:endParaRPr lang="en-US" sz="2000" b="1" i="0" u="none" strike="noStrike" dirty="0">
                        <a:solidFill>
                          <a:schemeClr val="tx1"/>
                        </a:solidFill>
                        <a:effectLst/>
                        <a:latin typeface="Calibri" panose="020F0502020204030204" pitchFamily="34" charset="0"/>
                      </a:endParaRPr>
                    </a:p>
                  </a:txBody>
                  <a:tcPr marL="9525" marR="9525" marT="9525" marB="0"/>
                </a:tc>
                <a:tc>
                  <a:txBody>
                    <a:bodyPr/>
                    <a:lstStyle/>
                    <a:p>
                      <a:pPr algn="r" fontAlgn="t"/>
                      <a:r>
                        <a:rPr lang="en-US" sz="2000" b="1" i="0" u="none" strike="noStrike" dirty="0" smtClean="0">
                          <a:solidFill>
                            <a:schemeClr val="tx1"/>
                          </a:solidFill>
                          <a:effectLst/>
                          <a:latin typeface="Calibri" panose="020F0502020204030204" pitchFamily="34" charset="0"/>
                        </a:rPr>
                        <a:t>30</a:t>
                      </a:r>
                      <a:endParaRPr lang="en-US" sz="2000" b="1" i="0" u="none" strike="noStrike" dirty="0">
                        <a:solidFill>
                          <a:schemeClr val="tx1"/>
                        </a:solidFill>
                        <a:effectLst/>
                        <a:latin typeface="Calibri" panose="020F0502020204030204" pitchFamily="34" charset="0"/>
                      </a:endParaRPr>
                    </a:p>
                  </a:txBody>
                  <a:tcPr marL="9525" marR="9525" marT="9525" marB="0"/>
                </a:tc>
              </a:tr>
              <a:tr h="287284">
                <a:tc>
                  <a:txBody>
                    <a:bodyPr/>
                    <a:lstStyle/>
                    <a:p>
                      <a:pPr algn="l" fontAlgn="t"/>
                      <a:r>
                        <a:rPr lang="en-US" sz="2000" b="1" u="none" strike="noStrike">
                          <a:solidFill>
                            <a:schemeClr val="tx1"/>
                          </a:solidFill>
                          <a:effectLst/>
                        </a:rPr>
                        <a:t>UT</a:t>
                      </a:r>
                      <a:endParaRPr lang="en-US" sz="2000" b="1" i="0" u="none" strike="noStrike">
                        <a:solidFill>
                          <a:schemeClr val="tx1"/>
                        </a:solidFill>
                        <a:effectLst/>
                        <a:latin typeface="Calibri" panose="020F0502020204030204" pitchFamily="34" charset="0"/>
                      </a:endParaRPr>
                    </a:p>
                  </a:txBody>
                  <a:tcPr marL="9525" marR="9525" marT="9525" marB="0"/>
                </a:tc>
                <a:tc>
                  <a:txBody>
                    <a:bodyPr/>
                    <a:lstStyle/>
                    <a:p>
                      <a:pPr algn="r" fontAlgn="t"/>
                      <a:r>
                        <a:rPr lang="en-US" sz="2000" b="1" u="none" strike="noStrike">
                          <a:solidFill>
                            <a:schemeClr val="tx1"/>
                          </a:solidFill>
                          <a:effectLst/>
                        </a:rPr>
                        <a:t>1</a:t>
                      </a:r>
                      <a:endParaRPr lang="en-US" sz="2000" b="1" i="0" u="none" strike="noStrike">
                        <a:solidFill>
                          <a:schemeClr val="tx1"/>
                        </a:solidFill>
                        <a:effectLst/>
                        <a:latin typeface="Calibri" panose="020F0502020204030204" pitchFamily="34" charset="0"/>
                      </a:endParaRPr>
                    </a:p>
                  </a:txBody>
                  <a:tcPr marL="9525" marR="9525" marT="9525" marB="0"/>
                </a:tc>
                <a:tc>
                  <a:txBody>
                    <a:bodyPr/>
                    <a:lstStyle/>
                    <a:p>
                      <a:pPr algn="l" fontAlgn="t"/>
                      <a:endParaRPr lang="en-US" sz="2000" b="1" i="0" u="none" strike="noStrike">
                        <a:solidFill>
                          <a:schemeClr val="tx1"/>
                        </a:solidFill>
                        <a:effectLst/>
                        <a:latin typeface="Calibri" panose="020F0502020204030204" pitchFamily="34" charset="0"/>
                      </a:endParaRPr>
                    </a:p>
                  </a:txBody>
                  <a:tcPr marL="9525" marR="9525" marT="9525" marB="0"/>
                </a:tc>
                <a:tc>
                  <a:txBody>
                    <a:bodyPr/>
                    <a:lstStyle/>
                    <a:p>
                      <a:pPr algn="r" fontAlgn="t"/>
                      <a:r>
                        <a:rPr lang="en-US" sz="2000" b="1" u="none" strike="noStrike">
                          <a:solidFill>
                            <a:schemeClr val="tx1"/>
                          </a:solidFill>
                          <a:effectLst/>
                        </a:rPr>
                        <a:t>1</a:t>
                      </a:r>
                      <a:endParaRPr lang="en-US" sz="2000" b="1" i="0" u="none" strike="noStrike">
                        <a:solidFill>
                          <a:schemeClr val="tx1"/>
                        </a:solidFill>
                        <a:effectLst/>
                        <a:latin typeface="Calibri" panose="020F0502020204030204" pitchFamily="34" charset="0"/>
                      </a:endParaRPr>
                    </a:p>
                  </a:txBody>
                  <a:tcPr marL="9525" marR="9525" marT="9525" marB="0"/>
                </a:tc>
                <a:tc>
                  <a:txBody>
                    <a:bodyPr/>
                    <a:lstStyle/>
                    <a:p>
                      <a:pPr algn="r" fontAlgn="t"/>
                      <a:r>
                        <a:rPr lang="en-US" sz="2000" b="1" u="none" strike="noStrike" dirty="0">
                          <a:solidFill>
                            <a:schemeClr val="tx1"/>
                          </a:solidFill>
                          <a:effectLst/>
                        </a:rPr>
                        <a:t>1</a:t>
                      </a:r>
                      <a:endParaRPr lang="en-US" sz="2000" b="1" i="0" u="none" strike="noStrike" dirty="0">
                        <a:solidFill>
                          <a:schemeClr val="tx1"/>
                        </a:solidFill>
                        <a:effectLst/>
                        <a:latin typeface="Calibri" panose="020F0502020204030204" pitchFamily="34" charset="0"/>
                      </a:endParaRPr>
                    </a:p>
                  </a:txBody>
                  <a:tcPr marL="9525" marR="9525" marT="9525" marB="0"/>
                </a:tc>
              </a:tr>
              <a:tr h="565862">
                <a:tc>
                  <a:txBody>
                    <a:bodyPr/>
                    <a:lstStyle/>
                    <a:p>
                      <a:pPr algn="l" fontAlgn="t"/>
                      <a:r>
                        <a:rPr lang="en-US" sz="2000" b="1" u="none" strike="noStrike">
                          <a:solidFill>
                            <a:schemeClr val="tx1"/>
                          </a:solidFill>
                          <a:effectLst/>
                        </a:rPr>
                        <a:t>Central agencies</a:t>
                      </a:r>
                      <a:endParaRPr lang="en-US" sz="2000" b="1" i="0" u="none" strike="noStrike">
                        <a:solidFill>
                          <a:schemeClr val="tx1"/>
                        </a:solidFill>
                        <a:effectLst/>
                        <a:latin typeface="Calibri" panose="020F0502020204030204" pitchFamily="34" charset="0"/>
                      </a:endParaRPr>
                    </a:p>
                  </a:txBody>
                  <a:tcPr marL="9525" marR="9525" marT="9525" marB="0"/>
                </a:tc>
                <a:tc>
                  <a:txBody>
                    <a:bodyPr/>
                    <a:lstStyle/>
                    <a:p>
                      <a:pPr algn="r" fontAlgn="t"/>
                      <a:r>
                        <a:rPr lang="en-US" sz="2000" b="1" i="0" u="none" strike="noStrike" dirty="0">
                          <a:solidFill>
                            <a:schemeClr val="tx1"/>
                          </a:solidFill>
                          <a:effectLst/>
                          <a:latin typeface="+mn-lt"/>
                        </a:rPr>
                        <a:t>5</a:t>
                      </a:r>
                      <a:endParaRPr lang="en-US" sz="2000" b="1" i="0" u="none" strike="noStrike" dirty="0">
                        <a:solidFill>
                          <a:schemeClr val="tx1"/>
                        </a:solidFill>
                        <a:effectLst/>
                        <a:latin typeface="Calibri" panose="020F0502020204030204" pitchFamily="34" charset="0"/>
                      </a:endParaRPr>
                    </a:p>
                  </a:txBody>
                  <a:tcPr marL="9525" marR="9525" marT="9525" marB="0"/>
                </a:tc>
                <a:tc>
                  <a:txBody>
                    <a:bodyPr/>
                    <a:lstStyle/>
                    <a:p>
                      <a:pPr algn="r" fontAlgn="t"/>
                      <a:r>
                        <a:rPr lang="en-US" sz="2000" b="1" i="0" u="none" strike="noStrike" dirty="0">
                          <a:solidFill>
                            <a:schemeClr val="tx1"/>
                          </a:solidFill>
                          <a:effectLst/>
                          <a:latin typeface="+mn-lt"/>
                        </a:rPr>
                        <a:t>3</a:t>
                      </a:r>
                      <a:endParaRPr lang="en-US" sz="2000" b="1" i="0" u="none" strike="noStrike" dirty="0">
                        <a:solidFill>
                          <a:schemeClr val="tx1"/>
                        </a:solidFill>
                        <a:effectLst/>
                        <a:latin typeface="Calibri" panose="020F0502020204030204" pitchFamily="34" charset="0"/>
                      </a:endParaRPr>
                    </a:p>
                  </a:txBody>
                  <a:tcPr marL="9525" marR="9525" marT="9525" marB="0"/>
                </a:tc>
                <a:tc>
                  <a:txBody>
                    <a:bodyPr/>
                    <a:lstStyle/>
                    <a:p>
                      <a:pPr algn="r" fontAlgn="t"/>
                      <a:r>
                        <a:rPr lang="en-US" sz="2000" b="1" u="none" strike="noStrike">
                          <a:solidFill>
                            <a:schemeClr val="tx1"/>
                          </a:solidFill>
                          <a:effectLst/>
                        </a:rPr>
                        <a:t>8</a:t>
                      </a:r>
                      <a:endParaRPr lang="en-US" sz="2000" b="1" i="0" u="none" strike="noStrike">
                        <a:solidFill>
                          <a:schemeClr val="tx1"/>
                        </a:solidFill>
                        <a:effectLst/>
                        <a:latin typeface="Calibri" panose="020F0502020204030204" pitchFamily="34" charset="0"/>
                      </a:endParaRPr>
                    </a:p>
                  </a:txBody>
                  <a:tcPr marL="9525" marR="9525" marT="9525" marB="0"/>
                </a:tc>
                <a:tc>
                  <a:txBody>
                    <a:bodyPr/>
                    <a:lstStyle/>
                    <a:p>
                      <a:pPr algn="r" fontAlgn="t"/>
                      <a:r>
                        <a:rPr lang="en-US" sz="2000" b="1" i="0" u="none" strike="noStrike" dirty="0" smtClean="0">
                          <a:solidFill>
                            <a:schemeClr val="tx1"/>
                          </a:solidFill>
                          <a:effectLst/>
                          <a:latin typeface="Calibri" panose="020F0502020204030204" pitchFamily="34" charset="0"/>
                        </a:rPr>
                        <a:t>1</a:t>
                      </a:r>
                      <a:endParaRPr lang="en-US" sz="2000" b="1" i="0" u="none" strike="noStrike" dirty="0">
                        <a:solidFill>
                          <a:schemeClr val="tx1"/>
                        </a:solidFill>
                        <a:effectLst/>
                        <a:latin typeface="Calibri" panose="020F0502020204030204" pitchFamily="34" charset="0"/>
                      </a:endParaRPr>
                    </a:p>
                  </a:txBody>
                  <a:tcPr marL="9525" marR="9525" marT="9525" marB="0"/>
                </a:tc>
              </a:tr>
              <a:tr h="287284">
                <a:tc>
                  <a:txBody>
                    <a:bodyPr/>
                    <a:lstStyle/>
                    <a:p>
                      <a:pPr algn="l" fontAlgn="t"/>
                      <a:r>
                        <a:rPr lang="en-US" sz="2000" b="1" u="none" strike="noStrike">
                          <a:solidFill>
                            <a:schemeClr val="tx1"/>
                          </a:solidFill>
                          <a:effectLst/>
                        </a:rPr>
                        <a:t>RBO</a:t>
                      </a:r>
                      <a:endParaRPr lang="en-US" sz="2000" b="1" i="0" u="none" strike="noStrike">
                        <a:solidFill>
                          <a:schemeClr val="tx1"/>
                        </a:solidFill>
                        <a:effectLst/>
                        <a:latin typeface="Calibri" panose="020F0502020204030204" pitchFamily="34" charset="0"/>
                      </a:endParaRPr>
                    </a:p>
                  </a:txBody>
                  <a:tcPr marL="9525" marR="9525" marT="9525" marB="0"/>
                </a:tc>
                <a:tc>
                  <a:txBody>
                    <a:bodyPr/>
                    <a:lstStyle/>
                    <a:p>
                      <a:pPr algn="r" fontAlgn="t"/>
                      <a:r>
                        <a:rPr lang="en-US" sz="2000" b="1" u="none" strike="noStrike">
                          <a:solidFill>
                            <a:schemeClr val="tx1"/>
                          </a:solidFill>
                          <a:effectLst/>
                        </a:rPr>
                        <a:t>1</a:t>
                      </a:r>
                      <a:endParaRPr lang="en-US" sz="2000" b="1" i="0" u="none" strike="noStrike">
                        <a:solidFill>
                          <a:schemeClr val="tx1"/>
                        </a:solidFill>
                        <a:effectLst/>
                        <a:latin typeface="Calibri" panose="020F0502020204030204" pitchFamily="34" charset="0"/>
                      </a:endParaRPr>
                    </a:p>
                  </a:txBody>
                  <a:tcPr marL="9525" marR="9525" marT="9525" marB="0"/>
                </a:tc>
                <a:tc>
                  <a:txBody>
                    <a:bodyPr/>
                    <a:lstStyle/>
                    <a:p>
                      <a:pPr algn="r" fontAlgn="t"/>
                      <a:r>
                        <a:rPr lang="en-US" sz="2000" b="1" u="none" strike="noStrike" dirty="0">
                          <a:solidFill>
                            <a:schemeClr val="tx1"/>
                          </a:solidFill>
                          <a:effectLst/>
                        </a:rPr>
                        <a:t>1</a:t>
                      </a:r>
                      <a:endParaRPr lang="en-US" sz="2000" b="1" i="0" u="none" strike="noStrike" dirty="0">
                        <a:solidFill>
                          <a:schemeClr val="tx1"/>
                        </a:solidFill>
                        <a:effectLst/>
                        <a:latin typeface="Calibri" panose="020F0502020204030204" pitchFamily="34" charset="0"/>
                      </a:endParaRPr>
                    </a:p>
                  </a:txBody>
                  <a:tcPr marL="9525" marR="9525" marT="9525" marB="0"/>
                </a:tc>
                <a:tc>
                  <a:txBody>
                    <a:bodyPr/>
                    <a:lstStyle/>
                    <a:p>
                      <a:pPr algn="r" fontAlgn="t"/>
                      <a:r>
                        <a:rPr lang="en-US" sz="2000" b="1" u="none" strike="noStrike">
                          <a:solidFill>
                            <a:schemeClr val="tx1"/>
                          </a:solidFill>
                          <a:effectLst/>
                        </a:rPr>
                        <a:t>2</a:t>
                      </a:r>
                      <a:endParaRPr lang="en-US" sz="2000" b="1" i="0" u="none" strike="noStrike">
                        <a:solidFill>
                          <a:schemeClr val="tx1"/>
                        </a:solidFill>
                        <a:effectLst/>
                        <a:latin typeface="Calibri" panose="020F0502020204030204" pitchFamily="34" charset="0"/>
                      </a:endParaRPr>
                    </a:p>
                  </a:txBody>
                  <a:tcPr marL="9525" marR="9525" marT="9525" marB="0"/>
                </a:tc>
                <a:tc>
                  <a:txBody>
                    <a:bodyPr/>
                    <a:lstStyle/>
                    <a:p>
                      <a:pPr algn="r" fontAlgn="t"/>
                      <a:r>
                        <a:rPr lang="en-US" sz="2000" b="1" u="none" strike="noStrike" dirty="0">
                          <a:solidFill>
                            <a:schemeClr val="tx1"/>
                          </a:solidFill>
                          <a:effectLst/>
                        </a:rPr>
                        <a:t>2</a:t>
                      </a:r>
                      <a:endParaRPr lang="en-US" sz="2000" b="1" i="0" u="none" strike="noStrike" dirty="0">
                        <a:solidFill>
                          <a:schemeClr val="tx1"/>
                        </a:solidFill>
                        <a:effectLst/>
                        <a:latin typeface="Calibri" panose="020F0502020204030204" pitchFamily="34" charset="0"/>
                      </a:endParaRPr>
                    </a:p>
                  </a:txBody>
                  <a:tcPr marL="9525" marR="9525" marT="9525" marB="0"/>
                </a:tc>
              </a:tr>
              <a:tr h="287284">
                <a:tc>
                  <a:txBody>
                    <a:bodyPr/>
                    <a:lstStyle/>
                    <a:p>
                      <a:pPr algn="l" fontAlgn="t"/>
                      <a:r>
                        <a:rPr lang="en-US" sz="2000" b="1" u="none" strike="noStrike">
                          <a:solidFill>
                            <a:schemeClr val="tx1"/>
                          </a:solidFill>
                          <a:effectLst/>
                        </a:rPr>
                        <a:t>Total</a:t>
                      </a:r>
                      <a:endParaRPr lang="en-US" sz="2000" b="1" i="0" u="none" strike="noStrike">
                        <a:solidFill>
                          <a:schemeClr val="tx1"/>
                        </a:solidFill>
                        <a:effectLst/>
                        <a:latin typeface="Calibri" panose="020F0502020204030204" pitchFamily="34" charset="0"/>
                      </a:endParaRPr>
                    </a:p>
                  </a:txBody>
                  <a:tcPr marL="9525" marR="9525" marT="9525" marB="0"/>
                </a:tc>
                <a:tc>
                  <a:txBody>
                    <a:bodyPr/>
                    <a:lstStyle/>
                    <a:p>
                      <a:pPr algn="r" fontAlgn="t"/>
                      <a:r>
                        <a:rPr lang="en-US" sz="2000" b="1" u="none" strike="noStrike">
                          <a:solidFill>
                            <a:schemeClr val="tx1"/>
                          </a:solidFill>
                          <a:effectLst/>
                        </a:rPr>
                        <a:t>27</a:t>
                      </a:r>
                      <a:endParaRPr lang="en-US" sz="2000" b="1" i="0" u="none" strike="noStrike">
                        <a:solidFill>
                          <a:schemeClr val="tx1"/>
                        </a:solidFill>
                        <a:effectLst/>
                        <a:latin typeface="Calibri" panose="020F0502020204030204" pitchFamily="34" charset="0"/>
                      </a:endParaRPr>
                    </a:p>
                  </a:txBody>
                  <a:tcPr marL="9525" marR="9525" marT="9525" marB="0"/>
                </a:tc>
                <a:tc>
                  <a:txBody>
                    <a:bodyPr/>
                    <a:lstStyle/>
                    <a:p>
                      <a:pPr algn="r" fontAlgn="t"/>
                      <a:r>
                        <a:rPr lang="en-US" sz="2000" b="1" u="none" strike="noStrike" dirty="0">
                          <a:solidFill>
                            <a:schemeClr val="tx1"/>
                          </a:solidFill>
                          <a:effectLst/>
                        </a:rPr>
                        <a:t>20</a:t>
                      </a:r>
                      <a:endParaRPr lang="en-US" sz="2000" b="1" i="0" u="none" strike="noStrike" dirty="0">
                        <a:solidFill>
                          <a:schemeClr val="tx1"/>
                        </a:solidFill>
                        <a:effectLst/>
                        <a:latin typeface="Calibri" panose="020F0502020204030204" pitchFamily="34" charset="0"/>
                      </a:endParaRPr>
                    </a:p>
                  </a:txBody>
                  <a:tcPr marL="9525" marR="9525" marT="9525" marB="0"/>
                </a:tc>
                <a:tc>
                  <a:txBody>
                    <a:bodyPr/>
                    <a:lstStyle/>
                    <a:p>
                      <a:pPr algn="r" fontAlgn="t"/>
                      <a:r>
                        <a:rPr lang="en-US" sz="2000" b="1" u="none" strike="noStrike">
                          <a:solidFill>
                            <a:schemeClr val="tx1"/>
                          </a:solidFill>
                          <a:effectLst/>
                        </a:rPr>
                        <a:t>47</a:t>
                      </a:r>
                      <a:endParaRPr lang="en-US" sz="2000" b="1" i="0" u="none" strike="noStrike">
                        <a:solidFill>
                          <a:schemeClr val="tx1"/>
                        </a:solidFill>
                        <a:effectLst/>
                        <a:latin typeface="Calibri" panose="020F0502020204030204" pitchFamily="34" charset="0"/>
                      </a:endParaRPr>
                    </a:p>
                  </a:txBody>
                  <a:tcPr marL="9525" marR="9525" marT="9525" marB="0"/>
                </a:tc>
                <a:tc>
                  <a:txBody>
                    <a:bodyPr/>
                    <a:lstStyle/>
                    <a:p>
                      <a:pPr algn="r" fontAlgn="t"/>
                      <a:r>
                        <a:rPr lang="en-US" sz="2000" b="1" u="none" strike="noStrike" dirty="0" smtClean="0">
                          <a:solidFill>
                            <a:schemeClr val="tx1"/>
                          </a:solidFill>
                          <a:effectLst/>
                        </a:rPr>
                        <a:t>34</a:t>
                      </a:r>
                      <a:endParaRPr lang="en-US" sz="2000" b="1" i="0" u="none" strike="noStrike" dirty="0">
                        <a:solidFill>
                          <a:schemeClr val="tx1"/>
                        </a:solidFill>
                        <a:effectLst/>
                        <a:latin typeface="Calibri" panose="020F0502020204030204" pitchFamily="34" charset="0"/>
                      </a:endParaRPr>
                    </a:p>
                  </a:txBody>
                  <a:tcPr marL="9525" marR="9525" marT="9525" marB="0"/>
                </a:tc>
              </a:tr>
            </a:tbl>
          </a:graphicData>
        </a:graphic>
      </p:graphicFrame>
    </p:spTree>
    <p:extLst>
      <p:ext uri="{BB962C8B-B14F-4D97-AF65-F5344CB8AC3E}">
        <p14:creationId xmlns:p14="http://schemas.microsoft.com/office/powerpoint/2010/main" val="21148873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29081</TotalTime>
  <Words>6806</Words>
  <Application>Microsoft Office PowerPoint</Application>
  <PresentationFormat>On-screen Show (4:3)</PresentationFormat>
  <Paragraphs>2075</Paragraphs>
  <Slides>77</Slides>
  <Notes>33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4</vt:i4>
      </vt:variant>
      <vt:variant>
        <vt:lpstr>Slide Titles</vt:lpstr>
      </vt:variant>
      <vt:variant>
        <vt:i4>77</vt:i4>
      </vt:variant>
    </vt:vector>
  </HeadingPairs>
  <TitlesOfParts>
    <vt:vector size="91" baseType="lpstr">
      <vt:lpstr>Arial Unicode MS</vt:lpstr>
      <vt:lpstr>Arial</vt:lpstr>
      <vt:lpstr>Arial Black</vt:lpstr>
      <vt:lpstr>Bookman Old Style</vt:lpstr>
      <vt:lpstr>Calibri</vt:lpstr>
      <vt:lpstr>Mangal</vt:lpstr>
      <vt:lpstr>Times New Roman</vt:lpstr>
      <vt:lpstr>Trebuchet MS</vt:lpstr>
      <vt:lpstr>Wingdings</vt:lpstr>
      <vt:lpstr>Office Theme</vt:lpstr>
      <vt:lpstr>Photo Editor Photo</vt:lpstr>
      <vt:lpstr>Worksheet</vt:lpstr>
      <vt:lpstr>Clip</vt:lpstr>
      <vt:lpstr>Chart</vt:lpstr>
      <vt:lpstr>PowerPoint Presentation</vt:lpstr>
      <vt:lpstr>PowerPoint Presentation</vt:lpstr>
      <vt:lpstr>NHP: Project Details</vt:lpstr>
      <vt:lpstr>Fund Allocation Component-wise</vt:lpstr>
      <vt:lpstr>Potential Economic Benefits</vt:lpstr>
      <vt:lpstr>PowerPoint Presentation</vt:lpstr>
      <vt:lpstr>PowerPoint Presentation</vt:lpstr>
      <vt:lpstr>River Basin State map</vt:lpstr>
      <vt:lpstr>PowerPoint Presentation</vt:lpstr>
      <vt:lpstr>PowerPoint Presentation</vt:lpstr>
      <vt:lpstr>PowerPoint Presentation</vt:lpstr>
      <vt:lpstr>PowerPoint Presentation</vt:lpstr>
      <vt:lpstr>PowerPoint Presentation</vt:lpstr>
      <vt:lpstr>India-WRIS/NWIC</vt:lpstr>
      <vt:lpstr>D1. Water Resources Knowledge Centre</vt:lpstr>
      <vt:lpstr>PowerPoint Presentation</vt:lpstr>
      <vt:lpstr>PowerPoint Presentation</vt:lpstr>
      <vt:lpstr>PowerPoint Presentation</vt:lpstr>
      <vt:lpstr>PowerPoint Presentation</vt:lpstr>
      <vt:lpstr>PowerPoint Presentation</vt:lpstr>
      <vt:lpstr>Project Timeline</vt:lpstr>
      <vt:lpstr>DEA Readiness for project</vt:lpstr>
      <vt:lpstr>PowerPoint Presentation</vt:lpstr>
      <vt:lpstr>PowerPoint Presentation</vt:lpstr>
      <vt:lpstr>PowerPoint Presentation</vt:lpstr>
      <vt:lpstr>PowerPoint Presentation</vt:lpstr>
      <vt:lpstr>A: Water Resources  Data Acquisition System</vt:lpstr>
      <vt:lpstr>A1. Hydromet Observation</vt:lpstr>
      <vt:lpstr>A1. Hydromet Observation</vt:lpstr>
      <vt:lpstr>A1. Hydromet Observation</vt:lpstr>
      <vt:lpstr>PowerPoint Presentation</vt:lpstr>
      <vt:lpstr>A2. Automated System Operation and Data Acquisition</vt:lpstr>
      <vt:lpstr>A3. Hydro-Informatics Centers</vt:lpstr>
      <vt:lpstr>PowerPoint Presentation</vt:lpstr>
      <vt:lpstr>PowerPoint Presentation</vt:lpstr>
      <vt:lpstr>PowerPoint Presentation</vt:lpstr>
      <vt:lpstr>PowerPoint Presentation</vt:lpstr>
      <vt:lpstr>Advantages of using Centralized  telemetry and software </vt:lpstr>
      <vt:lpstr>B: Water Resources Information System</vt:lpstr>
      <vt:lpstr>B1.National Water Resources Information System</vt:lpstr>
      <vt:lpstr>PowerPoint Presentation</vt:lpstr>
      <vt:lpstr>PowerPoint Presentation</vt:lpstr>
      <vt:lpstr>India-WRIS/NWIC</vt:lpstr>
      <vt:lpstr>PowerPoint Presentation</vt:lpstr>
      <vt:lpstr>B2.State Water Resources Information System</vt:lpstr>
      <vt:lpstr>PowerPoint Presentation</vt:lpstr>
      <vt:lpstr>PowerPoint Presentation</vt:lpstr>
      <vt:lpstr>C: Water Resources Operation and Planning</vt:lpstr>
      <vt:lpstr>C1. Analytic and DSS Tools </vt:lpstr>
      <vt:lpstr>PowerPoint Presentation</vt:lpstr>
      <vt:lpstr>C1. Analytic and DSS Tools </vt:lpstr>
      <vt:lpstr>PowerPoint Presentation</vt:lpstr>
      <vt:lpstr>PowerPoint Presentation</vt:lpstr>
      <vt:lpstr>PowerPoint Presentation</vt:lpstr>
      <vt:lpstr>PowerPoint Presentation</vt:lpstr>
      <vt:lpstr>C: Water Resources Operation and Planning</vt:lpstr>
      <vt:lpstr>C2. Purpose Driven Studies</vt:lpstr>
      <vt:lpstr>D: Institutional Capacity Enhancement</vt:lpstr>
      <vt:lpstr>D1. Water Resources Knowledge Centre</vt:lpstr>
      <vt:lpstr>D2.Professional Development</vt:lpstr>
      <vt:lpstr>PowerPoint Presentation</vt:lpstr>
      <vt:lpstr>PowerPoint Presentation</vt:lpstr>
      <vt:lpstr>PowerPoint Presentation</vt:lpstr>
      <vt:lpstr>PowerPoint Presentation</vt:lpstr>
      <vt:lpstr>PowerPoint Presentation</vt:lpstr>
      <vt:lpstr>PowerPoint Presentation</vt:lpstr>
      <vt:lpstr>Fund Allocation Component-wise</vt:lpstr>
      <vt:lpstr>Fund Allocation Component-wise</vt:lpstr>
      <vt:lpstr>Fund Allocation Component-wise</vt:lpstr>
      <vt:lpstr>PowerPoint Presentation</vt:lpstr>
      <vt:lpstr>PowerPoint Presentation</vt:lpstr>
      <vt:lpstr>PowerPoint Presentation</vt:lpstr>
      <vt:lpstr>PowerPoint Presentation</vt:lpstr>
      <vt:lpstr>Summary and conclusions</vt:lpstr>
      <vt:lpstr>DEA Readiness by Dec 2015</vt:lpstr>
      <vt:lpstr>PowerPoint Presentation</vt:lpstr>
      <vt:lpstr>PowerPoint Presentation</vt:lpstr>
    </vt:vector>
  </TitlesOfParts>
  <Company>The World Bank Group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wb165858</dc:creator>
  <cp:lastModifiedBy>Hitesh Thakur</cp:lastModifiedBy>
  <cp:revision>1217</cp:revision>
  <cp:lastPrinted>2014-06-15T18:42:18Z</cp:lastPrinted>
  <dcterms:created xsi:type="dcterms:W3CDTF">2009-06-30T09:15:39Z</dcterms:created>
  <dcterms:modified xsi:type="dcterms:W3CDTF">2015-10-08T06:38:21Z</dcterms:modified>
</cp:coreProperties>
</file>